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42"/>
  </p:notesMasterIdLst>
  <p:handoutMasterIdLst>
    <p:handoutMasterId r:id="rId43"/>
  </p:handoutMasterIdLst>
  <p:sldIdLst>
    <p:sldId id="503" r:id="rId2"/>
    <p:sldId id="505" r:id="rId3"/>
    <p:sldId id="506" r:id="rId4"/>
    <p:sldId id="504" r:id="rId5"/>
    <p:sldId id="476" r:id="rId6"/>
    <p:sldId id="359" r:id="rId7"/>
    <p:sldId id="499" r:id="rId8"/>
    <p:sldId id="475" r:id="rId9"/>
    <p:sldId id="474" r:id="rId10"/>
    <p:sldId id="473" r:id="rId11"/>
    <p:sldId id="496" r:id="rId12"/>
    <p:sldId id="493" r:id="rId13"/>
    <p:sldId id="480" r:id="rId14"/>
    <p:sldId id="414" r:id="rId15"/>
    <p:sldId id="481" r:id="rId16"/>
    <p:sldId id="482" r:id="rId17"/>
    <p:sldId id="483" r:id="rId18"/>
    <p:sldId id="415" r:id="rId19"/>
    <p:sldId id="433" r:id="rId20"/>
    <p:sldId id="484" r:id="rId21"/>
    <p:sldId id="485" r:id="rId22"/>
    <p:sldId id="454" r:id="rId23"/>
    <p:sldId id="486" r:id="rId24"/>
    <p:sldId id="455" r:id="rId25"/>
    <p:sldId id="456" r:id="rId26"/>
    <p:sldId id="487" r:id="rId27"/>
    <p:sldId id="457" r:id="rId28"/>
    <p:sldId id="470" r:id="rId29"/>
    <p:sldId id="500" r:id="rId30"/>
    <p:sldId id="501" r:id="rId31"/>
    <p:sldId id="497" r:id="rId32"/>
    <p:sldId id="472" r:id="rId33"/>
    <p:sldId id="502" r:id="rId34"/>
    <p:sldId id="458" r:id="rId35"/>
    <p:sldId id="429" r:id="rId36"/>
    <p:sldId id="430" r:id="rId37"/>
    <p:sldId id="490" r:id="rId38"/>
    <p:sldId id="491" r:id="rId39"/>
    <p:sldId id="492" r:id="rId40"/>
    <p:sldId id="468" r:id="rId41"/>
  </p:sldIdLst>
  <p:sldSz cx="9144000" cy="6858000" type="screen4x3"/>
  <p:notesSz cx="9144000" cy="6858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128"/>
        <a:cs typeface="+mn-cs"/>
      </a:defRPr>
    </a:lvl5pPr>
    <a:lvl6pPr marL="2286000" algn="l" defTabSz="914400" rtl="0" eaLnBrk="1" latinLnBrk="0" hangingPunct="1">
      <a:defRPr sz="2400" kern="1200">
        <a:solidFill>
          <a:schemeClr val="tx1"/>
        </a:solidFill>
        <a:latin typeface="Times" charset="0"/>
        <a:ea typeface="ＭＳ Ｐゴシック" charset="-128"/>
        <a:cs typeface="+mn-cs"/>
      </a:defRPr>
    </a:lvl6pPr>
    <a:lvl7pPr marL="2743200" algn="l" defTabSz="914400" rtl="0" eaLnBrk="1" latinLnBrk="0" hangingPunct="1">
      <a:defRPr sz="2400" kern="1200">
        <a:solidFill>
          <a:schemeClr val="tx1"/>
        </a:solidFill>
        <a:latin typeface="Times" charset="0"/>
        <a:ea typeface="ＭＳ Ｐゴシック" charset="-128"/>
        <a:cs typeface="+mn-cs"/>
      </a:defRPr>
    </a:lvl7pPr>
    <a:lvl8pPr marL="3200400" algn="l" defTabSz="914400" rtl="0" eaLnBrk="1" latinLnBrk="0" hangingPunct="1">
      <a:defRPr sz="2400" kern="1200">
        <a:solidFill>
          <a:schemeClr val="tx1"/>
        </a:solidFill>
        <a:latin typeface="Times" charset="0"/>
        <a:ea typeface="ＭＳ Ｐゴシック" charset="-128"/>
        <a:cs typeface="+mn-cs"/>
      </a:defRPr>
    </a:lvl8pPr>
    <a:lvl9pPr marL="3657600" algn="l" defTabSz="914400" rtl="0" eaLnBrk="1" latinLnBrk="0" hangingPunct="1">
      <a:defRPr sz="2400" kern="1200">
        <a:solidFill>
          <a:schemeClr val="tx1"/>
        </a:solidFill>
        <a:latin typeface="Times"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66FF66"/>
    <a:srgbClr val="969696"/>
    <a:srgbClr val="FFFF66"/>
    <a:srgbClr val="CCFFCC"/>
    <a:srgbClr val="FFCC99"/>
    <a:srgbClr val="CC9966"/>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67"/>
    <p:restoredTop sz="93800"/>
  </p:normalViewPr>
  <p:slideViewPr>
    <p:cSldViewPr>
      <p:cViewPr varScale="1">
        <p:scale>
          <a:sx n="69" d="100"/>
          <a:sy n="69" d="100"/>
        </p:scale>
        <p:origin x="192" y="8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79" d="100"/>
        <a:sy n="17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ea typeface="ＭＳ Ｐゴシック" charset="0"/>
                <a:cs typeface="+mn-cs"/>
              </a:defRPr>
            </a:lvl1pPr>
          </a:lstStyle>
          <a:p>
            <a:pPr>
              <a:defRPr/>
            </a:pPr>
            <a:endParaRPr lang="en-US"/>
          </a:p>
        </p:txBody>
      </p:sp>
      <p:sp>
        <p:nvSpPr>
          <p:cNvPr id="3" name="Datumsplatzhalter 2"/>
          <p:cNvSpPr>
            <a:spLocks noGrp="1"/>
          </p:cNvSpPr>
          <p:nvPr>
            <p:ph type="dt" sz="quarter"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C5A1E14-81F5-0748-960A-D5CF4AC68729}" type="datetimeFigureOut">
              <a:rPr lang="de-DE" altLang="de-DE"/>
              <a:pPr/>
              <a:t>03.11.20</a:t>
            </a:fld>
            <a:endParaRPr lang="en-US" altLang="de-DE"/>
          </a:p>
        </p:txBody>
      </p:sp>
      <p:sp>
        <p:nvSpPr>
          <p:cNvPr id="4" name="Fußzeilenplatzhalt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ea typeface="ＭＳ Ｐゴシック" charset="0"/>
                <a:cs typeface="+mn-cs"/>
              </a:defRPr>
            </a:lvl1pPr>
          </a:lstStyle>
          <a:p>
            <a:pPr>
              <a:defRPr/>
            </a:pPr>
            <a:endParaRPr lang="en-US"/>
          </a:p>
        </p:txBody>
      </p:sp>
      <p:sp>
        <p:nvSpPr>
          <p:cNvPr id="5" name="Foliennummernplatzhalter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E803EDB-D638-324C-B664-92EA49BE3F5A}" type="slidenum">
              <a:rPr lang="en-US" altLang="de-DE"/>
              <a:pPr/>
              <a:t>‹Nr.›</a:t>
            </a:fld>
            <a:endParaRPr lang="en-US" altLang="de-DE"/>
          </a:p>
        </p:txBody>
      </p:sp>
    </p:spTree>
    <p:extLst>
      <p:ext uri="{BB962C8B-B14F-4D97-AF65-F5344CB8AC3E}">
        <p14:creationId xmlns:p14="http://schemas.microsoft.com/office/powerpoint/2010/main" val="15501059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97283" name="Rectangle 3"/>
          <p:cNvSpPr>
            <a:spLocks noGrp="1" noChangeArrowheads="1"/>
          </p:cNvSpPr>
          <p:nvPr>
            <p:ph type="dt" idx="1"/>
          </p:nvPr>
        </p:nvSpPr>
        <p:spPr bwMode="auto">
          <a:xfrm>
            <a:off x="5181600" y="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charset="0"/>
                <a:cs typeface="+mn-cs"/>
              </a:defRPr>
            </a:lvl1pPr>
          </a:lstStyle>
          <a:p>
            <a:pPr>
              <a:defRPr/>
            </a:pPr>
            <a:endParaRPr lang="en-US"/>
          </a:p>
        </p:txBody>
      </p:sp>
      <p:sp>
        <p:nvSpPr>
          <p:cNvPr id="97284"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EABB125-6087-824F-9A1E-2417E5365247}" type="slidenum">
              <a:rPr lang="en-US" altLang="de-DE"/>
              <a:pPr/>
              <a:t>‹Nr.›</a:t>
            </a:fld>
            <a:endParaRPr lang="en-US" altLang="de-DE"/>
          </a:p>
        </p:txBody>
      </p:sp>
    </p:spTree>
    <p:extLst>
      <p:ext uri="{BB962C8B-B14F-4D97-AF65-F5344CB8AC3E}">
        <p14:creationId xmlns:p14="http://schemas.microsoft.com/office/powerpoint/2010/main" val="14109635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844800" y="533400"/>
            <a:ext cx="3454400" cy="2590800"/>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3EABB125-6087-824F-9A1E-2417E5365247}" type="slidenum">
              <a:rPr lang="en-US" altLang="de-DE" smtClean="0"/>
              <a:pPr/>
              <a:t>1</a:t>
            </a:fld>
            <a:endParaRPr lang="en-US" altLang="de-DE"/>
          </a:p>
        </p:txBody>
      </p:sp>
    </p:spTree>
    <p:extLst>
      <p:ext uri="{BB962C8B-B14F-4D97-AF65-F5344CB8AC3E}">
        <p14:creationId xmlns:p14="http://schemas.microsoft.com/office/powerpoint/2010/main" val="1386169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DA5CE7-CC05-7449-9363-0D36D95ACA8A}" type="slidenum">
              <a:rPr lang="en-US" altLang="de-DE"/>
              <a:pPr/>
              <a:t>20</a:t>
            </a:fld>
            <a:endParaRPr lang="en-US" altLang="de-DE"/>
          </a:p>
        </p:txBody>
      </p:sp>
      <p:sp>
        <p:nvSpPr>
          <p:cNvPr id="350210" name="Rectangle 2"/>
          <p:cNvSpPr>
            <a:spLocks noGrp="1" noRot="1" noChangeAspect="1" noChangeArrowheads="1" noTextEdit="1"/>
          </p:cNvSpPr>
          <p:nvPr>
            <p:ph type="sldImg"/>
          </p:nvPr>
        </p:nvSpPr>
        <p:spPr>
          <a:xfrm>
            <a:off x="2844800" y="533400"/>
            <a:ext cx="3454400" cy="2590800"/>
          </a:xfrm>
          <a:ln/>
        </p:spPr>
      </p:sp>
      <p:sp>
        <p:nvSpPr>
          <p:cNvPr id="350211"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234869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F11D89-1079-BB4F-889D-114F653A0742}" type="slidenum">
              <a:rPr lang="en-US" altLang="de-DE"/>
              <a:pPr/>
              <a:t>21</a:t>
            </a:fld>
            <a:endParaRPr lang="en-US" altLang="de-DE"/>
          </a:p>
        </p:txBody>
      </p:sp>
      <p:sp>
        <p:nvSpPr>
          <p:cNvPr id="352258" name="Rectangle 2"/>
          <p:cNvSpPr>
            <a:spLocks noGrp="1" noRot="1" noChangeAspect="1" noChangeArrowheads="1" noTextEdit="1"/>
          </p:cNvSpPr>
          <p:nvPr>
            <p:ph type="sldImg"/>
          </p:nvPr>
        </p:nvSpPr>
        <p:spPr>
          <a:xfrm>
            <a:off x="2844800" y="533400"/>
            <a:ext cx="3454400" cy="2590800"/>
          </a:xfrm>
          <a:ln/>
        </p:spPr>
      </p:sp>
      <p:sp>
        <p:nvSpPr>
          <p:cNvPr id="352259"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699421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855AF2-C39E-3D45-B75E-AAF3BC202E8D}" type="slidenum">
              <a:rPr lang="en-US" altLang="de-DE"/>
              <a:pPr/>
              <a:t>23</a:t>
            </a:fld>
            <a:endParaRPr lang="en-US" altLang="de-DE"/>
          </a:p>
        </p:txBody>
      </p:sp>
      <p:sp>
        <p:nvSpPr>
          <p:cNvPr id="354306" name="Rectangle 2"/>
          <p:cNvSpPr>
            <a:spLocks noGrp="1" noRot="1" noChangeAspect="1" noChangeArrowheads="1" noTextEdit="1"/>
          </p:cNvSpPr>
          <p:nvPr>
            <p:ph type="sldImg"/>
          </p:nvPr>
        </p:nvSpPr>
        <p:spPr>
          <a:xfrm>
            <a:off x="2844800" y="533400"/>
            <a:ext cx="3454400" cy="2590800"/>
          </a:xfrm>
          <a:ln/>
        </p:spPr>
      </p:sp>
      <p:sp>
        <p:nvSpPr>
          <p:cNvPr id="354307"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7801439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0D2F88-4833-A94B-AE32-0CE202A6916C}" type="slidenum">
              <a:rPr lang="en-US" altLang="de-DE"/>
              <a:pPr/>
              <a:t>26</a:t>
            </a:fld>
            <a:endParaRPr lang="en-US" altLang="de-DE"/>
          </a:p>
        </p:txBody>
      </p:sp>
      <p:sp>
        <p:nvSpPr>
          <p:cNvPr id="356354" name="Rectangle 2"/>
          <p:cNvSpPr>
            <a:spLocks noGrp="1" noRot="1" noChangeAspect="1" noChangeArrowheads="1" noTextEdit="1"/>
          </p:cNvSpPr>
          <p:nvPr>
            <p:ph type="sldImg"/>
          </p:nvPr>
        </p:nvSpPr>
        <p:spPr>
          <a:xfrm>
            <a:off x="2844800" y="533400"/>
            <a:ext cx="3454400" cy="2590800"/>
          </a:xfrm>
          <a:ln/>
        </p:spPr>
      </p:sp>
      <p:sp>
        <p:nvSpPr>
          <p:cNvPr id="356355"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783457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844800" y="533400"/>
            <a:ext cx="3454400" cy="2590800"/>
          </a:xfrm>
        </p:spPr>
      </p:sp>
      <p:sp>
        <p:nvSpPr>
          <p:cNvPr id="3" name="Notizenplatzhalter 2"/>
          <p:cNvSpPr>
            <a:spLocks noGrp="1"/>
          </p:cNvSpPr>
          <p:nvPr>
            <p:ph type="body" idx="1"/>
          </p:nvPr>
        </p:nvSpPr>
        <p:spPr/>
        <p:txBody>
          <a:bodyPr/>
          <a:lstStyle/>
          <a:p>
            <a:pPr>
              <a:defRPr/>
            </a:pPr>
            <a:endParaRPr lang="en-US" dirty="0"/>
          </a:p>
        </p:txBody>
      </p:sp>
      <p:sp>
        <p:nvSpPr>
          <p:cNvPr id="4" name="Foliennummernplatzhalter 3"/>
          <p:cNvSpPr>
            <a:spLocks noGrp="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B1BB8CB-1556-7248-A316-B5BC1A976210}" type="slidenum">
              <a:rPr lang="en-US" altLang="de-DE" sz="1200"/>
              <a:pPr/>
              <a:t>29</a:t>
            </a:fld>
            <a:endParaRPr lang="en-US" altLang="de-DE" sz="1200"/>
          </a:p>
        </p:txBody>
      </p:sp>
    </p:spTree>
    <p:extLst>
      <p:ext uri="{BB962C8B-B14F-4D97-AF65-F5344CB8AC3E}">
        <p14:creationId xmlns:p14="http://schemas.microsoft.com/office/powerpoint/2010/main" val="4060507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844800" y="533400"/>
            <a:ext cx="3454400" cy="2590800"/>
          </a:xfrm>
        </p:spPr>
      </p:sp>
      <p:sp>
        <p:nvSpPr>
          <p:cNvPr id="3" name="Notizenplatzhalter 2"/>
          <p:cNvSpPr>
            <a:spLocks noGrp="1"/>
          </p:cNvSpPr>
          <p:nvPr>
            <p:ph type="body" idx="1"/>
          </p:nvPr>
        </p:nvSpPr>
        <p:spPr/>
        <p:txBody>
          <a:bodyPr/>
          <a:lstStyle/>
          <a:p>
            <a:pPr>
              <a:defRPr/>
            </a:pPr>
            <a:endParaRPr lang="en-US" dirty="0"/>
          </a:p>
        </p:txBody>
      </p:sp>
      <p:sp>
        <p:nvSpPr>
          <p:cNvPr id="4" name="Foliennummernplatzhalter 3"/>
          <p:cNvSpPr>
            <a:spLocks noGrp="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B1BB8CB-1556-7248-A316-B5BC1A976210}" type="slidenum">
              <a:rPr lang="en-US" altLang="de-DE" sz="1200"/>
              <a:pPr/>
              <a:t>30</a:t>
            </a:fld>
            <a:endParaRPr lang="en-US" altLang="de-DE" sz="1200"/>
          </a:p>
        </p:txBody>
      </p:sp>
    </p:spTree>
    <p:extLst>
      <p:ext uri="{BB962C8B-B14F-4D97-AF65-F5344CB8AC3E}">
        <p14:creationId xmlns:p14="http://schemas.microsoft.com/office/powerpoint/2010/main" val="1519878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844800" y="533400"/>
            <a:ext cx="3454400" cy="2590800"/>
          </a:xfrm>
        </p:spPr>
      </p:sp>
      <p:sp>
        <p:nvSpPr>
          <p:cNvPr id="3" name="Notizenplatzhalter 2"/>
          <p:cNvSpPr>
            <a:spLocks noGrp="1"/>
          </p:cNvSpPr>
          <p:nvPr>
            <p:ph type="body" idx="1"/>
          </p:nvPr>
        </p:nvSpPr>
        <p:spPr/>
        <p:txBody>
          <a:bodyPr/>
          <a:lstStyle/>
          <a:p>
            <a:pPr>
              <a:defRPr/>
            </a:pPr>
            <a:r>
              <a:rPr lang="en-US" dirty="0"/>
              <a:t>OO: started in 1960s  in Scandinavia with </a:t>
            </a:r>
            <a:r>
              <a:rPr lang="en-US" dirty="0" err="1"/>
              <a:t>Simula</a:t>
            </a:r>
            <a:r>
              <a:rPr lang="en-US" dirty="0"/>
              <a:t>, most terminology from there</a:t>
            </a:r>
          </a:p>
          <a:p>
            <a:pPr>
              <a:defRPr/>
            </a:pPr>
            <a:r>
              <a:rPr lang="en-US" dirty="0"/>
              <a:t>Late 1970s: Smalltalk, </a:t>
            </a:r>
            <a:r>
              <a:rPr lang="en-US" dirty="0" err="1"/>
              <a:t>developeed</a:t>
            </a:r>
            <a:r>
              <a:rPr lang="en-US" dirty="0"/>
              <a:t> at Xerox Palo Alto Research Center (PARC)</a:t>
            </a:r>
          </a:p>
          <a:p>
            <a:pPr>
              <a:defRPr/>
            </a:pPr>
            <a:r>
              <a:rPr lang="en-US" dirty="0"/>
              <a:t>OO adapted in variants of C, most successfully in C++</a:t>
            </a:r>
          </a:p>
          <a:p>
            <a:pPr>
              <a:defRPr/>
            </a:pPr>
            <a:r>
              <a:rPr lang="en-US" dirty="0"/>
              <a:t>1991: Sun initiated Java, originally for embedded devices</a:t>
            </a:r>
          </a:p>
          <a:p>
            <a:pPr>
              <a:defRPr/>
            </a:pPr>
            <a:r>
              <a:rPr lang="en-US" dirty="0"/>
              <a:t>In early 1990s WWW arose, so in 1993 Sun redesigned Java for web applications</a:t>
            </a:r>
          </a:p>
        </p:txBody>
      </p:sp>
      <p:sp>
        <p:nvSpPr>
          <p:cNvPr id="4" name="Foliennummernplatzhalter 3"/>
          <p:cNvSpPr>
            <a:spLocks noGrp="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B1BB8CB-1556-7248-A316-B5BC1A976210}" type="slidenum">
              <a:rPr lang="en-US" altLang="de-DE" sz="1200"/>
              <a:pPr/>
              <a:t>34</a:t>
            </a:fld>
            <a:endParaRPr lang="en-US" altLang="de-DE" sz="1200"/>
          </a:p>
        </p:txBody>
      </p:sp>
    </p:spTree>
    <p:extLst>
      <p:ext uri="{BB962C8B-B14F-4D97-AF65-F5344CB8AC3E}">
        <p14:creationId xmlns:p14="http://schemas.microsoft.com/office/powerpoint/2010/main" val="896944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C0C30472-9142-1F4A-8C16-DB333782C3F1}" type="slidenum">
              <a:rPr lang="en-US" altLang="de-DE" sz="1200"/>
              <a:pPr/>
              <a:t>35</a:t>
            </a:fld>
            <a:endParaRPr lang="en-US" altLang="de-DE" sz="1200"/>
          </a:p>
        </p:txBody>
      </p:sp>
      <p:sp>
        <p:nvSpPr>
          <p:cNvPr id="376834" name="Rectangle 2"/>
          <p:cNvSpPr>
            <a:spLocks noGrp="1" noRot="1" noChangeAspect="1" noChangeArrowheads="1" noTextEdit="1"/>
          </p:cNvSpPr>
          <p:nvPr>
            <p:ph type="sldImg"/>
          </p:nvPr>
        </p:nvSpPr>
        <p:spPr>
          <a:xfrm>
            <a:off x="2844800" y="533400"/>
            <a:ext cx="3454400" cy="2590800"/>
          </a:xfrm>
          <a:ln/>
          <a:extLst>
            <a:ext uri="{FAA26D3D-D897-4be2-8F04-BA451C77F1D7}">
              <ma14:placeholderFlag xmlns="" xmlns:ma14="http://schemas.microsoft.com/office/mac/drawingml/2011/main" val="1"/>
            </a:ext>
          </a:extLst>
        </p:spPr>
      </p:sp>
      <p:sp>
        <p:nvSpPr>
          <p:cNvPr id="376835" name="Rectangle 3"/>
          <p:cNvSpPr>
            <a:spLocks noGrp="1" noChangeArrowheads="1"/>
          </p:cNvSpPr>
          <p:nvPr>
            <p:ph type="body" idx="1"/>
          </p:nvPr>
        </p:nvSpPr>
        <p:spPr/>
        <p:txBody>
          <a:bodyPr/>
          <a:lstStyle/>
          <a:p>
            <a:pPr>
              <a:defRPr/>
            </a:pPr>
            <a:endParaRPr lang="en-US" dirty="0">
              <a:cs typeface="+mn-cs"/>
            </a:endParaRPr>
          </a:p>
        </p:txBody>
      </p:sp>
    </p:spTree>
    <p:extLst>
      <p:ext uri="{BB962C8B-B14F-4D97-AF65-F5344CB8AC3E}">
        <p14:creationId xmlns:p14="http://schemas.microsoft.com/office/powerpoint/2010/main" val="1754980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0DECDB4-9187-CD44-9FA9-08260E78D36E}" type="slidenum">
              <a:rPr lang="en-US" altLang="de-DE" sz="1200"/>
              <a:pPr/>
              <a:t>36</a:t>
            </a:fld>
            <a:endParaRPr lang="en-US" altLang="de-DE" sz="1200"/>
          </a:p>
        </p:txBody>
      </p:sp>
      <p:sp>
        <p:nvSpPr>
          <p:cNvPr id="378882" name="Rectangle 2"/>
          <p:cNvSpPr>
            <a:spLocks noGrp="1" noRot="1" noChangeAspect="1" noChangeArrowheads="1" noTextEdit="1"/>
          </p:cNvSpPr>
          <p:nvPr>
            <p:ph type="sldImg"/>
          </p:nvPr>
        </p:nvSpPr>
        <p:spPr>
          <a:xfrm>
            <a:off x="2844800" y="533400"/>
            <a:ext cx="3454400" cy="2590800"/>
          </a:xfrm>
          <a:ln/>
          <a:extLst>
            <a:ext uri="{FAA26D3D-D897-4be2-8F04-BA451C77F1D7}">
              <ma14:placeholderFlag xmlns="" xmlns:ma14="http://schemas.microsoft.com/office/mac/drawingml/2011/main" val="1"/>
            </a:ext>
          </a:extLst>
        </p:spPr>
      </p:sp>
      <p:sp>
        <p:nvSpPr>
          <p:cNvPr id="378883" name="Rectangle 3"/>
          <p:cNvSpPr>
            <a:spLocks noGrp="1" noChangeArrowheads="1"/>
          </p:cNvSpPr>
          <p:nvPr>
            <p:ph type="body" idx="1"/>
          </p:nvPr>
        </p:nvSpPr>
        <p:spPr/>
        <p:txBody>
          <a:bodyPr/>
          <a:lstStyle/>
          <a:p>
            <a:pPr>
              <a:defRPr/>
            </a:pPr>
            <a:endParaRPr lang="en-US" dirty="0">
              <a:cs typeface="+mn-cs"/>
            </a:endParaRPr>
          </a:p>
        </p:txBody>
      </p:sp>
    </p:spTree>
    <p:extLst>
      <p:ext uri="{BB962C8B-B14F-4D97-AF65-F5344CB8AC3E}">
        <p14:creationId xmlns:p14="http://schemas.microsoft.com/office/powerpoint/2010/main" val="2701114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F6B75-6A46-F742-960D-24A3E9EFD01A}" type="slidenum">
              <a:rPr lang="en-US" altLang="de-DE"/>
              <a:pPr/>
              <a:t>37</a:t>
            </a:fld>
            <a:endParaRPr lang="en-US" altLang="de-DE"/>
          </a:p>
        </p:txBody>
      </p:sp>
      <p:sp>
        <p:nvSpPr>
          <p:cNvPr id="358402" name="Rectangle 2"/>
          <p:cNvSpPr>
            <a:spLocks noGrp="1" noRot="1" noChangeAspect="1" noChangeArrowheads="1" noTextEdit="1"/>
          </p:cNvSpPr>
          <p:nvPr>
            <p:ph type="sldImg"/>
          </p:nvPr>
        </p:nvSpPr>
        <p:spPr>
          <a:xfrm>
            <a:off x="2844800" y="533400"/>
            <a:ext cx="3454400" cy="2590800"/>
          </a:xfrm>
          <a:ln/>
        </p:spPr>
      </p:sp>
      <p:sp>
        <p:nvSpPr>
          <p:cNvPr id="358403"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213342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844800" y="533400"/>
            <a:ext cx="3454400" cy="2590800"/>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3EABB125-6087-824F-9A1E-2417E5365247}" type="slidenum">
              <a:rPr lang="en-US" altLang="de-DE" smtClean="0"/>
              <a:pPr/>
              <a:t>4</a:t>
            </a:fld>
            <a:endParaRPr lang="en-US" altLang="de-DE"/>
          </a:p>
        </p:txBody>
      </p:sp>
    </p:spTree>
    <p:extLst>
      <p:ext uri="{BB962C8B-B14F-4D97-AF65-F5344CB8AC3E}">
        <p14:creationId xmlns:p14="http://schemas.microsoft.com/office/powerpoint/2010/main" val="2010867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A7E287-1F32-E84F-851F-7285BCC20E79}" type="slidenum">
              <a:rPr lang="en-US" altLang="de-DE"/>
              <a:pPr/>
              <a:t>38</a:t>
            </a:fld>
            <a:endParaRPr lang="en-US" altLang="de-DE"/>
          </a:p>
        </p:txBody>
      </p:sp>
      <p:sp>
        <p:nvSpPr>
          <p:cNvPr id="360450" name="Rectangle 2"/>
          <p:cNvSpPr>
            <a:spLocks noGrp="1" noRot="1" noChangeAspect="1" noChangeArrowheads="1" noTextEdit="1"/>
          </p:cNvSpPr>
          <p:nvPr>
            <p:ph type="sldImg"/>
          </p:nvPr>
        </p:nvSpPr>
        <p:spPr>
          <a:xfrm>
            <a:off x="2844800" y="533400"/>
            <a:ext cx="3454400" cy="2590800"/>
          </a:xfrm>
          <a:ln/>
        </p:spPr>
      </p:sp>
      <p:sp>
        <p:nvSpPr>
          <p:cNvPr id="360451"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278424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0358B5-3D9D-CF46-A58A-933CB90C0907}" type="slidenum">
              <a:rPr lang="en-US" altLang="de-DE"/>
              <a:pPr/>
              <a:t>39</a:t>
            </a:fld>
            <a:endParaRPr lang="en-US" altLang="de-DE"/>
          </a:p>
        </p:txBody>
      </p:sp>
      <p:sp>
        <p:nvSpPr>
          <p:cNvPr id="385026" name="Rectangle 2"/>
          <p:cNvSpPr>
            <a:spLocks noGrp="1" noRot="1" noChangeAspect="1" noChangeArrowheads="1" noTextEdit="1"/>
          </p:cNvSpPr>
          <p:nvPr>
            <p:ph type="sldImg"/>
          </p:nvPr>
        </p:nvSpPr>
        <p:spPr>
          <a:xfrm>
            <a:off x="2844800" y="533400"/>
            <a:ext cx="3454400" cy="2590800"/>
          </a:xfrm>
          <a:ln/>
        </p:spPr>
      </p:sp>
      <p:sp>
        <p:nvSpPr>
          <p:cNvPr id="385027"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523573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844800" y="533400"/>
            <a:ext cx="3454400" cy="2590800"/>
          </a:xfrm>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3EABB125-6087-824F-9A1E-2417E5365247}" type="slidenum">
              <a:rPr lang="en-US" altLang="de-DE" smtClean="0"/>
              <a:pPr/>
              <a:t>10</a:t>
            </a:fld>
            <a:endParaRPr lang="en-US" altLang="de-DE"/>
          </a:p>
        </p:txBody>
      </p:sp>
    </p:spTree>
    <p:extLst>
      <p:ext uri="{BB962C8B-B14F-4D97-AF65-F5344CB8AC3E}">
        <p14:creationId xmlns:p14="http://schemas.microsoft.com/office/powerpoint/2010/main" val="859581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AF6FD2-958D-3948-A778-369B3D1C2850}" type="slidenum">
              <a:rPr lang="en-US" altLang="de-DE"/>
              <a:pPr/>
              <a:t>13</a:t>
            </a:fld>
            <a:endParaRPr lang="en-US" altLang="de-DE"/>
          </a:p>
        </p:txBody>
      </p:sp>
      <p:sp>
        <p:nvSpPr>
          <p:cNvPr id="344066" name="Rectangle 2"/>
          <p:cNvSpPr>
            <a:spLocks noGrp="1" noRot="1" noChangeAspect="1" noChangeArrowheads="1" noTextEdit="1"/>
          </p:cNvSpPr>
          <p:nvPr>
            <p:ph type="sldImg"/>
          </p:nvPr>
        </p:nvSpPr>
        <p:spPr>
          <a:xfrm>
            <a:off x="2844800" y="533400"/>
            <a:ext cx="3454400" cy="2590800"/>
          </a:xfrm>
          <a:ln/>
        </p:spPr>
      </p:sp>
      <p:sp>
        <p:nvSpPr>
          <p:cNvPr id="344067"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947976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03D2997C-8515-8C49-8E55-B3C23EF8BEFC}" type="slidenum">
              <a:rPr lang="en-US" altLang="de-DE" sz="1200"/>
              <a:pPr/>
              <a:t>14</a:t>
            </a:fld>
            <a:endParaRPr lang="en-US" altLang="de-DE" sz="1200"/>
          </a:p>
        </p:txBody>
      </p:sp>
      <p:sp>
        <p:nvSpPr>
          <p:cNvPr id="344066" name="Rectangle 2"/>
          <p:cNvSpPr>
            <a:spLocks noGrp="1" noRot="1" noChangeAspect="1" noChangeArrowheads="1" noTextEdit="1"/>
          </p:cNvSpPr>
          <p:nvPr>
            <p:ph type="sldImg"/>
          </p:nvPr>
        </p:nvSpPr>
        <p:spPr>
          <a:xfrm>
            <a:off x="2844800" y="533400"/>
            <a:ext cx="3454400" cy="2590800"/>
          </a:xfrm>
          <a:ln/>
          <a:extLst>
            <a:ext uri="{FAA26D3D-D897-4be2-8F04-BA451C77F1D7}">
              <ma14:placeholderFlag xmlns="" xmlns:ma14="http://schemas.microsoft.com/office/mac/drawingml/2011/main" val="1"/>
            </a:ext>
          </a:extLst>
        </p:spPr>
      </p:sp>
      <p:sp>
        <p:nvSpPr>
          <p:cNvPr id="3440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96319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B1ECD0-A2B3-6845-A3DA-9638D7D146D9}" type="slidenum">
              <a:rPr lang="en-US" altLang="de-DE"/>
              <a:pPr/>
              <a:t>15</a:t>
            </a:fld>
            <a:endParaRPr lang="en-US" altLang="de-DE"/>
          </a:p>
        </p:txBody>
      </p:sp>
      <p:sp>
        <p:nvSpPr>
          <p:cNvPr id="346114" name="Rectangle 2"/>
          <p:cNvSpPr>
            <a:spLocks noGrp="1" noRot="1" noChangeAspect="1" noChangeArrowheads="1" noTextEdit="1"/>
          </p:cNvSpPr>
          <p:nvPr>
            <p:ph type="sldImg"/>
          </p:nvPr>
        </p:nvSpPr>
        <p:spPr>
          <a:xfrm>
            <a:off x="2844800" y="533400"/>
            <a:ext cx="3454400" cy="2590800"/>
          </a:xfrm>
          <a:ln/>
        </p:spPr>
      </p:sp>
      <p:sp>
        <p:nvSpPr>
          <p:cNvPr id="346115"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125380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05D13E-6418-9542-A33D-B230F1338B01}" type="slidenum">
              <a:rPr lang="en-US" altLang="de-DE"/>
              <a:pPr/>
              <a:t>16</a:t>
            </a:fld>
            <a:endParaRPr lang="en-US" altLang="de-DE"/>
          </a:p>
        </p:txBody>
      </p:sp>
      <p:sp>
        <p:nvSpPr>
          <p:cNvPr id="339970" name="Rectangle 2"/>
          <p:cNvSpPr>
            <a:spLocks noGrp="1" noRot="1" noChangeAspect="1" noChangeArrowheads="1" noTextEdit="1"/>
          </p:cNvSpPr>
          <p:nvPr>
            <p:ph type="sldImg"/>
          </p:nvPr>
        </p:nvSpPr>
        <p:spPr>
          <a:xfrm>
            <a:off x="2844800" y="533400"/>
            <a:ext cx="3454400" cy="2590800"/>
          </a:xfrm>
          <a:ln/>
        </p:spPr>
      </p:sp>
      <p:sp>
        <p:nvSpPr>
          <p:cNvPr id="339971"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379269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6848AB-F13F-EE41-8E88-904838C5D293}" type="slidenum">
              <a:rPr lang="en-US" altLang="de-DE"/>
              <a:pPr/>
              <a:t>17</a:t>
            </a:fld>
            <a:endParaRPr lang="en-US" altLang="de-DE"/>
          </a:p>
        </p:txBody>
      </p:sp>
      <p:sp>
        <p:nvSpPr>
          <p:cNvPr id="348162" name="Rectangle 2"/>
          <p:cNvSpPr>
            <a:spLocks noGrp="1" noRot="1" noChangeAspect="1" noChangeArrowheads="1" noTextEdit="1"/>
          </p:cNvSpPr>
          <p:nvPr>
            <p:ph type="sldImg"/>
          </p:nvPr>
        </p:nvSpPr>
        <p:spPr>
          <a:xfrm>
            <a:off x="2844800" y="533400"/>
            <a:ext cx="3454400" cy="2590800"/>
          </a:xfrm>
          <a:ln/>
        </p:spPr>
      </p:sp>
      <p:sp>
        <p:nvSpPr>
          <p:cNvPr id="348163" name="Rectangle 3"/>
          <p:cNvSpPr>
            <a:spLocks noGrp="1" noChangeArrowheads="1"/>
          </p:cNvSpPr>
          <p:nvPr>
            <p:ph type="body" idx="1"/>
          </p:nvPr>
        </p:nvSpPr>
        <p:spPr/>
        <p:txBody>
          <a:bodyPr/>
          <a:lstStyle/>
          <a:p>
            <a:endParaRPr lang="de-DE" altLang="de-DE"/>
          </a:p>
        </p:txBody>
      </p:sp>
    </p:spTree>
    <p:extLst>
      <p:ext uri="{BB962C8B-B14F-4D97-AF65-F5344CB8AC3E}">
        <p14:creationId xmlns:p14="http://schemas.microsoft.com/office/powerpoint/2010/main" val="1326022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7FF0350-A12B-834D-A84D-576C3D2E05B8}" type="slidenum">
              <a:rPr lang="en-US" altLang="de-DE" sz="1200"/>
              <a:pPr/>
              <a:t>18</a:t>
            </a:fld>
            <a:endParaRPr lang="en-US" altLang="de-DE" sz="1200"/>
          </a:p>
        </p:txBody>
      </p:sp>
      <p:sp>
        <p:nvSpPr>
          <p:cNvPr id="346114" name="Rectangle 2"/>
          <p:cNvSpPr>
            <a:spLocks noGrp="1" noRot="1" noChangeAspect="1" noChangeArrowheads="1" noTextEdit="1"/>
          </p:cNvSpPr>
          <p:nvPr>
            <p:ph type="sldImg"/>
          </p:nvPr>
        </p:nvSpPr>
        <p:spPr>
          <a:xfrm>
            <a:off x="2844800" y="533400"/>
            <a:ext cx="3454400" cy="2590800"/>
          </a:xfrm>
          <a:ln/>
          <a:extLst>
            <a:ext uri="{FAA26D3D-D897-4be2-8F04-BA451C77F1D7}">
              <ma14:placeholderFlag xmlns="" xmlns:ma14="http://schemas.microsoft.com/office/mac/drawingml/2011/main" val="1"/>
            </a:ext>
          </a:extLst>
        </p:spPr>
      </p:sp>
      <p:sp>
        <p:nvSpPr>
          <p:cNvPr id="346115"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019044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7"/>
            <a:ext cx="7772400" cy="1470025"/>
          </a:xfrm>
        </p:spPr>
        <p:txBody>
          <a:bodyPr/>
          <a:lstStyle/>
          <a:p>
            <a:r>
              <a:rPr lang="de-DE"/>
              <a:t>Mastertitelformat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Master-Untertitelformat bearbeiten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AE7BACE-EC04-6B4A-8F41-F3315942D7C2}" type="slidenum">
              <a:rPr lang="en-US" altLang="de-DE"/>
              <a:pPr/>
              <a:t>‹Nr.›</a:t>
            </a:fld>
            <a:endParaRPr lang="en-US" altLang="de-DE"/>
          </a:p>
        </p:txBody>
      </p:sp>
    </p:spTree>
    <p:extLst>
      <p:ext uri="{BB962C8B-B14F-4D97-AF65-F5344CB8AC3E}">
        <p14:creationId xmlns:p14="http://schemas.microsoft.com/office/powerpoint/2010/main" val="2130412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99D78AF-557C-794E-8D0A-3597B1431D74}" type="slidenum">
              <a:rPr lang="en-US" altLang="de-DE"/>
              <a:pPr/>
              <a:t>‹Nr.›</a:t>
            </a:fld>
            <a:endParaRPr lang="en-US" altLang="de-DE"/>
          </a:p>
        </p:txBody>
      </p:sp>
    </p:spTree>
    <p:extLst>
      <p:ext uri="{BB962C8B-B14F-4D97-AF65-F5344CB8AC3E}">
        <p14:creationId xmlns:p14="http://schemas.microsoft.com/office/powerpoint/2010/main" val="1241854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Mastertitelformat bearbeiten</a:t>
            </a:r>
            <a:endParaRPr lang="en-US"/>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CF12538-AA85-7848-B0C0-CC7B49CA8C8C}" type="slidenum">
              <a:rPr lang="en-US" altLang="de-DE"/>
              <a:pPr/>
              <a:t>‹Nr.›</a:t>
            </a:fld>
            <a:endParaRPr lang="en-US" altLang="de-DE"/>
          </a:p>
        </p:txBody>
      </p:sp>
    </p:spTree>
    <p:extLst>
      <p:ext uri="{BB962C8B-B14F-4D97-AF65-F5344CB8AC3E}">
        <p14:creationId xmlns:p14="http://schemas.microsoft.com/office/powerpoint/2010/main" val="46026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33C25C6-CE34-A847-A558-67965B0F8282}" type="slidenum">
              <a:rPr lang="en-US" altLang="de-DE"/>
              <a:pPr/>
              <a:t>‹Nr.›</a:t>
            </a:fld>
            <a:endParaRPr lang="en-US" altLang="de-DE"/>
          </a:p>
        </p:txBody>
      </p:sp>
    </p:spTree>
    <p:extLst>
      <p:ext uri="{BB962C8B-B14F-4D97-AF65-F5344CB8AC3E}">
        <p14:creationId xmlns:p14="http://schemas.microsoft.com/office/powerpoint/2010/main" val="848545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2"/>
            <a:ext cx="7772400" cy="1362075"/>
          </a:xfrm>
        </p:spPr>
        <p:txBody>
          <a:bodyPr anchor="t"/>
          <a:lstStyle>
            <a:lvl1pPr algn="l">
              <a:defRPr sz="4000" b="1" cap="all"/>
            </a:lvl1pPr>
          </a:lstStyle>
          <a:p>
            <a:r>
              <a:rPr lang="de-DE"/>
              <a:t>Mastertitelformat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8D929FC-EF46-2C4E-9BBE-8ED3E4E8E6FB}" type="slidenum">
              <a:rPr lang="en-US" altLang="de-DE"/>
              <a:pPr/>
              <a:t>‹Nr.›</a:t>
            </a:fld>
            <a:endParaRPr lang="en-US" altLang="de-DE"/>
          </a:p>
        </p:txBody>
      </p:sp>
    </p:spTree>
    <p:extLst>
      <p:ext uri="{BB962C8B-B14F-4D97-AF65-F5344CB8AC3E}">
        <p14:creationId xmlns:p14="http://schemas.microsoft.com/office/powerpoint/2010/main" val="61604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4616949-B9A0-004E-BC46-0726C20679DB}" type="slidenum">
              <a:rPr lang="en-US" altLang="de-DE"/>
              <a:pPr/>
              <a:t>‹Nr.›</a:t>
            </a:fld>
            <a:endParaRPr lang="en-US" altLang="de-DE"/>
          </a:p>
        </p:txBody>
      </p:sp>
    </p:spTree>
    <p:extLst>
      <p:ext uri="{BB962C8B-B14F-4D97-AF65-F5344CB8AC3E}">
        <p14:creationId xmlns:p14="http://schemas.microsoft.com/office/powerpoint/2010/main" val="298469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Mastertitelformat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7B02651-A11D-B345-AEF1-6AE53E59A12C}" type="slidenum">
              <a:rPr lang="en-US" altLang="de-DE"/>
              <a:pPr/>
              <a:t>‹Nr.›</a:t>
            </a:fld>
            <a:endParaRPr lang="en-US" altLang="de-DE"/>
          </a:p>
        </p:txBody>
      </p:sp>
    </p:spTree>
    <p:extLst>
      <p:ext uri="{BB962C8B-B14F-4D97-AF65-F5344CB8AC3E}">
        <p14:creationId xmlns:p14="http://schemas.microsoft.com/office/powerpoint/2010/main" val="2009764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6002A28F-E6E3-EF4E-A113-CD12F8A23065}" type="slidenum">
              <a:rPr lang="en-US" altLang="de-DE"/>
              <a:pPr/>
              <a:t>‹Nr.›</a:t>
            </a:fld>
            <a:endParaRPr lang="en-US" altLang="de-DE"/>
          </a:p>
        </p:txBody>
      </p:sp>
    </p:spTree>
    <p:extLst>
      <p:ext uri="{BB962C8B-B14F-4D97-AF65-F5344CB8AC3E}">
        <p14:creationId xmlns:p14="http://schemas.microsoft.com/office/powerpoint/2010/main" val="335802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F8C3CA89-3ED5-DB46-884F-93B53CA63FA7}" type="slidenum">
              <a:rPr lang="en-US" altLang="de-DE"/>
              <a:pPr/>
              <a:t>‹Nr.›</a:t>
            </a:fld>
            <a:endParaRPr lang="en-US" altLang="de-DE"/>
          </a:p>
        </p:txBody>
      </p:sp>
    </p:spTree>
    <p:extLst>
      <p:ext uri="{BB962C8B-B14F-4D97-AF65-F5344CB8AC3E}">
        <p14:creationId xmlns:p14="http://schemas.microsoft.com/office/powerpoint/2010/main" val="240450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Mastertitelformat bearbeiten</a:t>
            </a:r>
            <a:endParaRPr lang="en-US"/>
          </a:p>
        </p:txBody>
      </p:sp>
      <p:sp>
        <p:nvSpPr>
          <p:cNvPr id="3" name="Inhaltsplatzhalt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C52F945-C507-8D4B-B853-7F9277D6EB00}" type="slidenum">
              <a:rPr lang="en-US" altLang="de-DE"/>
              <a:pPr/>
              <a:t>‹Nr.›</a:t>
            </a:fld>
            <a:endParaRPr lang="en-US" altLang="de-DE"/>
          </a:p>
        </p:txBody>
      </p:sp>
    </p:spTree>
    <p:extLst>
      <p:ext uri="{BB962C8B-B14F-4D97-AF65-F5344CB8AC3E}">
        <p14:creationId xmlns:p14="http://schemas.microsoft.com/office/powerpoint/2010/main" val="183047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Mastertitelformat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4378C6F-AB8E-D043-A38E-D2E1A0FDE9C2}" type="slidenum">
              <a:rPr lang="en-US" altLang="de-DE"/>
              <a:pPr/>
              <a:t>‹Nr.›</a:t>
            </a:fld>
            <a:endParaRPr lang="en-US" altLang="de-DE"/>
          </a:p>
        </p:txBody>
      </p:sp>
    </p:spTree>
    <p:extLst>
      <p:ext uri="{BB962C8B-B14F-4D97-AF65-F5344CB8AC3E}">
        <p14:creationId xmlns:p14="http://schemas.microsoft.com/office/powerpoint/2010/main" val="2128519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a:ea typeface="ＭＳ Ｐゴシック" charset="0"/>
                <a:cs typeface="Arial"/>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a:ea typeface="ＭＳ Ｐゴシック" charset="0"/>
                <a:cs typeface="Arial"/>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fld id="{771C1AFE-7841-C64A-AB2E-E1B653E58029}" type="slidenum">
              <a:rPr lang="en-US" altLang="de-DE"/>
              <a:pPr/>
              <a:t>‹Nr.›</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Arial"/>
          <a:ea typeface="+mj-ea"/>
          <a:cs typeface="Arial"/>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eaLnBrk="0" fontAlgn="base" hangingPunct="0">
        <a:spcBef>
          <a:spcPct val="0"/>
        </a:spcBef>
        <a:spcAft>
          <a:spcPct val="0"/>
        </a:spcAft>
        <a:defRPr sz="4400">
          <a:solidFill>
            <a:schemeClr val="tx2"/>
          </a:solidFill>
          <a:latin typeface="Times" charset="0"/>
          <a:ea typeface="ＭＳ Ｐゴシック" charset="0"/>
        </a:defRPr>
      </a:lvl6pPr>
      <a:lvl7pPr marL="914400" algn="ctr" rtl="0" eaLnBrk="0" fontAlgn="base" hangingPunct="0">
        <a:spcBef>
          <a:spcPct val="0"/>
        </a:spcBef>
        <a:spcAft>
          <a:spcPct val="0"/>
        </a:spcAft>
        <a:defRPr sz="4400">
          <a:solidFill>
            <a:schemeClr val="tx2"/>
          </a:solidFill>
          <a:latin typeface="Times" charset="0"/>
          <a:ea typeface="ＭＳ Ｐゴシック" charset="0"/>
        </a:defRPr>
      </a:lvl7pPr>
      <a:lvl8pPr marL="1371600" algn="ctr" rtl="0" eaLnBrk="0" fontAlgn="base" hangingPunct="0">
        <a:spcBef>
          <a:spcPct val="0"/>
        </a:spcBef>
        <a:spcAft>
          <a:spcPct val="0"/>
        </a:spcAft>
        <a:defRPr sz="4400">
          <a:solidFill>
            <a:schemeClr val="tx2"/>
          </a:solidFill>
          <a:latin typeface="Times" charset="0"/>
          <a:ea typeface="ＭＳ Ｐゴシック" charset="0"/>
        </a:defRPr>
      </a:lvl8pPr>
      <a:lvl9pPr marL="1828800" algn="ctr" rtl="0" eaLnBrk="0" fontAlgn="base" hangingPunct="0">
        <a:spcBef>
          <a:spcPct val="0"/>
        </a:spcBef>
        <a:spcAft>
          <a:spcPct val="0"/>
        </a:spcAft>
        <a:defRPr sz="4400">
          <a:solidFill>
            <a:schemeClr val="tx2"/>
          </a:solidFill>
          <a:latin typeface="Times"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oleObject" Target="../embeddings/oleObject1.bin"/><Relationship Id="rId7" Type="http://schemas.openxmlformats.org/officeDocument/2006/relationships/slide" Target="slide13.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slide" Target="slide12.xml"/><Relationship Id="rId5" Type="http://schemas.openxmlformats.org/officeDocument/2006/relationships/slide" Target="slide14.xml"/><Relationship Id="rId10"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slide" Target="slide1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png"/><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tiobe.co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2" Type="http://schemas.openxmlformats.org/officeDocument/2006/relationships/hyperlink" Target="https://fossbytes.com/most-popular-programming-language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de-DE">
                <a:latin typeface="Arial" charset="0"/>
              </a:rPr>
              <a:t>Programming – Lecture 1</a:t>
            </a:r>
          </a:p>
        </p:txBody>
      </p:sp>
      <p:sp>
        <p:nvSpPr>
          <p:cNvPr id="4" name="Foliennummernplatzhalter 3"/>
          <p:cNvSpPr>
            <a:spLocks noGrp="1"/>
          </p:cNvSpPr>
          <p:nvPr>
            <p:ph type="sldNum" sz="quarter" idx="12"/>
          </p:nvPr>
        </p:nvSpPr>
        <p:spPr/>
        <p:txBody>
          <a:bodyPr/>
          <a:lstStyle/>
          <a:p>
            <a:fld id="{333C25C6-CE34-A847-A558-67965B0F8282}" type="slidenum">
              <a:rPr lang="en-US" altLang="de-DE" smtClean="0"/>
              <a:pPr/>
              <a:t>1</a:t>
            </a:fld>
            <a:endParaRPr lang="en-US" altLang="de-DE"/>
          </a:p>
        </p:txBody>
      </p:sp>
      <p:sp>
        <p:nvSpPr>
          <p:cNvPr id="5" name="Inhaltsplatzhalter 2">
            <a:extLst>
              <a:ext uri="{FF2B5EF4-FFF2-40B4-BE49-F238E27FC236}">
                <a16:creationId xmlns:a16="http://schemas.microsoft.com/office/drawing/2014/main" id="{96701A91-EAAB-3548-8A76-4E9B18AAE87D}"/>
              </a:ext>
            </a:extLst>
          </p:cNvPr>
          <p:cNvSpPr txBox="1">
            <a:spLocks/>
          </p:cNvSpPr>
          <p:nvPr/>
        </p:nvSpPr>
        <p:spPr bwMode="auto">
          <a:xfrm>
            <a:off x="685800" y="2057400"/>
            <a:ext cx="7772400" cy="419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buFontTx/>
              <a:buNone/>
              <a:defRPr/>
            </a:pPr>
            <a:r>
              <a:rPr lang="en-US" sz="2000" kern="0" dirty="0"/>
              <a:t>Feedback from a recent conference: As a virtual participant, I followed the overall trend of disabling my webcam outside of my own talk. This makes it </a:t>
            </a:r>
            <a:r>
              <a:rPr lang="en-US" sz="2000" kern="0" dirty="0" err="1"/>
              <a:t>sooooo</a:t>
            </a:r>
            <a:r>
              <a:rPr lang="en-US" sz="2000" kern="0" dirty="0"/>
              <a:t> tempting to do other work, which of course is always detrimental to a conference. It may be a good move to motivate the virtual participants to keep their cam active in order to maintain a critical mass of visible faces.</a:t>
            </a:r>
          </a:p>
          <a:p>
            <a:pPr marL="0" indent="0">
              <a:buFontTx/>
              <a:buNone/>
              <a:defRPr/>
            </a:pPr>
            <a:endParaRPr lang="en-US" sz="2000" kern="0" dirty="0"/>
          </a:p>
          <a:p>
            <a:pPr marL="0" indent="0">
              <a:buFontTx/>
              <a:buNone/>
              <a:defRPr/>
            </a:pPr>
            <a:r>
              <a:rPr lang="en-US" sz="2000" b="1" i="1" kern="0" dirty="0" err="1"/>
              <a:t>Sooo</a:t>
            </a:r>
            <a:r>
              <a:rPr lang="en-US" sz="2000" b="1" i="1" kern="0" dirty="0"/>
              <a:t> … At lecture start time (or before) – </a:t>
            </a:r>
            <a:br>
              <a:rPr lang="en-US" sz="2000" b="1" i="1" kern="0" dirty="0"/>
            </a:br>
            <a:r>
              <a:rPr lang="en-US" sz="2000" b="1" i="1" kern="0" dirty="0"/>
              <a:t>please show us your beautiful face, thanks!</a:t>
            </a:r>
          </a:p>
        </p:txBody>
      </p:sp>
    </p:spTree>
    <p:extLst>
      <p:ext uri="{BB962C8B-B14F-4D97-AF65-F5344CB8AC3E}">
        <p14:creationId xmlns:p14="http://schemas.microsoft.com/office/powerpoint/2010/main" val="376930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de-DE">
                <a:latin typeface="Arial" charset="0"/>
              </a:rPr>
              <a:t>Programming – Lecture 1</a:t>
            </a:r>
          </a:p>
        </p:txBody>
      </p:sp>
      <p:sp>
        <p:nvSpPr>
          <p:cNvPr id="3" name="Inhaltsplatzhalter 2"/>
          <p:cNvSpPr>
            <a:spLocks noGrp="1"/>
          </p:cNvSpPr>
          <p:nvPr>
            <p:ph idx="1"/>
          </p:nvPr>
        </p:nvSpPr>
        <p:spPr>
          <a:xfrm>
            <a:off x="685800" y="1752600"/>
            <a:ext cx="7772400" cy="4343400"/>
          </a:xfrm>
        </p:spPr>
        <p:txBody>
          <a:bodyPr anchor="ctr"/>
          <a:lstStyle/>
          <a:p>
            <a:pPr marL="0" indent="0">
              <a:buNone/>
              <a:defRPr/>
            </a:pPr>
            <a:r>
              <a:rPr lang="en-US" dirty="0"/>
              <a:t>Welcome </a:t>
            </a:r>
          </a:p>
          <a:p>
            <a:pPr marL="0" indent="0">
              <a:buNone/>
              <a:defRPr/>
            </a:pPr>
            <a:r>
              <a:rPr lang="en-US" dirty="0" err="1"/>
              <a:t>Administrivia</a:t>
            </a:r>
            <a:endParaRPr lang="en-US" dirty="0"/>
          </a:p>
          <a:p>
            <a:pPr marL="0" indent="0">
              <a:buNone/>
              <a:defRPr/>
            </a:pPr>
            <a:r>
              <a:rPr lang="en-US" dirty="0"/>
              <a:t>Introduction (Chapter 1)</a:t>
            </a:r>
          </a:p>
          <a:p>
            <a:pPr>
              <a:defRPr/>
            </a:pPr>
            <a:r>
              <a:rPr lang="en-US" dirty="0"/>
              <a:t>Brief history of computing</a:t>
            </a:r>
          </a:p>
          <a:p>
            <a:pPr>
              <a:defRPr/>
            </a:pPr>
            <a:r>
              <a:rPr lang="en-US" dirty="0"/>
              <a:t>CS, Algorithms, SW Engineering, Errors</a:t>
            </a:r>
          </a:p>
          <a:p>
            <a:pPr>
              <a:defRPr/>
            </a:pPr>
            <a:r>
              <a:rPr lang="en-US" dirty="0"/>
              <a:t>Compilation vs. Interpretation </a:t>
            </a:r>
          </a:p>
        </p:txBody>
      </p:sp>
      <p:sp>
        <p:nvSpPr>
          <p:cNvPr id="4" name="Foliennummernplatzhalter 3"/>
          <p:cNvSpPr>
            <a:spLocks noGrp="1"/>
          </p:cNvSpPr>
          <p:nvPr>
            <p:ph type="sldNum" sz="quarter" idx="12"/>
          </p:nvPr>
        </p:nvSpPr>
        <p:spPr/>
        <p:txBody>
          <a:bodyPr/>
          <a:lstStyle/>
          <a:p>
            <a:fld id="{333C25C6-CE34-A847-A558-67965B0F8282}" type="slidenum">
              <a:rPr lang="en-US" altLang="de-DE" smtClean="0"/>
              <a:pPr/>
              <a:t>10</a:t>
            </a:fld>
            <a:endParaRPr lang="en-US" altLang="de-DE"/>
          </a:p>
        </p:txBody>
      </p:sp>
    </p:spTree>
    <p:extLst>
      <p:ext uri="{BB962C8B-B14F-4D97-AF65-F5344CB8AC3E}">
        <p14:creationId xmlns:p14="http://schemas.microsoft.com/office/powerpoint/2010/main" val="1426710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333C25C6-CE34-A847-A558-67965B0F8282}" type="slidenum">
              <a:rPr lang="en-US" altLang="de-DE" smtClean="0"/>
              <a:pPr/>
              <a:t>11</a:t>
            </a:fld>
            <a:endParaRPr lang="en-US" altLang="de-DE"/>
          </a:p>
        </p:txBody>
      </p:sp>
      <p:sp>
        <p:nvSpPr>
          <p:cNvPr id="5" name="Titel 4"/>
          <p:cNvSpPr>
            <a:spLocks noGrp="1"/>
          </p:cNvSpPr>
          <p:nvPr>
            <p:ph type="title"/>
          </p:nvPr>
        </p:nvSpPr>
        <p:spPr>
          <a:xfrm>
            <a:off x="457200" y="608635"/>
            <a:ext cx="8305800" cy="5867400"/>
          </a:xfrm>
        </p:spPr>
        <p:txBody>
          <a:bodyPr/>
          <a:lstStyle/>
          <a:p>
            <a:r>
              <a:rPr lang="en-US" sz="3200" dirty="0"/>
              <a:t>Before registering for practical class and listing your time preferences: </a:t>
            </a:r>
            <a:br>
              <a:rPr lang="en-US" sz="3200" dirty="0"/>
            </a:br>
            <a:br>
              <a:rPr lang="en-US" dirty="0"/>
            </a:br>
            <a:r>
              <a:rPr lang="en-US" b="1" dirty="0">
                <a:solidFill>
                  <a:srgbClr val="FF0000"/>
                </a:solidFill>
              </a:rPr>
              <a:t>CHECK YOUR SCHEDULE</a:t>
            </a:r>
            <a:r>
              <a:rPr lang="en-US" dirty="0"/>
              <a:t>.</a:t>
            </a:r>
            <a:br>
              <a:rPr lang="en-US" dirty="0"/>
            </a:br>
            <a:br>
              <a:rPr lang="en-US" dirty="0"/>
            </a:br>
            <a:r>
              <a:rPr lang="en-US" sz="2800" dirty="0"/>
              <a:t>It is rather irritating to get complaints of the form "I now got a time slot which conflicts with class XY, I have to change, do something", when it then turns out that you gave that very time slot as one of your top-three preferences for the practical class. </a:t>
            </a:r>
            <a:br>
              <a:rPr lang="en-US" sz="2800" dirty="0"/>
            </a:br>
            <a:r>
              <a:rPr lang="en-US" sz="2800" dirty="0"/>
              <a:t>(At least you should acknowledge that it was your mistake, not ours. And yes, we will still find a solution for you ...)</a:t>
            </a:r>
            <a:br>
              <a:rPr lang="en-US" sz="2800" dirty="0"/>
            </a:br>
            <a:endParaRPr lang="en-US" sz="2800" dirty="0"/>
          </a:p>
        </p:txBody>
      </p:sp>
    </p:spTree>
    <p:extLst>
      <p:ext uri="{BB962C8B-B14F-4D97-AF65-F5344CB8AC3E}">
        <p14:creationId xmlns:p14="http://schemas.microsoft.com/office/powerpoint/2010/main" val="571952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6050" name="Rectangle 2"/>
          <p:cNvSpPr>
            <a:spLocks noGrp="1" noChangeArrowheads="1"/>
          </p:cNvSpPr>
          <p:nvPr>
            <p:ph type="ctrTitle"/>
          </p:nvPr>
        </p:nvSpPr>
        <p:spPr>
          <a:xfrm>
            <a:off x="0" y="6400800"/>
            <a:ext cx="9144000" cy="1143000"/>
          </a:xfrm>
        </p:spPr>
        <p:txBody>
          <a:bodyPr anchor="ctr"/>
          <a:lstStyle/>
          <a:p>
            <a:pPr algn="r"/>
            <a:r>
              <a:rPr lang="en-US" altLang="de-DE" sz="1400">
                <a:solidFill>
                  <a:schemeClr val="tx1"/>
                </a:solidFill>
                <a:latin typeface="Times New Roman" charset="0"/>
              </a:rPr>
              <a:t>Chapter 1—Introduction</a:t>
            </a:r>
          </a:p>
        </p:txBody>
      </p:sp>
      <p:graphicFrame>
        <p:nvGraphicFramePr>
          <p:cNvPr id="386068" name="Object 20"/>
          <p:cNvGraphicFramePr>
            <a:graphicFrameLocks noChangeAspect="1"/>
          </p:cNvGraphicFramePr>
          <p:nvPr/>
        </p:nvGraphicFramePr>
        <p:xfrm>
          <a:off x="304800" y="182563"/>
          <a:ext cx="2057400" cy="2057400"/>
        </p:xfrm>
        <a:graphic>
          <a:graphicData uri="http://schemas.openxmlformats.org/presentationml/2006/ole">
            <mc:AlternateContent xmlns:mc="http://schemas.openxmlformats.org/markup-compatibility/2006">
              <mc:Choice xmlns:v="urn:schemas-microsoft-com:vml" Requires="v">
                <p:oleObj spid="_x0000_s69705" name="Document" r:id="rId3" imgW="1841500" imgH="1841500" progId="Word.Document.8">
                  <p:embed/>
                </p:oleObj>
              </mc:Choice>
              <mc:Fallback>
                <p:oleObj name="Document" r:id="rId3" imgW="1841500" imgH="18415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1480" t="1480" r="1480" b="1480"/>
                      <a:stretch>
                        <a:fillRect/>
                      </a:stretch>
                    </p:blipFill>
                    <p:spPr bwMode="auto">
                      <a:xfrm>
                        <a:off x="304800" y="182563"/>
                        <a:ext cx="2057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86069" name="Rectangle 21"/>
          <p:cNvSpPr>
            <a:spLocks noChangeArrowheads="1"/>
          </p:cNvSpPr>
          <p:nvPr/>
        </p:nvSpPr>
        <p:spPr bwMode="auto">
          <a:xfrm>
            <a:off x="1658940" y="935040"/>
            <a:ext cx="214321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de-DE" sz="3200" b="1" i="1">
                <a:solidFill>
                  <a:srgbClr val="000000"/>
                </a:solidFill>
                <a:latin typeface="Times New Roman" charset="0"/>
              </a:rPr>
              <a:t>Introduction</a:t>
            </a:r>
            <a:endParaRPr lang="en-US" altLang="de-DE" sz="1000">
              <a:latin typeface="Times New Roman" charset="0"/>
            </a:endParaRPr>
          </a:p>
        </p:txBody>
      </p:sp>
      <p:sp>
        <p:nvSpPr>
          <p:cNvPr id="386070" name="Rectangle 22"/>
          <p:cNvSpPr>
            <a:spLocks noChangeArrowheads="1"/>
          </p:cNvSpPr>
          <p:nvPr/>
        </p:nvSpPr>
        <p:spPr bwMode="auto">
          <a:xfrm>
            <a:off x="1671638" y="573088"/>
            <a:ext cx="13994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de-DE" sz="1400" b="1">
                <a:solidFill>
                  <a:srgbClr val="000000"/>
                </a:solidFill>
                <a:latin typeface="Helvetica" charset="0"/>
              </a:rPr>
              <a:t>C H A P T E R   1</a:t>
            </a:r>
            <a:endParaRPr lang="en-US" altLang="de-DE" sz="1400">
              <a:latin typeface="Helvetica" charset="0"/>
            </a:endParaRPr>
          </a:p>
        </p:txBody>
      </p:sp>
      <p:sp>
        <p:nvSpPr>
          <p:cNvPr id="386071" name="Line 23"/>
          <p:cNvSpPr>
            <a:spLocks noChangeShapeType="1"/>
          </p:cNvSpPr>
          <p:nvPr/>
        </p:nvSpPr>
        <p:spPr bwMode="auto">
          <a:xfrm flipV="1">
            <a:off x="1589088" y="885825"/>
            <a:ext cx="4951412" cy="7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86072" name="Rectangle 24"/>
          <p:cNvSpPr>
            <a:spLocks noChangeArrowheads="1"/>
          </p:cNvSpPr>
          <p:nvPr/>
        </p:nvSpPr>
        <p:spPr bwMode="auto">
          <a:xfrm>
            <a:off x="2927352" y="1524002"/>
            <a:ext cx="3294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a:solidFill>
                  <a:srgbClr val="000000"/>
                </a:solidFill>
                <a:latin typeface="Times New Roman" charset="0"/>
              </a:rPr>
              <a:t>[The Analytical Engine offers] a new, a vast, and a powerful language . . . for the purposes of mankind.</a:t>
            </a:r>
          </a:p>
        </p:txBody>
      </p:sp>
      <p:sp>
        <p:nvSpPr>
          <p:cNvPr id="386073" name="Rectangle 25"/>
          <p:cNvSpPr>
            <a:spLocks noChangeArrowheads="1"/>
          </p:cNvSpPr>
          <p:nvPr/>
        </p:nvSpPr>
        <p:spPr bwMode="auto">
          <a:xfrm>
            <a:off x="3157538" y="1866902"/>
            <a:ext cx="3448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n-US" altLang="de-DE" sz="1000">
                <a:solidFill>
                  <a:srgbClr val="000000"/>
                </a:solidFill>
                <a:latin typeface="Times New Roman" charset="0"/>
              </a:rPr>
              <a:t>—Augusta Ada Byron, Lady Lovelace, 1843</a:t>
            </a:r>
          </a:p>
        </p:txBody>
      </p:sp>
      <p:sp>
        <p:nvSpPr>
          <p:cNvPr id="386074" name="Text Box 26">
            <a:hlinkClick r:id="rId5" action="ppaction://hlinksldjump"/>
          </p:cNvPr>
          <p:cNvSpPr txBox="1">
            <a:spLocks noChangeArrowheads="1"/>
          </p:cNvSpPr>
          <p:nvPr/>
        </p:nvSpPr>
        <p:spPr bwMode="auto">
          <a:xfrm>
            <a:off x="609600" y="2895600"/>
            <a:ext cx="42672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1.1  A brief history of computing</a:t>
            </a:r>
          </a:p>
        </p:txBody>
      </p:sp>
      <p:sp>
        <p:nvSpPr>
          <p:cNvPr id="386075" name="Text Box 27">
            <a:hlinkClick r:id="rId6" action="ppaction://hlinksldjump"/>
          </p:cNvPr>
          <p:cNvSpPr txBox="1">
            <a:spLocks noChangeArrowheads="1"/>
          </p:cNvSpPr>
          <p:nvPr/>
        </p:nvSpPr>
        <p:spPr bwMode="auto">
          <a:xfrm>
            <a:off x="609600" y="3313115"/>
            <a:ext cx="41148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1.2  What is computer science? </a:t>
            </a:r>
          </a:p>
        </p:txBody>
      </p:sp>
      <p:sp>
        <p:nvSpPr>
          <p:cNvPr id="386076" name="Text Box 28">
            <a:hlinkClick r:id="rId6" action="ppaction://hlinksldjump"/>
          </p:cNvPr>
          <p:cNvSpPr txBox="1">
            <a:spLocks noChangeArrowheads="1"/>
          </p:cNvSpPr>
          <p:nvPr/>
        </p:nvSpPr>
        <p:spPr bwMode="auto">
          <a:xfrm>
            <a:off x="609600" y="3730625"/>
            <a:ext cx="49530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1.3  A brief tour of computer hardware</a:t>
            </a:r>
          </a:p>
        </p:txBody>
      </p:sp>
      <p:sp>
        <p:nvSpPr>
          <p:cNvPr id="386077" name="Text Box 29">
            <a:hlinkClick r:id="rId6" action="ppaction://hlinksldjump"/>
          </p:cNvPr>
          <p:cNvSpPr txBox="1">
            <a:spLocks noChangeArrowheads="1"/>
          </p:cNvSpPr>
          <p:nvPr/>
        </p:nvSpPr>
        <p:spPr bwMode="auto">
          <a:xfrm>
            <a:off x="609600" y="4148140"/>
            <a:ext cx="21336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1.4  Algorithms</a:t>
            </a:r>
          </a:p>
        </p:txBody>
      </p:sp>
      <p:sp>
        <p:nvSpPr>
          <p:cNvPr id="386078" name="Text Box 30">
            <a:hlinkClick r:id="rId7" action="ppaction://hlinksldjump"/>
          </p:cNvPr>
          <p:cNvSpPr txBox="1">
            <a:spLocks noChangeArrowheads="1"/>
          </p:cNvSpPr>
          <p:nvPr/>
        </p:nvSpPr>
        <p:spPr bwMode="auto">
          <a:xfrm>
            <a:off x="609600" y="4565650"/>
            <a:ext cx="50292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1.5  Stages in the programming process</a:t>
            </a:r>
          </a:p>
        </p:txBody>
      </p:sp>
      <p:sp>
        <p:nvSpPr>
          <p:cNvPr id="386079" name="Text Box 31">
            <a:hlinkClick r:id="rId8" action="ppaction://hlinksldjump"/>
          </p:cNvPr>
          <p:cNvSpPr txBox="1">
            <a:spLocks noChangeArrowheads="1"/>
          </p:cNvSpPr>
          <p:nvPr/>
        </p:nvSpPr>
        <p:spPr bwMode="auto">
          <a:xfrm>
            <a:off x="609600" y="4983165"/>
            <a:ext cx="54102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1.6  Java and the object-oriented paradigm </a:t>
            </a:r>
          </a:p>
        </p:txBody>
      </p:sp>
      <p:sp>
        <p:nvSpPr>
          <p:cNvPr id="386080" name="Text Box 32">
            <a:hlinkClick r:id="rId9" action="ppaction://hlinksldjump"/>
          </p:cNvPr>
          <p:cNvSpPr txBox="1">
            <a:spLocks noChangeArrowheads="1"/>
          </p:cNvSpPr>
          <p:nvPr/>
        </p:nvSpPr>
        <p:spPr bwMode="auto">
          <a:xfrm>
            <a:off x="609600" y="5400675"/>
            <a:ext cx="44958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u="sng">
                <a:solidFill>
                  <a:schemeClr val="accent2"/>
                </a:solidFill>
                <a:latin typeface="Times New Roman" charset="0"/>
              </a:rPr>
              <a:t>1.7  Java and the World Wide Web </a:t>
            </a:r>
          </a:p>
        </p:txBody>
      </p:sp>
      <p:grpSp>
        <p:nvGrpSpPr>
          <p:cNvPr id="386081" name="Group 33"/>
          <p:cNvGrpSpPr>
            <a:grpSpLocks/>
          </p:cNvGrpSpPr>
          <p:nvPr/>
        </p:nvGrpSpPr>
        <p:grpSpPr bwMode="auto">
          <a:xfrm>
            <a:off x="7162800" y="76202"/>
            <a:ext cx="1676400" cy="2155825"/>
            <a:chOff x="4512" y="48"/>
            <a:chExt cx="1056" cy="1358"/>
          </a:xfrm>
        </p:grpSpPr>
        <p:pic>
          <p:nvPicPr>
            <p:cNvPr id="386082" name="Picture 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12" y="110"/>
              <a:ext cx="1047" cy="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86083" name="Text Box 35"/>
            <p:cNvSpPr txBox="1">
              <a:spLocks noChangeArrowheads="1"/>
            </p:cNvSpPr>
            <p:nvPr/>
          </p:nvSpPr>
          <p:spPr bwMode="auto">
            <a:xfrm>
              <a:off x="4526" y="155"/>
              <a:ext cx="960"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700">
                  <a:solidFill>
                    <a:srgbClr val="CF8847"/>
                  </a:solidFill>
                  <a:latin typeface="Garamond" charset="0"/>
                </a:rPr>
                <a:t>The Art and Science of</a:t>
              </a:r>
            </a:p>
          </p:txBody>
        </p:sp>
        <p:sp>
          <p:nvSpPr>
            <p:cNvPr id="386084" name="Text Box 36"/>
            <p:cNvSpPr txBox="1">
              <a:spLocks noChangeArrowheads="1"/>
            </p:cNvSpPr>
            <p:nvPr/>
          </p:nvSpPr>
          <p:spPr bwMode="auto">
            <a:xfrm>
              <a:off x="5148" y="284"/>
              <a:ext cx="33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500" i="1">
                  <a:solidFill>
                    <a:schemeClr val="bg1"/>
                  </a:solidFill>
                  <a:latin typeface="Garamond" charset="0"/>
                </a:rPr>
                <a:t>An Introduction</a:t>
              </a:r>
              <a:endParaRPr lang="en-US" altLang="de-DE" sz="500">
                <a:solidFill>
                  <a:schemeClr val="bg1"/>
                </a:solidFill>
                <a:latin typeface="Garamond" charset="0"/>
              </a:endParaRPr>
            </a:p>
          </p:txBody>
        </p:sp>
        <p:sp>
          <p:nvSpPr>
            <p:cNvPr id="386085" name="Text Box 37"/>
            <p:cNvSpPr txBox="1">
              <a:spLocks noChangeArrowheads="1"/>
            </p:cNvSpPr>
            <p:nvPr/>
          </p:nvSpPr>
          <p:spPr bwMode="auto">
            <a:xfrm>
              <a:off x="5160" y="325"/>
              <a:ext cx="38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500" i="1">
                  <a:solidFill>
                    <a:schemeClr val="bg1"/>
                  </a:solidFill>
                  <a:latin typeface="Garamond" charset="0"/>
                </a:rPr>
                <a:t>to Computer Science</a:t>
              </a:r>
              <a:endParaRPr lang="en-US" altLang="de-DE" sz="500">
                <a:solidFill>
                  <a:schemeClr val="bg1"/>
                </a:solidFill>
                <a:latin typeface="Garamond" charset="0"/>
              </a:endParaRPr>
            </a:p>
          </p:txBody>
        </p:sp>
        <p:sp>
          <p:nvSpPr>
            <p:cNvPr id="386086" name="Text Box 38"/>
            <p:cNvSpPr txBox="1">
              <a:spLocks noChangeArrowheads="1"/>
            </p:cNvSpPr>
            <p:nvPr/>
          </p:nvSpPr>
          <p:spPr bwMode="auto">
            <a:xfrm>
              <a:off x="4512" y="332"/>
              <a:ext cx="562" cy="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700">
                  <a:solidFill>
                    <a:schemeClr val="bg1"/>
                  </a:solidFill>
                  <a:latin typeface="Garamond" charset="0"/>
                </a:rPr>
                <a:t>ERIC S. ROBERTS</a:t>
              </a:r>
            </a:p>
          </p:txBody>
        </p:sp>
        <p:sp>
          <p:nvSpPr>
            <p:cNvPr id="386087" name="Text Box 39"/>
            <p:cNvSpPr txBox="1">
              <a:spLocks noChangeArrowheads="1"/>
            </p:cNvSpPr>
            <p:nvPr/>
          </p:nvSpPr>
          <p:spPr bwMode="auto">
            <a:xfrm>
              <a:off x="5075" y="48"/>
              <a:ext cx="493"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700">
                  <a:solidFill>
                    <a:schemeClr val="bg1"/>
                  </a:solidFill>
                  <a:latin typeface="Garamond" charset="0"/>
                </a:rPr>
                <a:t>Java</a:t>
              </a:r>
            </a:p>
          </p:txBody>
        </p:sp>
      </p:grpSp>
    </p:spTree>
    <p:extLst>
      <p:ext uri="{BB962C8B-B14F-4D97-AF65-F5344CB8AC3E}">
        <p14:creationId xmlns:p14="http://schemas.microsoft.com/office/powerpoint/2010/main" val="2003975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A Brief History of Computing</a:t>
            </a:r>
            <a:endParaRPr lang="en-US" altLang="de-DE">
              <a:solidFill>
                <a:schemeClr val="tx1"/>
              </a:solidFill>
              <a:latin typeface="Times New Roman" charset="0"/>
            </a:endParaRPr>
          </a:p>
        </p:txBody>
      </p:sp>
      <p:sp>
        <p:nvSpPr>
          <p:cNvPr id="343046" name="Rectangle 6"/>
          <p:cNvSpPr>
            <a:spLocks noChangeArrowheads="1"/>
          </p:cNvSpPr>
          <p:nvPr/>
        </p:nvSpPr>
        <p:spPr bwMode="auto">
          <a:xfrm>
            <a:off x="482600" y="1155700"/>
            <a:ext cx="6223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Although electronic computers are relatively new, mechanical computers are much older.  The abacus goes back almost 4000 years.</a:t>
            </a:r>
          </a:p>
        </p:txBody>
      </p:sp>
      <p:pic>
        <p:nvPicPr>
          <p:cNvPr id="34304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1975" y="1219200"/>
            <a:ext cx="1785938" cy="86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343066" name="Group 26"/>
          <p:cNvGrpSpPr>
            <a:grpSpLocks/>
          </p:cNvGrpSpPr>
          <p:nvPr/>
        </p:nvGrpSpPr>
        <p:grpSpPr bwMode="auto">
          <a:xfrm>
            <a:off x="479427" y="2266952"/>
            <a:ext cx="8359775" cy="3159125"/>
            <a:chOff x="302" y="1428"/>
            <a:chExt cx="5266" cy="1990"/>
          </a:xfrm>
        </p:grpSpPr>
        <p:sp>
          <p:nvSpPr>
            <p:cNvPr id="343047" name="Rectangle 7"/>
            <p:cNvSpPr>
              <a:spLocks noChangeArrowheads="1"/>
            </p:cNvSpPr>
            <p:nvPr/>
          </p:nvSpPr>
          <p:spPr bwMode="auto">
            <a:xfrm>
              <a:off x="302" y="1428"/>
              <a:ext cx="5147" cy="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In the 17th century, several mechanical computing devices were developed in Europe.</a:t>
              </a:r>
            </a:p>
          </p:txBody>
        </p:sp>
        <p:pic>
          <p:nvPicPr>
            <p:cNvPr id="34304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 y="1968"/>
              <a:ext cx="1203" cy="103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43050" name="Text Box 10"/>
            <p:cNvSpPr txBox="1">
              <a:spLocks noChangeArrowheads="1"/>
            </p:cNvSpPr>
            <p:nvPr/>
          </p:nvSpPr>
          <p:spPr bwMode="auto">
            <a:xfrm>
              <a:off x="384" y="2997"/>
              <a:ext cx="1584" cy="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pPr>
              <a:r>
                <a:rPr lang="en-US" altLang="de-DE" sz="1400" b="1">
                  <a:latin typeface="Times New Roman" charset="0"/>
                </a:rPr>
                <a:t>Reconstruction of 1623</a:t>
              </a:r>
            </a:p>
            <a:p>
              <a:pPr algn="ctr">
                <a:lnSpc>
                  <a:spcPct val="90000"/>
                </a:lnSpc>
              </a:pPr>
              <a:r>
                <a:rPr lang="en-US" altLang="de-DE" sz="1400" b="1">
                  <a:latin typeface="Times New Roman" charset="0"/>
                </a:rPr>
                <a:t>Wilhelm Schickard machine</a:t>
              </a:r>
            </a:p>
            <a:p>
              <a:pPr algn="ctr">
                <a:lnSpc>
                  <a:spcPct val="90000"/>
                </a:lnSpc>
              </a:pPr>
              <a:r>
                <a:rPr lang="en-US" altLang="de-DE" sz="1400" b="1">
                  <a:latin typeface="Times New Roman" charset="0"/>
                </a:rPr>
                <a:t>(Deutsches Museum, Munich)</a:t>
              </a:r>
            </a:p>
          </p:txBody>
        </p:sp>
        <p:pic>
          <p:nvPicPr>
            <p:cNvPr id="343051"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6" y="1968"/>
              <a:ext cx="1589" cy="10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43052" name="Text Box 12"/>
            <p:cNvSpPr txBox="1">
              <a:spLocks noChangeArrowheads="1"/>
            </p:cNvSpPr>
            <p:nvPr/>
          </p:nvSpPr>
          <p:spPr bwMode="auto">
            <a:xfrm>
              <a:off x="1979" y="2997"/>
              <a:ext cx="1792" cy="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pPr>
              <a:r>
                <a:rPr lang="en-US" altLang="de-DE" sz="1400" b="1">
                  <a:latin typeface="Times New Roman" charset="0"/>
                </a:rPr>
                <a:t>Blaise Pascal’s 1641</a:t>
              </a:r>
            </a:p>
            <a:p>
              <a:pPr algn="ctr">
                <a:lnSpc>
                  <a:spcPct val="90000"/>
                </a:lnSpc>
              </a:pPr>
              <a:r>
                <a:rPr lang="en-US" altLang="de-DE" sz="1400" b="1">
                  <a:latin typeface="Times New Roman" charset="0"/>
                </a:rPr>
                <a:t>“Pascaline” machine</a:t>
              </a:r>
            </a:p>
            <a:p>
              <a:pPr algn="ctr">
                <a:lnSpc>
                  <a:spcPct val="90000"/>
                </a:lnSpc>
              </a:pPr>
              <a:r>
                <a:rPr lang="en-US" altLang="de-DE" sz="1400" b="1">
                  <a:solidFill>
                    <a:srgbClr val="000080"/>
                  </a:solidFill>
                  <a:latin typeface="Times New Roman" charset="0"/>
                </a:rPr>
                <a:t>(</a:t>
              </a:r>
              <a:r>
                <a:rPr lang="en-US" altLang="de-DE" sz="1400" b="1">
                  <a:latin typeface="Times New Roman" charset="0"/>
                </a:rPr>
                <a:t>Musée des Arts et Metiers, Paris</a:t>
              </a:r>
              <a:r>
                <a:rPr lang="en-US" altLang="de-DE" sz="1400" b="1">
                  <a:solidFill>
                    <a:srgbClr val="000080"/>
                  </a:solidFill>
                  <a:latin typeface="Times New Roman" charset="0"/>
                </a:rPr>
                <a:t>)</a:t>
              </a:r>
              <a:endParaRPr lang="en-US" altLang="de-DE" sz="1400" b="1">
                <a:latin typeface="Times New Roman" charset="0"/>
              </a:endParaRPr>
            </a:p>
          </p:txBody>
        </p:sp>
        <p:pic>
          <p:nvPicPr>
            <p:cNvPr id="343055"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7" y="1968"/>
              <a:ext cx="1526" cy="103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43056" name="Text Box 16"/>
            <p:cNvSpPr txBox="1">
              <a:spLocks noChangeArrowheads="1"/>
            </p:cNvSpPr>
            <p:nvPr/>
          </p:nvSpPr>
          <p:spPr bwMode="auto">
            <a:xfrm>
              <a:off x="3817" y="2997"/>
              <a:ext cx="1751" cy="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pPr>
              <a:r>
                <a:rPr lang="en-US" altLang="de-DE" sz="1400">
                  <a:latin typeface="Times New Roman" charset="0"/>
                </a:rPr>
                <a:t> </a:t>
              </a:r>
              <a:r>
                <a:rPr lang="en-US" altLang="de-DE" sz="1400" b="1">
                  <a:latin typeface="Times New Roman" charset="0"/>
                </a:rPr>
                <a:t>Gottfried Wilhelm von Leibniz’s</a:t>
              </a:r>
            </a:p>
            <a:p>
              <a:pPr algn="ctr">
                <a:lnSpc>
                  <a:spcPct val="90000"/>
                </a:lnSpc>
              </a:pPr>
              <a:r>
                <a:rPr lang="en-US" altLang="de-DE" sz="1400" b="1">
                  <a:latin typeface="Times New Roman" charset="0"/>
                </a:rPr>
                <a:t>calculating wheel (ca. 1671)</a:t>
              </a:r>
            </a:p>
            <a:p>
              <a:pPr algn="ctr">
                <a:lnSpc>
                  <a:spcPct val="90000"/>
                </a:lnSpc>
              </a:pPr>
              <a:r>
                <a:rPr lang="en-US" altLang="de-DE" sz="1400" b="1">
                  <a:latin typeface="Times New Roman" charset="0"/>
                </a:rPr>
                <a:t>(IBM)</a:t>
              </a:r>
            </a:p>
          </p:txBody>
        </p:sp>
      </p:grpSp>
      <p:sp>
        <p:nvSpPr>
          <p:cNvPr id="343059" name="Rectangle 19"/>
          <p:cNvSpPr>
            <a:spLocks noChangeArrowheads="1"/>
          </p:cNvSpPr>
          <p:nvPr/>
        </p:nvSpPr>
        <p:spPr bwMode="auto">
          <a:xfrm>
            <a:off x="479427" y="5562600"/>
            <a:ext cx="817086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most important conceptual breakthroughs, however, came in the early part of the 19th century . . .</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13</a:t>
            </a:fld>
            <a:endParaRPr lang="en-US" altLang="de-DE"/>
          </a:p>
        </p:txBody>
      </p:sp>
    </p:spTree>
    <p:extLst>
      <p:ext uri="{BB962C8B-B14F-4D97-AF65-F5344CB8AC3E}">
        <p14:creationId xmlns:p14="http://schemas.microsoft.com/office/powerpoint/2010/main" val="61643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4306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30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0" y="76200"/>
            <a:ext cx="9144000" cy="1143000"/>
          </a:xfrm>
        </p:spPr>
        <p:txBody>
          <a:bodyPr/>
          <a:lstStyle/>
          <a:p>
            <a:pPr>
              <a:defRPr/>
            </a:pPr>
            <a:r>
              <a:rPr lang="en-US" dirty="0">
                <a:solidFill>
                  <a:schemeClr val="tx1"/>
                </a:solidFill>
              </a:rPr>
              <a:t>A Brief History of Computing</a:t>
            </a:r>
          </a:p>
        </p:txBody>
      </p:sp>
      <p:pic>
        <p:nvPicPr>
          <p:cNvPr id="34304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752600"/>
            <a:ext cx="6256338" cy="304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40964" name="Rechteck 2"/>
          <p:cNvSpPr>
            <a:spLocks noChangeArrowheads="1"/>
          </p:cNvSpPr>
          <p:nvPr/>
        </p:nvSpPr>
        <p:spPr bwMode="auto">
          <a:xfrm>
            <a:off x="152400" y="6400802"/>
            <a:ext cx="3733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400" i="1">
                <a:latin typeface="Arial" charset="0"/>
              </a:rPr>
              <a:t>Image courtesy of Eric Roberts</a:t>
            </a:r>
            <a:endParaRPr lang="en-US" altLang="de-DE" sz="1400">
              <a:latin typeface="Arial" charset="0"/>
            </a:endParaRPr>
          </a:p>
        </p:txBody>
      </p:sp>
      <p:sp>
        <p:nvSpPr>
          <p:cNvPr id="3" name="Foliennummernplatzhalter 2"/>
          <p:cNvSpPr>
            <a:spLocks noGrp="1"/>
          </p:cNvSpPr>
          <p:nvPr>
            <p:ph type="sldNum" sz="quarter" idx="12"/>
          </p:nvPr>
        </p:nvSpPr>
        <p:spPr/>
        <p:txBody>
          <a:bodyPr/>
          <a:lstStyle/>
          <a:p>
            <a:fld id="{333C25C6-CE34-A847-A558-67965B0F8282}" type="slidenum">
              <a:rPr lang="en-US" altLang="de-DE" smtClean="0"/>
              <a:pPr/>
              <a:t>14</a:t>
            </a:fld>
            <a:endParaRPr lang="en-US" altLang="de-DE"/>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0" y="76200"/>
            <a:ext cx="9144000" cy="1143000"/>
          </a:xfrm>
          <a:noFill/>
          <a:ln/>
        </p:spPr>
        <p:txBody>
          <a:bodyPr/>
          <a:lstStyle/>
          <a:p>
            <a:r>
              <a:rPr lang="en-US" altLang="de-DE" sz="3600">
                <a:solidFill>
                  <a:srgbClr val="FF0000"/>
                </a:solidFill>
                <a:latin typeface="Times New Roman" charset="0"/>
              </a:rPr>
              <a:t>Babbage’s Machines </a:t>
            </a:r>
          </a:p>
        </p:txBody>
      </p:sp>
      <p:sp>
        <p:nvSpPr>
          <p:cNvPr id="345092" name="Text Box 4"/>
          <p:cNvSpPr txBox="1">
            <a:spLocks noChangeArrowheads="1"/>
          </p:cNvSpPr>
          <p:nvPr/>
        </p:nvSpPr>
        <p:spPr bwMode="auto">
          <a:xfrm>
            <a:off x="720727" y="5486402"/>
            <a:ext cx="2632075"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pPr>
            <a:r>
              <a:rPr lang="en-US" altLang="de-DE" sz="1400" b="1">
                <a:latin typeface="Times New Roman" charset="0"/>
              </a:rPr>
              <a:t>Charles Babbage (1791-1871)</a:t>
            </a:r>
          </a:p>
        </p:txBody>
      </p:sp>
      <p:sp>
        <p:nvSpPr>
          <p:cNvPr id="345093" name="Text Box 5"/>
          <p:cNvSpPr txBox="1">
            <a:spLocks noChangeArrowheads="1"/>
          </p:cNvSpPr>
          <p:nvPr/>
        </p:nvSpPr>
        <p:spPr bwMode="auto">
          <a:xfrm>
            <a:off x="4267200" y="1143002"/>
            <a:ext cx="4495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a:latin typeface="Times New Roman" charset="0"/>
              </a:rPr>
              <a:t>Charles Babbage is one of the most fascinating figures in the history of computing.  Captivated by the idea that he could build a machine to produce mathematical tables, Babbage designed two machines, the </a:t>
            </a:r>
            <a:r>
              <a:rPr lang="en-US" altLang="de-DE" sz="2000" b="1">
                <a:latin typeface="Times New Roman" charset="0"/>
              </a:rPr>
              <a:t>Difference Engine </a:t>
            </a:r>
            <a:r>
              <a:rPr lang="en-US" altLang="de-DE" sz="2000">
                <a:latin typeface="Times New Roman" charset="0"/>
              </a:rPr>
              <a:t>and the </a:t>
            </a:r>
            <a:r>
              <a:rPr lang="en-US" altLang="de-DE" sz="2000" b="1">
                <a:latin typeface="Times New Roman" charset="0"/>
              </a:rPr>
              <a:t>Analytical Engine</a:t>
            </a:r>
            <a:r>
              <a:rPr lang="en-US" altLang="de-DE" sz="2000">
                <a:latin typeface="Times New Roman" charset="0"/>
              </a:rPr>
              <a:t>, that anticipated many of the features found in modern computers.</a:t>
            </a:r>
          </a:p>
        </p:txBody>
      </p:sp>
      <p:pic>
        <p:nvPicPr>
          <p:cNvPr id="3450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2" y="1258888"/>
            <a:ext cx="3622675" cy="4151312"/>
          </a:xfrm>
          <a:prstGeom prst="rect">
            <a:avLst/>
          </a:prstGeom>
          <a:noFill/>
          <a:extLst>
            <a:ext uri="{909E8E84-426E-40DD-AFC4-6F175D3DCCD1}">
              <a14:hiddenFill xmlns:a14="http://schemas.microsoft.com/office/drawing/2010/main">
                <a:solidFill>
                  <a:srgbClr val="FFFFFF"/>
                </a:solidFill>
              </a14:hiddenFill>
            </a:ext>
          </a:extLst>
        </p:spPr>
      </p:pic>
      <p:sp>
        <p:nvSpPr>
          <p:cNvPr id="345095" name="Text Box 7"/>
          <p:cNvSpPr txBox="1">
            <a:spLocks noChangeArrowheads="1"/>
          </p:cNvSpPr>
          <p:nvPr/>
        </p:nvSpPr>
        <p:spPr bwMode="auto">
          <a:xfrm>
            <a:off x="4267200" y="3775077"/>
            <a:ext cx="4495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a:latin typeface="Times New Roman" charset="0"/>
              </a:rPr>
              <a:t>Although Babbage was unable to finish either machine during his lifetime, the Science Museum in London was able to complete a full-scale Difference Engine for the 200th anniversary of his birth. </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15</a:t>
            </a:fld>
            <a:endParaRPr lang="en-US" altLang="de-DE"/>
          </a:p>
        </p:txBody>
      </p:sp>
    </p:spTree>
    <p:extLst>
      <p:ext uri="{BB962C8B-B14F-4D97-AF65-F5344CB8AC3E}">
        <p14:creationId xmlns:p14="http://schemas.microsoft.com/office/powerpoint/2010/main" val="4589004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509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0" y="76200"/>
            <a:ext cx="9144000" cy="1143000"/>
          </a:xfrm>
          <a:noFill/>
          <a:ln/>
        </p:spPr>
        <p:txBody>
          <a:bodyPr/>
          <a:lstStyle/>
          <a:p>
            <a:r>
              <a:rPr lang="en-US" altLang="de-DE" sz="3600">
                <a:solidFill>
                  <a:srgbClr val="FF0000"/>
                </a:solidFill>
                <a:latin typeface="Times New Roman" charset="0"/>
              </a:rPr>
              <a:t>Ada Byron, The First Programmer </a:t>
            </a:r>
          </a:p>
        </p:txBody>
      </p:sp>
      <p:graphicFrame>
        <p:nvGraphicFramePr>
          <p:cNvPr id="338949" name="Object 5"/>
          <p:cNvGraphicFramePr>
            <a:graphicFrameLocks noChangeAspect="1"/>
          </p:cNvGraphicFramePr>
          <p:nvPr/>
        </p:nvGraphicFramePr>
        <p:xfrm>
          <a:off x="304802" y="1449388"/>
          <a:ext cx="2638425" cy="3581400"/>
        </p:xfrm>
        <a:graphic>
          <a:graphicData uri="http://schemas.openxmlformats.org/presentationml/2006/ole">
            <mc:AlternateContent xmlns:mc="http://schemas.openxmlformats.org/markup-compatibility/2006">
              <mc:Choice xmlns:v="urn:schemas-microsoft-com:vml" Requires="v">
                <p:oleObj spid="_x0000_s47182" name="Document" r:id="rId4" imgW="2019300" imgH="2743200" progId="Word.Document.8">
                  <p:embed/>
                </p:oleObj>
              </mc:Choice>
              <mc:Fallback>
                <p:oleObj name="Document" r:id="rId4" imgW="2019300" imgH="274320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2" y="1449388"/>
                        <a:ext cx="2638425"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38950" name="Text Box 6"/>
          <p:cNvSpPr txBox="1">
            <a:spLocks noChangeArrowheads="1"/>
          </p:cNvSpPr>
          <p:nvPr/>
        </p:nvSpPr>
        <p:spPr bwMode="auto">
          <a:xfrm>
            <a:off x="304802" y="4987925"/>
            <a:ext cx="26320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pPr>
            <a:r>
              <a:rPr lang="en-US" altLang="de-DE" sz="1400" b="1">
                <a:latin typeface="Times New Roman" charset="0"/>
              </a:rPr>
              <a:t>Augusta Ada Byron, </a:t>
            </a:r>
          </a:p>
          <a:p>
            <a:pPr algn="ctr">
              <a:lnSpc>
                <a:spcPct val="90000"/>
              </a:lnSpc>
            </a:pPr>
            <a:r>
              <a:rPr lang="en-US" altLang="de-DE" sz="1400" b="1">
                <a:latin typeface="Times New Roman" charset="0"/>
              </a:rPr>
              <a:t>Lady Lovelace (1815–1852)</a:t>
            </a:r>
          </a:p>
        </p:txBody>
      </p:sp>
      <p:sp>
        <p:nvSpPr>
          <p:cNvPr id="338951" name="Text Box 7"/>
          <p:cNvSpPr txBox="1">
            <a:spLocks noChangeArrowheads="1"/>
          </p:cNvSpPr>
          <p:nvPr/>
        </p:nvSpPr>
        <p:spPr bwMode="auto">
          <a:xfrm>
            <a:off x="3200400" y="1447802"/>
            <a:ext cx="56388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a:latin typeface="Times New Roman" charset="0"/>
              </a:rPr>
              <a:t>Augusta Ada Byron, the daughter of English poet Lord Byron, was encouraged to pursue her interests in science and mathematics at a time when few women were allowed to study those subjects. At the age of 17, Ada met Charles Babbage and became fascinated by his machines.  Ada was convinced of the potential of Babbage’s Analytical Engine and wrote extensive notes on its design, along with several complex mathematical programs that have led many people to characterize her as the first programmer.  In 1980, the U.S. Department of Defense named the programming language Ada in her honor.</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16</a:t>
            </a:fld>
            <a:endParaRPr lang="en-US" altLang="de-DE"/>
          </a:p>
        </p:txBody>
      </p:sp>
    </p:spTree>
    <p:extLst>
      <p:ext uri="{BB962C8B-B14F-4D97-AF65-F5344CB8AC3E}">
        <p14:creationId xmlns:p14="http://schemas.microsoft.com/office/powerpoint/2010/main" val="1387954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Birth of Modern Computing</a:t>
            </a:r>
            <a:endParaRPr lang="en-US" altLang="de-DE">
              <a:solidFill>
                <a:schemeClr val="tx1"/>
              </a:solidFill>
              <a:latin typeface="Times New Roman" charset="0"/>
            </a:endParaRPr>
          </a:p>
        </p:txBody>
      </p:sp>
      <p:sp>
        <p:nvSpPr>
          <p:cNvPr id="347139" name="Rectangle 3"/>
          <p:cNvSpPr>
            <a:spLocks noChangeArrowheads="1"/>
          </p:cNvSpPr>
          <p:nvPr/>
        </p:nvSpPr>
        <p:spPr bwMode="auto">
          <a:xfrm>
            <a:off x="482600" y="1155700"/>
            <a:ext cx="8128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question of who invented the modern computers is not an easy one, given the competing claims for that achievement.</a:t>
            </a:r>
          </a:p>
        </p:txBody>
      </p:sp>
      <p:sp>
        <p:nvSpPr>
          <p:cNvPr id="347150" name="Rectangle 14"/>
          <p:cNvSpPr>
            <a:spLocks noChangeArrowheads="1"/>
          </p:cNvSpPr>
          <p:nvPr/>
        </p:nvSpPr>
        <p:spPr bwMode="auto">
          <a:xfrm>
            <a:off x="479425" y="1963738"/>
            <a:ext cx="8128000" cy="458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In 1939, John Atanasoff and Clifford Barry built a prototype computer at Iowa State and a large machine in 1942.</a:t>
            </a:r>
          </a:p>
          <a:p>
            <a:pPr algn="just">
              <a:lnSpc>
                <a:spcPct val="85000"/>
              </a:lnSpc>
              <a:spcBef>
                <a:spcPct val="0"/>
              </a:spcBef>
              <a:spcAft>
                <a:spcPct val="50000"/>
              </a:spcAft>
            </a:pPr>
            <a:r>
              <a:rPr lang="en-US" altLang="de-DE" sz="2400">
                <a:latin typeface="Times New Roman" charset="0"/>
              </a:rPr>
              <a:t>The first large-scale computer was the Electronic Numerical Integrator and Computer (ENIAC), completed in 1946 under the direction of J. Presper Eckert and John Mauchly at the Moore School of the University of Pennsylvania.</a:t>
            </a:r>
          </a:p>
          <a:p>
            <a:pPr algn="just">
              <a:lnSpc>
                <a:spcPct val="85000"/>
              </a:lnSpc>
              <a:spcBef>
                <a:spcPct val="0"/>
              </a:spcBef>
              <a:spcAft>
                <a:spcPct val="50000"/>
              </a:spcAft>
            </a:pPr>
            <a:r>
              <a:rPr lang="en-US" altLang="de-DE" sz="2400">
                <a:latin typeface="Times New Roman" charset="0"/>
              </a:rPr>
              <a:t>Conrad Zuse in Germany and the World War II cryptography team in England also built early computers.</a:t>
            </a:r>
          </a:p>
          <a:p>
            <a:pPr algn="just">
              <a:lnSpc>
                <a:spcPct val="85000"/>
              </a:lnSpc>
              <a:spcBef>
                <a:spcPct val="0"/>
              </a:spcBef>
              <a:spcAft>
                <a:spcPct val="50000"/>
              </a:spcAft>
            </a:pPr>
            <a:r>
              <a:rPr lang="en-US" altLang="de-DE" sz="2400">
                <a:latin typeface="Times New Roman" charset="0"/>
              </a:rPr>
              <a:t>Other important contributions during the early years include stored-programming concept generally attributed to John von Neumann and the use of switching circuits to implement binary arithmetic proposed by Claude Shannon.</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17</a:t>
            </a:fld>
            <a:endParaRPr lang="en-US" altLang="de-DE"/>
          </a:p>
        </p:txBody>
      </p:sp>
    </p:spTree>
    <p:extLst>
      <p:ext uri="{BB962C8B-B14F-4D97-AF65-F5344CB8AC3E}">
        <p14:creationId xmlns:p14="http://schemas.microsoft.com/office/powerpoint/2010/main" val="14365048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715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715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4715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4715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50"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2" name="Text Box 4"/>
          <p:cNvSpPr txBox="1">
            <a:spLocks noChangeArrowheads="1"/>
          </p:cNvSpPr>
          <p:nvPr/>
        </p:nvSpPr>
        <p:spPr bwMode="auto">
          <a:xfrm>
            <a:off x="609600" y="5181600"/>
            <a:ext cx="3314700" cy="763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ctr">
              <a:lnSpc>
                <a:spcPct val="90000"/>
              </a:lnSpc>
            </a:pPr>
            <a:r>
              <a:rPr lang="en-US" altLang="de-DE">
                <a:latin typeface="Arial" charset="0"/>
              </a:rPr>
              <a:t>Charles Babbage </a:t>
            </a:r>
            <a:br>
              <a:rPr lang="en-US" altLang="de-DE">
                <a:latin typeface="Arial" charset="0"/>
              </a:rPr>
            </a:br>
            <a:r>
              <a:rPr lang="en-US" altLang="de-DE">
                <a:latin typeface="Arial" charset="0"/>
              </a:rPr>
              <a:t>(1791 – 1871)</a:t>
            </a:r>
          </a:p>
        </p:txBody>
      </p:sp>
      <p:pic>
        <p:nvPicPr>
          <p:cNvPr id="430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2" y="990602"/>
            <a:ext cx="3622675" cy="415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3012" name="Object 5"/>
          <p:cNvGraphicFramePr>
            <a:graphicFrameLocks noChangeAspect="1"/>
          </p:cNvGraphicFramePr>
          <p:nvPr/>
        </p:nvGraphicFramePr>
        <p:xfrm>
          <a:off x="5562600" y="1295400"/>
          <a:ext cx="2636838" cy="3581400"/>
        </p:xfrm>
        <a:graphic>
          <a:graphicData uri="http://schemas.openxmlformats.org/presentationml/2006/ole">
            <mc:AlternateContent xmlns:mc="http://schemas.openxmlformats.org/markup-compatibility/2006">
              <mc:Choice xmlns:v="urn:schemas-microsoft-com:vml" Requires="v">
                <p:oleObj spid="_x0000_s43103" name="Dokument" r:id="rId5" imgW="2019300" imgH="2743200" progId="Word.Document.8">
                  <p:embed/>
                </p:oleObj>
              </mc:Choice>
              <mc:Fallback>
                <p:oleObj name="Dokument" r:id="rId5" imgW="2019300" imgH="2743200" progId="Word.Document.8">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1295400"/>
                        <a:ext cx="2636838"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 name="Text Box 6"/>
          <p:cNvSpPr txBox="1">
            <a:spLocks noChangeArrowheads="1"/>
          </p:cNvSpPr>
          <p:nvPr/>
        </p:nvSpPr>
        <p:spPr bwMode="auto">
          <a:xfrm>
            <a:off x="5410200" y="5029202"/>
            <a:ext cx="2971800" cy="1095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ctr">
              <a:lnSpc>
                <a:spcPct val="90000"/>
              </a:lnSpc>
            </a:pPr>
            <a:r>
              <a:rPr lang="en-US" altLang="de-DE">
                <a:latin typeface="Arial" charset="0"/>
              </a:rPr>
              <a:t>Augusta Ada Byron, </a:t>
            </a:r>
          </a:p>
          <a:p>
            <a:pPr algn="ctr">
              <a:lnSpc>
                <a:spcPct val="90000"/>
              </a:lnSpc>
            </a:pPr>
            <a:r>
              <a:rPr lang="en-US" altLang="de-DE">
                <a:latin typeface="Arial" charset="0"/>
              </a:rPr>
              <a:t>Lady Lovelace (1815 – 1852)</a:t>
            </a:r>
          </a:p>
        </p:txBody>
      </p:sp>
      <p:sp>
        <p:nvSpPr>
          <p:cNvPr id="43014" name="Rechteck 7"/>
          <p:cNvSpPr>
            <a:spLocks noChangeArrowheads="1"/>
          </p:cNvSpPr>
          <p:nvPr/>
        </p:nvSpPr>
        <p:spPr bwMode="auto">
          <a:xfrm>
            <a:off x="152400" y="6400802"/>
            <a:ext cx="3733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400" i="1">
                <a:latin typeface="Arial" charset="0"/>
              </a:rPr>
              <a:t>Images courtesy of Eric Roberts</a:t>
            </a:r>
            <a:endParaRPr lang="en-US" altLang="de-DE" sz="1400">
              <a:latin typeface="Arial" charset="0"/>
            </a:endParaRPr>
          </a:p>
        </p:txBody>
      </p:sp>
      <p:sp>
        <p:nvSpPr>
          <p:cNvPr id="3" name="Foliennummernplatzhalter 2"/>
          <p:cNvSpPr>
            <a:spLocks noGrp="1"/>
          </p:cNvSpPr>
          <p:nvPr>
            <p:ph type="sldNum" sz="quarter" idx="12"/>
          </p:nvPr>
        </p:nvSpPr>
        <p:spPr/>
        <p:txBody>
          <a:bodyPr/>
          <a:lstStyle/>
          <a:p>
            <a:fld id="{333C25C6-CE34-A847-A558-67965B0F8282}" type="slidenum">
              <a:rPr lang="en-US" altLang="de-DE" smtClean="0"/>
              <a:pPr/>
              <a:t>18</a:t>
            </a:fld>
            <a:endParaRPr lang="en-US" altLang="de-DE"/>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Bild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3009900"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838202" y="5334000"/>
            <a:ext cx="2898775" cy="763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ctr">
              <a:lnSpc>
                <a:spcPct val="90000"/>
              </a:lnSpc>
            </a:pPr>
            <a:r>
              <a:rPr lang="en-US" altLang="de-DE">
                <a:latin typeface="Arial" charset="0"/>
              </a:rPr>
              <a:t>Konrad</a:t>
            </a:r>
            <a:r>
              <a:rPr lang="en-US" altLang="de-DE" sz="1800" b="1">
                <a:latin typeface="Times New Roman" charset="0"/>
              </a:rPr>
              <a:t> </a:t>
            </a:r>
            <a:r>
              <a:rPr lang="en-US" altLang="de-DE">
                <a:latin typeface="Arial" charset="0"/>
              </a:rPr>
              <a:t>Zuse </a:t>
            </a:r>
            <a:br>
              <a:rPr lang="en-US" altLang="de-DE">
                <a:latin typeface="Arial" charset="0"/>
              </a:rPr>
            </a:br>
            <a:r>
              <a:rPr lang="en-US" altLang="de-DE">
                <a:latin typeface="Arial" charset="0"/>
              </a:rPr>
              <a:t>(1910 – 1995)</a:t>
            </a:r>
          </a:p>
        </p:txBody>
      </p:sp>
      <p:pic>
        <p:nvPicPr>
          <p:cNvPr id="45060" name="Bild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3402" y="1600200"/>
            <a:ext cx="416401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4"/>
          <p:cNvSpPr txBox="1">
            <a:spLocks noChangeArrowheads="1"/>
          </p:cNvSpPr>
          <p:nvPr/>
        </p:nvSpPr>
        <p:spPr bwMode="auto">
          <a:xfrm>
            <a:off x="5334002" y="4876802"/>
            <a:ext cx="2632075" cy="430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dirty="0">
                <a:latin typeface="Arial"/>
                <a:ea typeface="ＭＳ Ｐゴシック" charset="0"/>
                <a:cs typeface="Arial"/>
              </a:rPr>
              <a:t>Z1  </a:t>
            </a:r>
          </a:p>
        </p:txBody>
      </p:sp>
      <p:sp>
        <p:nvSpPr>
          <p:cNvPr id="11" name="Text Box 4"/>
          <p:cNvSpPr txBox="1">
            <a:spLocks noChangeArrowheads="1"/>
          </p:cNvSpPr>
          <p:nvPr/>
        </p:nvSpPr>
        <p:spPr bwMode="auto">
          <a:xfrm>
            <a:off x="7045327" y="4724402"/>
            <a:ext cx="1717675" cy="290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1400" i="1" dirty="0">
                <a:latin typeface="Arial"/>
                <a:ea typeface="ＭＳ Ｐゴシック" charset="0"/>
                <a:cs typeface="Arial"/>
              </a:rPr>
              <a:t>CC BY-SA 3.0</a:t>
            </a:r>
          </a:p>
        </p:txBody>
      </p:sp>
      <p:sp>
        <p:nvSpPr>
          <p:cNvPr id="12" name="Text Box 4"/>
          <p:cNvSpPr txBox="1">
            <a:spLocks noChangeArrowheads="1"/>
          </p:cNvSpPr>
          <p:nvPr/>
        </p:nvSpPr>
        <p:spPr bwMode="auto">
          <a:xfrm>
            <a:off x="2320927" y="5105402"/>
            <a:ext cx="1717675" cy="290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1400" i="1" dirty="0">
                <a:latin typeface="Arial"/>
                <a:ea typeface="ＭＳ Ｐゴシック" charset="0"/>
                <a:cs typeface="Arial"/>
              </a:rPr>
              <a:t>CC BY-SA 3.0</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19</a:t>
            </a:fld>
            <a:endParaRPr lang="en-US" alt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8ECDC3-18CD-5C44-B9FC-8201C2489FA3}"/>
              </a:ext>
            </a:extLst>
          </p:cNvPr>
          <p:cNvSpPr>
            <a:spLocks noGrp="1"/>
          </p:cNvSpPr>
          <p:nvPr>
            <p:ph type="title"/>
          </p:nvPr>
        </p:nvSpPr>
        <p:spPr>
          <a:xfrm>
            <a:off x="685800" y="304800"/>
            <a:ext cx="7772400" cy="1143000"/>
          </a:xfrm>
        </p:spPr>
        <p:txBody>
          <a:bodyPr/>
          <a:lstStyle/>
          <a:p>
            <a:r>
              <a:rPr lang="en-US" dirty="0"/>
              <a:t>Your Privacy</a:t>
            </a:r>
          </a:p>
        </p:txBody>
      </p:sp>
      <p:sp>
        <p:nvSpPr>
          <p:cNvPr id="3" name="Inhaltsplatzhalter 2">
            <a:extLst>
              <a:ext uri="{FF2B5EF4-FFF2-40B4-BE49-F238E27FC236}">
                <a16:creationId xmlns:a16="http://schemas.microsoft.com/office/drawing/2014/main" id="{A1C15657-A73F-3C47-9114-0A83C6F3AD51}"/>
              </a:ext>
            </a:extLst>
          </p:cNvPr>
          <p:cNvSpPr>
            <a:spLocks noGrp="1"/>
          </p:cNvSpPr>
          <p:nvPr>
            <p:ph idx="1"/>
          </p:nvPr>
        </p:nvSpPr>
        <p:spPr>
          <a:xfrm>
            <a:off x="685800" y="1676400"/>
            <a:ext cx="7772400" cy="4114800"/>
          </a:xfrm>
        </p:spPr>
        <p:txBody>
          <a:bodyPr/>
          <a:lstStyle/>
          <a:p>
            <a:r>
              <a:rPr lang="en-US" sz="2400" dirty="0"/>
              <a:t>In the end, it’s of course up to you whether you switch on your camera or not.</a:t>
            </a:r>
          </a:p>
          <a:p>
            <a:r>
              <a:rPr lang="en-US" sz="2400" dirty="0"/>
              <a:t>However, seeing your faces allows some “class atmosphere” for you, and it would help me to judge how well things come across.</a:t>
            </a:r>
          </a:p>
          <a:p>
            <a:r>
              <a:rPr lang="en-US" sz="2400" dirty="0"/>
              <a:t>In any case, it is forbidden by law to make photos/recordings of participants.</a:t>
            </a:r>
          </a:p>
          <a:p>
            <a:r>
              <a:rPr lang="en-US" sz="2400" dirty="0"/>
              <a:t>Also, it's up to you whether you participate with your actual name or with some alias.</a:t>
            </a:r>
          </a:p>
          <a:p>
            <a:r>
              <a:rPr lang="en-US" sz="2400" dirty="0"/>
              <a:t>However, seeing your real name may help you to find buddies, and it would allow me to give you credit for contributions to the class.</a:t>
            </a:r>
          </a:p>
        </p:txBody>
      </p:sp>
      <p:sp>
        <p:nvSpPr>
          <p:cNvPr id="4" name="Foliennummernplatzhalter 3">
            <a:extLst>
              <a:ext uri="{FF2B5EF4-FFF2-40B4-BE49-F238E27FC236}">
                <a16:creationId xmlns:a16="http://schemas.microsoft.com/office/drawing/2014/main" id="{46A77877-3DD9-F543-9C35-CADE6A8CAB9E}"/>
              </a:ext>
            </a:extLst>
          </p:cNvPr>
          <p:cNvSpPr>
            <a:spLocks noGrp="1"/>
          </p:cNvSpPr>
          <p:nvPr>
            <p:ph type="sldNum" sz="quarter" idx="12"/>
          </p:nvPr>
        </p:nvSpPr>
        <p:spPr/>
        <p:txBody>
          <a:bodyPr/>
          <a:lstStyle/>
          <a:p>
            <a:fld id="{333C25C6-CE34-A847-A558-67965B0F8282}" type="slidenum">
              <a:rPr lang="en-US" altLang="de-DE" smtClean="0"/>
              <a:pPr/>
              <a:t>2</a:t>
            </a:fld>
            <a:endParaRPr lang="en-US" altLang="de-DE"/>
          </a:p>
        </p:txBody>
      </p:sp>
    </p:spTree>
    <p:extLst>
      <p:ext uri="{BB962C8B-B14F-4D97-AF65-F5344CB8AC3E}">
        <p14:creationId xmlns:p14="http://schemas.microsoft.com/office/powerpoint/2010/main" val="339158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What is Computer Science?</a:t>
            </a:r>
            <a:endParaRPr lang="en-US" altLang="de-DE">
              <a:solidFill>
                <a:schemeClr val="tx1"/>
              </a:solidFill>
              <a:latin typeface="Times New Roman" charset="0"/>
            </a:endParaRPr>
          </a:p>
        </p:txBody>
      </p:sp>
      <p:sp>
        <p:nvSpPr>
          <p:cNvPr id="349187"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Many people imagine that </a:t>
            </a:r>
            <a:r>
              <a:rPr lang="en-US" altLang="de-DE" sz="2400" i="1">
                <a:latin typeface="Times New Roman" charset="0"/>
              </a:rPr>
              <a:t>computer science</a:t>
            </a:r>
            <a:r>
              <a:rPr lang="en-US" altLang="de-DE" sz="2400">
                <a:latin typeface="Times New Roman" charset="0"/>
              </a:rPr>
              <a:t> is the study of computers as artifacts and wonder how that can be a science.</a:t>
            </a:r>
          </a:p>
        </p:txBody>
      </p:sp>
      <p:sp>
        <p:nvSpPr>
          <p:cNvPr id="349188" name="Rectangle 4"/>
          <p:cNvSpPr>
            <a:spLocks noChangeArrowheads="1"/>
          </p:cNvSpPr>
          <p:nvPr/>
        </p:nvSpPr>
        <p:spPr bwMode="auto">
          <a:xfrm>
            <a:off x="479425" y="1963738"/>
            <a:ext cx="8128000" cy="458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Computer science has more to do with the study of problem solving in which the solutions happen to use computers.</a:t>
            </a:r>
          </a:p>
          <a:p>
            <a:pPr algn="just">
              <a:lnSpc>
                <a:spcPct val="85000"/>
              </a:lnSpc>
              <a:spcBef>
                <a:spcPct val="0"/>
              </a:spcBef>
              <a:spcAft>
                <a:spcPct val="50000"/>
              </a:spcAft>
            </a:pPr>
            <a:r>
              <a:rPr lang="en-US" altLang="de-DE" sz="2400">
                <a:latin typeface="Times New Roman" charset="0"/>
              </a:rPr>
              <a:t>Computer science draws on a range of intellectual traditions that includes aspects of mathematics, classical science, and engineering.</a:t>
            </a:r>
          </a:p>
          <a:p>
            <a:pPr algn="just">
              <a:lnSpc>
                <a:spcPct val="85000"/>
              </a:lnSpc>
              <a:spcBef>
                <a:spcPct val="0"/>
              </a:spcBef>
              <a:spcAft>
                <a:spcPct val="20000"/>
              </a:spcAft>
            </a:pPr>
            <a:r>
              <a:rPr lang="en-US" altLang="de-DE" sz="2400">
                <a:latin typeface="Times New Roman" charset="0"/>
              </a:rPr>
              <a:t>Computer science plays an increasingly important role in other disciplines:</a:t>
            </a:r>
          </a:p>
          <a:p>
            <a:pPr lvl="1" algn="just">
              <a:lnSpc>
                <a:spcPct val="85000"/>
              </a:lnSpc>
              <a:spcBef>
                <a:spcPct val="0"/>
              </a:spcBef>
              <a:spcAft>
                <a:spcPct val="20000"/>
              </a:spcAft>
            </a:pPr>
            <a:r>
              <a:rPr lang="en-US" altLang="de-DE" sz="2000" i="1">
                <a:latin typeface="Times New Roman" charset="0"/>
              </a:rPr>
              <a:t>Biology.</a:t>
            </a:r>
            <a:r>
              <a:rPr lang="en-US" altLang="de-DE" sz="2000">
                <a:latin typeface="Times New Roman" charset="0"/>
              </a:rPr>
              <a:t> Computers made it possible to map the human genome.</a:t>
            </a:r>
          </a:p>
          <a:p>
            <a:pPr lvl="1" algn="just">
              <a:lnSpc>
                <a:spcPct val="85000"/>
              </a:lnSpc>
              <a:spcBef>
                <a:spcPct val="0"/>
              </a:spcBef>
              <a:spcAft>
                <a:spcPct val="20000"/>
              </a:spcAft>
            </a:pPr>
            <a:r>
              <a:rPr lang="en-US" altLang="de-DE" sz="2000" i="1">
                <a:latin typeface="Times New Roman" charset="0"/>
              </a:rPr>
              <a:t>Economics.</a:t>
            </a:r>
            <a:r>
              <a:rPr lang="en-US" altLang="de-DE" sz="2000">
                <a:latin typeface="Times New Roman" charset="0"/>
              </a:rPr>
              <a:t> Computers enable the creation of better economic models.</a:t>
            </a:r>
          </a:p>
          <a:p>
            <a:pPr lvl="1" algn="just">
              <a:lnSpc>
                <a:spcPct val="85000"/>
              </a:lnSpc>
              <a:spcBef>
                <a:spcPct val="0"/>
              </a:spcBef>
              <a:spcAft>
                <a:spcPct val="20000"/>
              </a:spcAft>
            </a:pPr>
            <a:r>
              <a:rPr lang="en-US" altLang="de-DE" sz="2000" i="1">
                <a:latin typeface="Times New Roman" charset="0"/>
              </a:rPr>
              <a:t>Psychology.</a:t>
            </a:r>
            <a:r>
              <a:rPr lang="en-US" altLang="de-DE" sz="2000">
                <a:latin typeface="Times New Roman" charset="0"/>
              </a:rPr>
              <a:t> Artificial intelligence helps us to understand the brain.</a:t>
            </a:r>
          </a:p>
          <a:p>
            <a:pPr lvl="1" algn="just">
              <a:lnSpc>
                <a:spcPct val="85000"/>
              </a:lnSpc>
              <a:spcBef>
                <a:spcPct val="0"/>
              </a:spcBef>
              <a:spcAft>
                <a:spcPct val="20000"/>
              </a:spcAft>
            </a:pPr>
            <a:r>
              <a:rPr lang="en-US" altLang="de-DE" sz="2000" i="1">
                <a:latin typeface="Times New Roman" charset="0"/>
              </a:rPr>
              <a:t>Environment.</a:t>
            </a:r>
            <a:r>
              <a:rPr lang="en-US" altLang="de-DE" sz="2000">
                <a:latin typeface="Times New Roman" charset="0"/>
              </a:rPr>
              <a:t> Climate models require modern computing technology.</a:t>
            </a:r>
          </a:p>
          <a:p>
            <a:pPr lvl="1" algn="just">
              <a:lnSpc>
                <a:spcPct val="85000"/>
              </a:lnSpc>
              <a:spcBef>
                <a:spcPct val="0"/>
              </a:spcBef>
              <a:spcAft>
                <a:spcPct val="20000"/>
              </a:spcAft>
            </a:pPr>
            <a:r>
              <a:rPr lang="en-US" altLang="de-DE" sz="2000" i="1">
                <a:latin typeface="Times New Roman" charset="0"/>
              </a:rPr>
              <a:t>Literature.</a:t>
            </a:r>
            <a:r>
              <a:rPr lang="en-US" altLang="de-DE" sz="2000">
                <a:latin typeface="Times New Roman" charset="0"/>
              </a:rPr>
              <a:t> Computerized analysis helps resolve disputed authorship.</a:t>
            </a:r>
          </a:p>
          <a:p>
            <a:pPr lvl="1" algn="just">
              <a:lnSpc>
                <a:spcPct val="85000"/>
              </a:lnSpc>
              <a:spcBef>
                <a:spcPct val="0"/>
              </a:spcBef>
              <a:spcAft>
                <a:spcPct val="20000"/>
              </a:spcAft>
            </a:pPr>
            <a:r>
              <a:rPr lang="en-US" altLang="de-DE" sz="2000" i="1">
                <a:latin typeface="Times New Roman" charset="0"/>
              </a:rPr>
              <a:t>and most everything else . . .</a:t>
            </a:r>
            <a:endParaRPr lang="en-US" altLang="de-DE" sz="2000">
              <a:latin typeface="Times New Roman" charset="0"/>
            </a:endParaRP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20</a:t>
            </a:fld>
            <a:endParaRPr lang="en-US" altLang="de-DE"/>
          </a:p>
        </p:txBody>
      </p:sp>
    </p:spTree>
    <p:extLst>
      <p:ext uri="{BB962C8B-B14F-4D97-AF65-F5344CB8AC3E}">
        <p14:creationId xmlns:p14="http://schemas.microsoft.com/office/powerpoint/2010/main" val="20214450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91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918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49188">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4918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4918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4918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4918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49188">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34918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8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A Brief Tour of Computer Hardware</a:t>
            </a:r>
            <a:r>
              <a:rPr lang="en-US" altLang="de-DE" i="1">
                <a:solidFill>
                  <a:srgbClr val="FF0000"/>
                </a:solidFill>
                <a:latin typeface="Times New Roman" charset="0"/>
              </a:rPr>
              <a:t> </a:t>
            </a:r>
          </a:p>
        </p:txBody>
      </p:sp>
      <p:pic>
        <p:nvPicPr>
          <p:cNvPr id="35123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0275" y="1524002"/>
            <a:ext cx="7277100" cy="293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51240" name="Text Box 8"/>
          <p:cNvSpPr txBox="1">
            <a:spLocks noChangeArrowheads="1"/>
          </p:cNvSpPr>
          <p:nvPr/>
        </p:nvSpPr>
        <p:spPr bwMode="auto">
          <a:xfrm>
            <a:off x="1055690" y="2628900"/>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CPU</a:t>
            </a:r>
          </a:p>
        </p:txBody>
      </p:sp>
      <p:sp>
        <p:nvSpPr>
          <p:cNvPr id="351241" name="Text Box 9"/>
          <p:cNvSpPr txBox="1">
            <a:spLocks noChangeArrowheads="1"/>
          </p:cNvSpPr>
          <p:nvPr/>
        </p:nvSpPr>
        <p:spPr bwMode="auto">
          <a:xfrm>
            <a:off x="2449515" y="4076700"/>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memory</a:t>
            </a:r>
          </a:p>
        </p:txBody>
      </p:sp>
      <p:sp>
        <p:nvSpPr>
          <p:cNvPr id="351242" name="Text Box 10"/>
          <p:cNvSpPr txBox="1">
            <a:spLocks noChangeArrowheads="1"/>
          </p:cNvSpPr>
          <p:nvPr/>
        </p:nvSpPr>
        <p:spPr bwMode="auto">
          <a:xfrm>
            <a:off x="3810002" y="2933700"/>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secondary</a:t>
            </a:r>
          </a:p>
        </p:txBody>
      </p:sp>
      <p:sp>
        <p:nvSpPr>
          <p:cNvPr id="351243" name="Text Box 11"/>
          <p:cNvSpPr txBox="1">
            <a:spLocks noChangeArrowheads="1"/>
          </p:cNvSpPr>
          <p:nvPr/>
        </p:nvSpPr>
        <p:spPr bwMode="auto">
          <a:xfrm>
            <a:off x="3810002" y="3109913"/>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storage</a:t>
            </a:r>
          </a:p>
        </p:txBody>
      </p:sp>
      <p:sp>
        <p:nvSpPr>
          <p:cNvPr id="351244" name="Text Box 12"/>
          <p:cNvSpPr txBox="1">
            <a:spLocks noChangeArrowheads="1"/>
          </p:cNvSpPr>
          <p:nvPr/>
        </p:nvSpPr>
        <p:spPr bwMode="auto">
          <a:xfrm>
            <a:off x="5265740" y="3679825"/>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I/O</a:t>
            </a:r>
          </a:p>
        </p:txBody>
      </p:sp>
      <p:sp>
        <p:nvSpPr>
          <p:cNvPr id="351245" name="Text Box 13"/>
          <p:cNvSpPr txBox="1">
            <a:spLocks noChangeArrowheads="1"/>
          </p:cNvSpPr>
          <p:nvPr/>
        </p:nvSpPr>
        <p:spPr bwMode="auto">
          <a:xfrm>
            <a:off x="5265740" y="3856038"/>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devices</a:t>
            </a:r>
          </a:p>
        </p:txBody>
      </p:sp>
      <p:sp>
        <p:nvSpPr>
          <p:cNvPr id="351246" name="Text Box 14"/>
          <p:cNvSpPr txBox="1">
            <a:spLocks noChangeArrowheads="1"/>
          </p:cNvSpPr>
          <p:nvPr/>
        </p:nvSpPr>
        <p:spPr bwMode="auto">
          <a:xfrm>
            <a:off x="6738940" y="3043238"/>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a:latin typeface="Times New Roman" charset="0"/>
              </a:rPr>
              <a:t>network</a:t>
            </a:r>
          </a:p>
        </p:txBody>
      </p:sp>
      <p:sp>
        <p:nvSpPr>
          <p:cNvPr id="351247" name="Text Box 15"/>
          <p:cNvSpPr txBox="1">
            <a:spLocks noChangeArrowheads="1"/>
          </p:cNvSpPr>
          <p:nvPr/>
        </p:nvSpPr>
        <p:spPr bwMode="auto">
          <a:xfrm>
            <a:off x="7631115" y="1539875"/>
            <a:ext cx="1025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a:latin typeface="Times New Roman" charset="0"/>
              </a:rPr>
              <a:t>bus</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21</a:t>
            </a:fld>
            <a:endParaRPr lang="en-US" altLang="de-DE"/>
          </a:p>
        </p:txBody>
      </p:sp>
    </p:spTree>
    <p:extLst>
      <p:ext uri="{BB962C8B-B14F-4D97-AF65-F5344CB8AC3E}">
        <p14:creationId xmlns:p14="http://schemas.microsoft.com/office/powerpoint/2010/main" val="1176125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a:t>Computer Science</a:t>
            </a:r>
          </a:p>
        </p:txBody>
      </p:sp>
      <p:sp>
        <p:nvSpPr>
          <p:cNvPr id="3" name="Inhaltsplatzhalter 2"/>
          <p:cNvSpPr>
            <a:spLocks noGrp="1"/>
          </p:cNvSpPr>
          <p:nvPr>
            <p:ph idx="1"/>
          </p:nvPr>
        </p:nvSpPr>
        <p:spPr>
          <a:xfrm>
            <a:off x="685800" y="1981200"/>
            <a:ext cx="8001000" cy="4114800"/>
          </a:xfrm>
        </p:spPr>
        <p:txBody>
          <a:bodyPr/>
          <a:lstStyle/>
          <a:p>
            <a:pPr marL="0" indent="0">
              <a:buNone/>
              <a:defRPr/>
            </a:pPr>
            <a:r>
              <a:rPr lang="en-US" dirty="0"/>
              <a:t>The science of problem solving in which the solutions happen to involve a computer</a:t>
            </a:r>
          </a:p>
          <a:p>
            <a:pPr marL="0" indent="0">
              <a:buNone/>
              <a:defRPr/>
            </a:pPr>
            <a:endParaRPr lang="en-US" dirty="0"/>
          </a:p>
          <a:p>
            <a:pPr marL="0" indent="0">
              <a:buNone/>
              <a:defRPr/>
            </a:pPr>
            <a:r>
              <a:rPr lang="en-US" dirty="0"/>
              <a:t>Solving a problem by computer:</a:t>
            </a:r>
          </a:p>
          <a:p>
            <a:pPr marL="514350" indent="-514350">
              <a:buFont typeface="+mj-lt"/>
              <a:buAutoNum type="arabicPeriod"/>
              <a:defRPr/>
            </a:pPr>
            <a:r>
              <a:rPr lang="en-US" dirty="0"/>
              <a:t>Algorithmic design</a:t>
            </a:r>
          </a:p>
          <a:p>
            <a:pPr marL="514350" indent="-514350">
              <a:buFont typeface="+mj-lt"/>
              <a:buAutoNum type="arabicPeriod"/>
              <a:defRPr/>
            </a:pPr>
            <a:r>
              <a:rPr lang="en-US" dirty="0"/>
              <a:t>Coding</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22</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Algorithms</a:t>
            </a:r>
            <a:endParaRPr lang="en-US" altLang="de-DE">
              <a:solidFill>
                <a:schemeClr val="tx1"/>
              </a:solidFill>
              <a:latin typeface="Times New Roman" charset="0"/>
            </a:endParaRPr>
          </a:p>
        </p:txBody>
      </p:sp>
      <p:sp>
        <p:nvSpPr>
          <p:cNvPr id="353283"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Much of computer science involves the study of </a:t>
            </a:r>
            <a:r>
              <a:rPr lang="en-US" altLang="de-DE" sz="2400" i="1">
                <a:latin typeface="Times New Roman" charset="0"/>
              </a:rPr>
              <a:t>algorithms.</a:t>
            </a:r>
            <a:endParaRPr lang="en-US" altLang="de-DE" sz="2400">
              <a:latin typeface="Times New Roman" charset="0"/>
            </a:endParaRPr>
          </a:p>
        </p:txBody>
      </p:sp>
      <p:sp>
        <p:nvSpPr>
          <p:cNvPr id="353284" name="Rectangle 4"/>
          <p:cNvSpPr>
            <a:spLocks noChangeArrowheads="1"/>
          </p:cNvSpPr>
          <p:nvPr/>
        </p:nvSpPr>
        <p:spPr bwMode="auto">
          <a:xfrm>
            <a:off x="479425" y="1654177"/>
            <a:ext cx="8128000" cy="458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In an informal sense, you can think of an algorithm as simply a procedure for solving a problem.</a:t>
            </a:r>
          </a:p>
          <a:p>
            <a:pPr algn="just">
              <a:lnSpc>
                <a:spcPct val="85000"/>
              </a:lnSpc>
              <a:spcBef>
                <a:spcPct val="0"/>
              </a:spcBef>
              <a:spcAft>
                <a:spcPct val="20000"/>
              </a:spcAft>
            </a:pPr>
            <a:r>
              <a:rPr lang="en-US" altLang="de-DE" sz="2400">
                <a:latin typeface="Times New Roman" charset="0"/>
              </a:rPr>
              <a:t>To meet its more formal definition, an algorithm must be:</a:t>
            </a:r>
          </a:p>
          <a:p>
            <a:pPr lvl="1" algn="just">
              <a:lnSpc>
                <a:spcPct val="85000"/>
              </a:lnSpc>
              <a:spcBef>
                <a:spcPct val="0"/>
              </a:spcBef>
              <a:spcAft>
                <a:spcPct val="20000"/>
              </a:spcAft>
            </a:pPr>
            <a:r>
              <a:rPr lang="en-US" altLang="de-DE" sz="2000" i="1">
                <a:latin typeface="Times New Roman" charset="0"/>
              </a:rPr>
              <a:t>Clearly and unambiguously defined.</a:t>
            </a:r>
            <a:endParaRPr lang="en-US" altLang="de-DE" sz="2000">
              <a:latin typeface="Times New Roman" charset="0"/>
            </a:endParaRPr>
          </a:p>
          <a:p>
            <a:pPr lvl="1" algn="just">
              <a:lnSpc>
                <a:spcPct val="85000"/>
              </a:lnSpc>
              <a:spcBef>
                <a:spcPct val="0"/>
              </a:spcBef>
              <a:spcAft>
                <a:spcPct val="20000"/>
              </a:spcAft>
            </a:pPr>
            <a:r>
              <a:rPr lang="en-US" altLang="de-DE" sz="2000" i="1">
                <a:latin typeface="Times New Roman" charset="0"/>
              </a:rPr>
              <a:t>Effective,</a:t>
            </a:r>
            <a:r>
              <a:rPr lang="en-US" altLang="de-DE" sz="2000">
                <a:latin typeface="Times New Roman" charset="0"/>
              </a:rPr>
              <a:t> in the sense that its steps are executable.</a:t>
            </a:r>
          </a:p>
          <a:p>
            <a:pPr lvl="1" algn="just">
              <a:lnSpc>
                <a:spcPct val="85000"/>
              </a:lnSpc>
              <a:spcBef>
                <a:spcPct val="0"/>
              </a:spcBef>
              <a:spcAft>
                <a:spcPct val="20000"/>
              </a:spcAft>
            </a:pPr>
            <a:r>
              <a:rPr lang="en-US" altLang="de-DE" sz="2000" i="1">
                <a:latin typeface="Times New Roman" charset="0"/>
              </a:rPr>
              <a:t>Finite,</a:t>
            </a:r>
            <a:r>
              <a:rPr lang="en-US" altLang="de-DE" sz="2000">
                <a:latin typeface="Times New Roman" charset="0"/>
              </a:rPr>
              <a:t> in the sense that it terminates after a bounded number of steps.</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23</a:t>
            </a:fld>
            <a:endParaRPr lang="en-US" altLang="de-DE"/>
          </a:p>
        </p:txBody>
      </p:sp>
    </p:spTree>
    <p:extLst>
      <p:ext uri="{BB962C8B-B14F-4D97-AF65-F5344CB8AC3E}">
        <p14:creationId xmlns:p14="http://schemas.microsoft.com/office/powerpoint/2010/main" val="6484269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32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328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5328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5328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5328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4"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a:t>Algorithm</a:t>
            </a:r>
          </a:p>
        </p:txBody>
      </p:sp>
      <p:sp>
        <p:nvSpPr>
          <p:cNvPr id="3" name="Inhaltsplatzhalter 2"/>
          <p:cNvSpPr>
            <a:spLocks noGrp="1"/>
          </p:cNvSpPr>
          <p:nvPr>
            <p:ph idx="1"/>
          </p:nvPr>
        </p:nvSpPr>
        <p:spPr>
          <a:xfrm>
            <a:off x="685800" y="1981200"/>
            <a:ext cx="8001000" cy="4114800"/>
          </a:xfrm>
        </p:spPr>
        <p:txBody>
          <a:bodyPr/>
          <a:lstStyle/>
          <a:p>
            <a:pPr marL="0" indent="0">
              <a:buNone/>
            </a:pPr>
            <a:r>
              <a:rPr lang="en-US" altLang="de-DE" dirty="0">
                <a:latin typeface="Arial" charset="0"/>
              </a:rPr>
              <a:t>Ninth-century Persian mathematician Abu </a:t>
            </a:r>
            <a:r>
              <a:rPr lang="en-US" altLang="de-DE" dirty="0" err="1">
                <a:latin typeface="Arial" charset="0"/>
              </a:rPr>
              <a:t>Ja</a:t>
            </a:r>
            <a:r>
              <a:rPr lang="en-US" altLang="en-US" dirty="0" err="1">
                <a:latin typeface="Arial" charset="0"/>
              </a:rPr>
              <a:t>‘</a:t>
            </a:r>
            <a:r>
              <a:rPr lang="en-US" altLang="de-DE" dirty="0" err="1">
                <a:latin typeface="Arial" charset="0"/>
              </a:rPr>
              <a:t>far</a:t>
            </a:r>
            <a:r>
              <a:rPr lang="en-US" altLang="de-DE" dirty="0">
                <a:latin typeface="Arial" charset="0"/>
              </a:rPr>
              <a:t> Mohammed ibn </a:t>
            </a:r>
            <a:r>
              <a:rPr lang="en-US" altLang="de-DE" dirty="0" err="1">
                <a:latin typeface="Arial" charset="0"/>
              </a:rPr>
              <a:t>Mûsâ</a:t>
            </a:r>
            <a:r>
              <a:rPr lang="en-US" altLang="de-DE" dirty="0">
                <a:latin typeface="Arial" charset="0"/>
              </a:rPr>
              <a:t> al-</a:t>
            </a:r>
            <a:r>
              <a:rPr lang="en-US" altLang="de-DE" dirty="0" err="1">
                <a:latin typeface="Arial" charset="0"/>
              </a:rPr>
              <a:t>Khowârizmî</a:t>
            </a:r>
            <a:endParaRPr lang="en-US" altLang="de-DE" dirty="0">
              <a:latin typeface="Arial" charset="0"/>
            </a:endParaRPr>
          </a:p>
          <a:p>
            <a:pPr marL="0" indent="0">
              <a:buNone/>
            </a:pPr>
            <a:endParaRPr lang="en-US" altLang="de-DE" dirty="0">
              <a:latin typeface="Arial" charset="0"/>
            </a:endParaRPr>
          </a:p>
          <a:p>
            <a:pPr marL="0" indent="0">
              <a:buNone/>
            </a:pPr>
            <a:r>
              <a:rPr lang="en-US" altLang="de-DE" dirty="0">
                <a:latin typeface="Arial" charset="0"/>
              </a:rPr>
              <a:t>Properties:</a:t>
            </a:r>
          </a:p>
          <a:p>
            <a:pPr marL="0" indent="0">
              <a:buFont typeface="Times" charset="0"/>
              <a:buAutoNum type="arabicPeriod"/>
            </a:pPr>
            <a:r>
              <a:rPr lang="en-US" altLang="de-DE" dirty="0">
                <a:latin typeface="Arial" charset="0"/>
              </a:rPr>
              <a:t> Clearly and unambiguously defined</a:t>
            </a:r>
          </a:p>
          <a:p>
            <a:pPr marL="0" indent="0">
              <a:buFont typeface="Times" charset="0"/>
              <a:buAutoNum type="arabicPeriod"/>
            </a:pPr>
            <a:r>
              <a:rPr lang="en-US" altLang="de-DE" dirty="0">
                <a:latin typeface="Arial" charset="0"/>
              </a:rPr>
              <a:t> Effective</a:t>
            </a:r>
          </a:p>
          <a:p>
            <a:pPr marL="0" indent="0">
              <a:buFont typeface="Times" charset="0"/>
              <a:buAutoNum type="arabicPeriod"/>
            </a:pPr>
            <a:r>
              <a:rPr lang="en-US" altLang="de-DE" dirty="0">
                <a:latin typeface="Arial" charset="0"/>
              </a:rPr>
              <a:t> Finite</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24</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a:t>Software Engineering</a:t>
            </a:r>
          </a:p>
        </p:txBody>
      </p:sp>
      <p:sp>
        <p:nvSpPr>
          <p:cNvPr id="3" name="Inhaltsplatzhalter 2"/>
          <p:cNvSpPr>
            <a:spLocks noGrp="1"/>
          </p:cNvSpPr>
          <p:nvPr>
            <p:ph idx="1"/>
          </p:nvPr>
        </p:nvSpPr>
        <p:spPr>
          <a:xfrm>
            <a:off x="685800" y="1981200"/>
            <a:ext cx="7086600" cy="4114800"/>
          </a:xfrm>
        </p:spPr>
        <p:txBody>
          <a:bodyPr/>
          <a:lstStyle/>
          <a:p>
            <a:pPr marL="0" indent="0">
              <a:buNone/>
              <a:defRPr/>
            </a:pPr>
            <a:r>
              <a:rPr lang="en-US" dirty="0"/>
              <a:t>Discipline of writing programs so that they can be understood and maintained by others</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25</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Stages in the Programming Process</a:t>
            </a:r>
            <a:endParaRPr lang="en-US" altLang="de-DE">
              <a:solidFill>
                <a:schemeClr val="tx1"/>
              </a:solidFill>
              <a:latin typeface="Times New Roman" charset="0"/>
            </a:endParaRPr>
          </a:p>
        </p:txBody>
      </p:sp>
      <p:sp>
        <p:nvSpPr>
          <p:cNvPr id="355331"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Each computer system understands a low-level language that is specific to that type of hardware, which is called its </a:t>
            </a:r>
            <a:r>
              <a:rPr lang="en-US" altLang="de-DE" sz="2400" b="1">
                <a:latin typeface="Times New Roman" charset="0"/>
              </a:rPr>
              <a:t>machine language.</a:t>
            </a:r>
            <a:endParaRPr lang="en-US" altLang="de-DE" sz="2400">
              <a:latin typeface="Times New Roman" charset="0"/>
            </a:endParaRPr>
          </a:p>
        </p:txBody>
      </p:sp>
      <p:sp>
        <p:nvSpPr>
          <p:cNvPr id="355332" name="Rectangle 4"/>
          <p:cNvSpPr>
            <a:spLocks noChangeArrowheads="1"/>
          </p:cNvSpPr>
          <p:nvPr/>
        </p:nvSpPr>
        <p:spPr bwMode="auto">
          <a:xfrm>
            <a:off x="479425" y="2287588"/>
            <a:ext cx="8128000" cy="458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Programmers typically write their software in a </a:t>
            </a:r>
            <a:r>
              <a:rPr lang="en-US" altLang="de-DE" sz="2400" b="1">
                <a:latin typeface="Times New Roman" charset="0"/>
              </a:rPr>
              <a:t>higher-level language</a:t>
            </a:r>
            <a:r>
              <a:rPr lang="en-US" altLang="de-DE" sz="2400">
                <a:latin typeface="Times New Roman" charset="0"/>
              </a:rPr>
              <a:t> that is easier for humans to understand.</a:t>
            </a:r>
          </a:p>
          <a:p>
            <a:pPr algn="just">
              <a:lnSpc>
                <a:spcPct val="85000"/>
              </a:lnSpc>
              <a:spcBef>
                <a:spcPct val="0"/>
              </a:spcBef>
              <a:spcAft>
                <a:spcPct val="20000"/>
              </a:spcAft>
            </a:pPr>
            <a:r>
              <a:rPr lang="en-US" altLang="de-DE" sz="2400">
                <a:latin typeface="Times New Roman" charset="0"/>
              </a:rPr>
              <a:t>To execute a programs written in a higher-level language, the computer must adopt one of two strategies:</a:t>
            </a:r>
          </a:p>
          <a:p>
            <a:pPr lvl="1" algn="just">
              <a:lnSpc>
                <a:spcPct val="85000"/>
              </a:lnSpc>
              <a:spcBef>
                <a:spcPct val="0"/>
              </a:spcBef>
              <a:spcAft>
                <a:spcPct val="20000"/>
              </a:spcAft>
            </a:pPr>
            <a:r>
              <a:rPr lang="en-US" altLang="de-DE" sz="2000">
                <a:latin typeface="Times New Roman" charset="0"/>
              </a:rPr>
              <a:t>The classical approach is to translate the higher-level language into machine language.  This strategy is called </a:t>
            </a:r>
            <a:r>
              <a:rPr lang="en-US" altLang="de-DE" sz="2000" b="1">
                <a:latin typeface="Times New Roman" charset="0"/>
              </a:rPr>
              <a:t>compilation.</a:t>
            </a:r>
            <a:endParaRPr lang="en-US" altLang="de-DE" sz="2000">
              <a:latin typeface="Times New Roman" charset="0"/>
            </a:endParaRPr>
          </a:p>
          <a:p>
            <a:pPr lvl="1" algn="just">
              <a:lnSpc>
                <a:spcPct val="85000"/>
              </a:lnSpc>
              <a:spcBef>
                <a:spcPct val="0"/>
              </a:spcBef>
              <a:spcAft>
                <a:spcPct val="50000"/>
              </a:spcAft>
            </a:pPr>
            <a:r>
              <a:rPr lang="en-US" altLang="de-DE" sz="2000">
                <a:latin typeface="Times New Roman" charset="0"/>
              </a:rPr>
              <a:t>A second approach is to simulate the program operation without actually translating it to machine language.  This strategy is called </a:t>
            </a:r>
            <a:r>
              <a:rPr lang="en-US" altLang="de-DE" sz="2000" b="1">
                <a:latin typeface="Times New Roman" charset="0"/>
              </a:rPr>
              <a:t>interpretation.</a:t>
            </a:r>
            <a:endParaRPr lang="en-US" altLang="de-DE" sz="2000">
              <a:latin typeface="Times New Roman" charset="0"/>
            </a:endParaRPr>
          </a:p>
          <a:p>
            <a:pPr algn="just">
              <a:lnSpc>
                <a:spcPct val="85000"/>
              </a:lnSpc>
              <a:spcBef>
                <a:spcPct val="0"/>
              </a:spcBef>
              <a:spcAft>
                <a:spcPct val="20000"/>
              </a:spcAft>
            </a:pPr>
            <a:r>
              <a:rPr lang="en-US" altLang="de-DE" sz="2400">
                <a:latin typeface="Times New Roman" charset="0"/>
              </a:rPr>
              <a:t>Java uses a hybrid strategy:</a:t>
            </a:r>
          </a:p>
          <a:p>
            <a:pPr lvl="1" algn="just">
              <a:lnSpc>
                <a:spcPct val="85000"/>
              </a:lnSpc>
              <a:spcBef>
                <a:spcPct val="0"/>
              </a:spcBef>
              <a:spcAft>
                <a:spcPct val="20000"/>
              </a:spcAft>
            </a:pPr>
            <a:r>
              <a:rPr lang="en-US" altLang="de-DE" sz="2000">
                <a:latin typeface="Times New Roman" charset="0"/>
              </a:rPr>
              <a:t>Programs are compiled into an intermediate language that serves as the machine language for the </a:t>
            </a:r>
            <a:r>
              <a:rPr lang="en-US" altLang="de-DE" sz="2000" b="1">
                <a:latin typeface="Times New Roman" charset="0"/>
              </a:rPr>
              <a:t>Java Virtual Machine</a:t>
            </a:r>
            <a:r>
              <a:rPr lang="en-US" altLang="de-DE" sz="2000">
                <a:latin typeface="Times New Roman" charset="0"/>
              </a:rPr>
              <a:t> (</a:t>
            </a:r>
            <a:r>
              <a:rPr lang="en-US" altLang="de-DE" sz="2000" b="1">
                <a:latin typeface="Times New Roman" charset="0"/>
              </a:rPr>
              <a:t>JVM</a:t>
            </a:r>
            <a:r>
              <a:rPr lang="en-US" altLang="de-DE" sz="2000">
                <a:latin typeface="Times New Roman" charset="0"/>
              </a:rPr>
              <a:t>).</a:t>
            </a:r>
          </a:p>
          <a:p>
            <a:pPr lvl="1" algn="just">
              <a:lnSpc>
                <a:spcPct val="85000"/>
              </a:lnSpc>
              <a:spcBef>
                <a:spcPct val="0"/>
              </a:spcBef>
              <a:spcAft>
                <a:spcPct val="20000"/>
              </a:spcAft>
            </a:pPr>
            <a:r>
              <a:rPr lang="en-US" altLang="de-DE" sz="2000">
                <a:latin typeface="Times New Roman" charset="0"/>
              </a:rPr>
              <a:t>Java then interprets those programs by simulating the JVM. </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26</a:t>
            </a:fld>
            <a:endParaRPr lang="en-US" altLang="de-DE"/>
          </a:p>
        </p:txBody>
      </p:sp>
    </p:spTree>
    <p:extLst>
      <p:ext uri="{BB962C8B-B14F-4D97-AF65-F5344CB8AC3E}">
        <p14:creationId xmlns:p14="http://schemas.microsoft.com/office/powerpoint/2010/main" val="1371472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53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53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553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5533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5533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5533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5533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2"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a:t>Programming Errors</a:t>
            </a:r>
          </a:p>
        </p:txBody>
      </p:sp>
      <p:sp>
        <p:nvSpPr>
          <p:cNvPr id="3" name="Inhaltsplatzhalter 2"/>
          <p:cNvSpPr>
            <a:spLocks noGrp="1"/>
          </p:cNvSpPr>
          <p:nvPr>
            <p:ph idx="1"/>
          </p:nvPr>
        </p:nvSpPr>
        <p:spPr>
          <a:xfrm>
            <a:off x="685800" y="1752600"/>
            <a:ext cx="8001000" cy="4114800"/>
          </a:xfrm>
        </p:spPr>
        <p:txBody>
          <a:bodyPr/>
          <a:lstStyle/>
          <a:p>
            <a:pPr marL="0" indent="0">
              <a:buNone/>
            </a:pPr>
            <a:r>
              <a:rPr lang="en-US" altLang="de-DE">
                <a:latin typeface="Arial" charset="0"/>
              </a:rPr>
              <a:t>Distinguish</a:t>
            </a:r>
          </a:p>
          <a:p>
            <a:pPr marL="0" indent="0"/>
            <a:r>
              <a:rPr lang="en-US" altLang="de-DE">
                <a:latin typeface="Arial" charset="0"/>
              </a:rPr>
              <a:t>Syntax errors</a:t>
            </a:r>
          </a:p>
          <a:p>
            <a:pPr marL="0" indent="0"/>
            <a:r>
              <a:rPr lang="en-US" altLang="de-DE">
                <a:latin typeface="Arial" charset="0"/>
              </a:rPr>
              <a:t>Bugs</a:t>
            </a:r>
            <a:br>
              <a:rPr lang="en-US" altLang="de-DE">
                <a:latin typeface="Arial" charset="0"/>
              </a:rPr>
            </a:br>
            <a:endParaRPr lang="en-US" altLang="de-DE">
              <a:latin typeface="Arial" charset="0"/>
            </a:endParaRPr>
          </a:p>
          <a:p>
            <a:pPr marL="0" indent="0">
              <a:buNone/>
            </a:pPr>
            <a:r>
              <a:rPr lang="en-US" altLang="de-DE" sz="2400">
                <a:latin typeface="Arial" charset="0"/>
              </a:rPr>
              <a:t>„</a:t>
            </a:r>
            <a:r>
              <a:rPr lang="en-US" altLang="de-DE" sz="2400" i="1">
                <a:latin typeface="Arial" charset="0"/>
              </a:rPr>
              <a:t>The first step [in all of my inventions] is an intuition, and comes with a burst, then difficulties arise – this thing gives out and [it is] then that </a:t>
            </a:r>
            <a:r>
              <a:rPr lang="en-US" altLang="en-US" sz="2400" i="1">
                <a:latin typeface="Arial" charset="0"/>
              </a:rPr>
              <a:t>‘</a:t>
            </a:r>
            <a:r>
              <a:rPr lang="en-US" altLang="ja-JP" sz="2400" i="1">
                <a:solidFill>
                  <a:srgbClr val="FF0000"/>
                </a:solidFill>
                <a:latin typeface="Arial" charset="0"/>
              </a:rPr>
              <a:t>Bugs</a:t>
            </a:r>
            <a:r>
              <a:rPr lang="en-US" altLang="en-US" sz="2400" i="1">
                <a:latin typeface="Arial" charset="0"/>
              </a:rPr>
              <a:t>’</a:t>
            </a:r>
            <a:r>
              <a:rPr lang="en-US" altLang="ja-JP" sz="2400" i="1">
                <a:latin typeface="Arial" charset="0"/>
              </a:rPr>
              <a:t> – as such little faults and difficulties are called – show themselves […].</a:t>
            </a:r>
            <a:r>
              <a:rPr lang="en-US" altLang="en-US" sz="2400">
                <a:latin typeface="Arial" charset="0"/>
              </a:rPr>
              <a:t>“</a:t>
            </a:r>
            <a:endParaRPr lang="en-US" altLang="ja-JP" sz="2400">
              <a:latin typeface="Arial" charset="0"/>
            </a:endParaRPr>
          </a:p>
          <a:p>
            <a:pPr marL="0" indent="0" algn="r">
              <a:buNone/>
            </a:pPr>
            <a:r>
              <a:rPr lang="en-US" altLang="de-DE" sz="2400">
                <a:latin typeface="Arial" charset="0"/>
              </a:rPr>
              <a:t>Thomas Edison, 18 Nov 1878</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27</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Bild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188450" cy="723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Inhaltsplatzhalter 5"/>
          <p:cNvSpPr>
            <a:spLocks noGrp="1"/>
          </p:cNvSpPr>
          <p:nvPr>
            <p:ph idx="1"/>
          </p:nvPr>
        </p:nvSpPr>
        <p:spPr>
          <a:xfrm>
            <a:off x="685800" y="5257800"/>
            <a:ext cx="7772400" cy="838200"/>
          </a:xfrm>
        </p:spPr>
        <p:txBody>
          <a:bodyPr/>
          <a:lstStyle/>
          <a:p>
            <a:pPr marL="0" indent="0" algn="r">
              <a:buNone/>
              <a:defRPr/>
            </a:pPr>
            <a:r>
              <a:rPr lang="de-DE" sz="1800" dirty="0"/>
              <a:t>[U.S. </a:t>
            </a:r>
            <a:r>
              <a:rPr lang="de-DE" sz="1800" dirty="0" err="1"/>
              <a:t>Naval</a:t>
            </a:r>
            <a:r>
              <a:rPr lang="de-DE" sz="1800" dirty="0"/>
              <a:t> Historical Center Online Library]</a:t>
            </a:r>
            <a:endParaRPr lang="en-US" sz="1800" dirty="0"/>
          </a:p>
          <a:p>
            <a:pPr marL="0" indent="0">
              <a:buNone/>
              <a:defRPr/>
            </a:pPr>
            <a:r>
              <a:rPr lang="en-US" sz="2800" dirty="0"/>
              <a:t>Page from the Harvard Mark II electromechanical computer's log, 1947</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28</a:t>
            </a:fld>
            <a:endParaRPr lang="en-US" altLang="de-DE"/>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de-DE" dirty="0">
                <a:latin typeface="Arial" charset="0"/>
              </a:rPr>
              <a:t>Why Java in </a:t>
            </a:r>
            <a:r>
              <a:rPr lang="en-US" altLang="de-DE" dirty="0" err="1">
                <a:latin typeface="Arial" charset="0"/>
              </a:rPr>
              <a:t>InfProgOO</a:t>
            </a:r>
            <a:r>
              <a:rPr lang="en-US" altLang="de-DE" dirty="0">
                <a:latin typeface="Arial" charset="0"/>
              </a:rPr>
              <a:t>?</a:t>
            </a:r>
          </a:p>
        </p:txBody>
      </p:sp>
      <p:sp>
        <p:nvSpPr>
          <p:cNvPr id="3" name="Inhaltsplatzhalter 2"/>
          <p:cNvSpPr>
            <a:spLocks noGrp="1"/>
          </p:cNvSpPr>
          <p:nvPr>
            <p:ph idx="1"/>
          </p:nvPr>
        </p:nvSpPr>
        <p:spPr>
          <a:xfrm>
            <a:off x="304800" y="1981200"/>
            <a:ext cx="8610600" cy="4114800"/>
          </a:xfrm>
        </p:spPr>
        <p:txBody>
          <a:bodyPr/>
          <a:lstStyle/>
          <a:p>
            <a:pPr>
              <a:defRPr/>
            </a:pPr>
            <a:r>
              <a:rPr lang="en-US" sz="2800" dirty="0"/>
              <a:t>First of all: why ask that question? This class is about </a:t>
            </a:r>
            <a:r>
              <a:rPr lang="en-US" sz="2800" i="1" dirty="0"/>
              <a:t>programming principles</a:t>
            </a:r>
            <a:r>
              <a:rPr lang="en-US" sz="2800" dirty="0"/>
              <a:t>, not about a particular </a:t>
            </a:r>
            <a:r>
              <a:rPr lang="en-US" sz="2800" i="1" dirty="0"/>
              <a:t>programming language</a:t>
            </a:r>
            <a:r>
              <a:rPr lang="en-US" sz="2800" dirty="0"/>
              <a:t>.</a:t>
            </a:r>
          </a:p>
          <a:p>
            <a:pPr>
              <a:defRPr/>
            </a:pPr>
            <a:r>
              <a:rPr lang="en-US" sz="2800" dirty="0"/>
              <a:t>Having said that: to really learn the principles, one should write real programs, for which a concrete language X must be chosen.</a:t>
            </a:r>
          </a:p>
          <a:p>
            <a:pPr>
              <a:defRPr/>
            </a:pPr>
            <a:r>
              <a:rPr lang="en-US" sz="2800" dirty="0"/>
              <a:t>Choice of X should be guided by a few questions ...</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29</a:t>
            </a:fld>
            <a:endParaRPr lang="en-US" altLang="de-DE"/>
          </a:p>
        </p:txBody>
      </p:sp>
    </p:spTree>
    <p:extLst>
      <p:ext uri="{BB962C8B-B14F-4D97-AF65-F5344CB8AC3E}">
        <p14:creationId xmlns:p14="http://schemas.microsoft.com/office/powerpoint/2010/main" val="203742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8ECDC3-18CD-5C44-B9FC-8201C2489FA3}"/>
              </a:ext>
            </a:extLst>
          </p:cNvPr>
          <p:cNvSpPr>
            <a:spLocks noGrp="1"/>
          </p:cNvSpPr>
          <p:nvPr>
            <p:ph type="title"/>
          </p:nvPr>
        </p:nvSpPr>
        <p:spPr>
          <a:xfrm>
            <a:off x="685800" y="304800"/>
            <a:ext cx="7772400" cy="1143000"/>
          </a:xfrm>
        </p:spPr>
        <p:txBody>
          <a:bodyPr/>
          <a:lstStyle/>
          <a:p>
            <a:r>
              <a:rPr lang="en-US" dirty="0"/>
              <a:t>Interaction Protocol</a:t>
            </a:r>
          </a:p>
        </p:txBody>
      </p:sp>
      <p:sp>
        <p:nvSpPr>
          <p:cNvPr id="3" name="Inhaltsplatzhalter 2">
            <a:extLst>
              <a:ext uri="{FF2B5EF4-FFF2-40B4-BE49-F238E27FC236}">
                <a16:creationId xmlns:a16="http://schemas.microsoft.com/office/drawing/2014/main" id="{A1C15657-A73F-3C47-9114-0A83C6F3AD51}"/>
              </a:ext>
            </a:extLst>
          </p:cNvPr>
          <p:cNvSpPr>
            <a:spLocks noGrp="1"/>
          </p:cNvSpPr>
          <p:nvPr>
            <p:ph idx="1"/>
          </p:nvPr>
        </p:nvSpPr>
        <p:spPr>
          <a:xfrm>
            <a:off x="342900" y="1676400"/>
            <a:ext cx="8458200" cy="4114800"/>
          </a:xfrm>
        </p:spPr>
        <p:txBody>
          <a:bodyPr/>
          <a:lstStyle/>
          <a:p>
            <a:r>
              <a:rPr lang="en-US" sz="2400" dirty="0"/>
              <a:t>Per default, please have your microphone muted.</a:t>
            </a:r>
          </a:p>
          <a:p>
            <a:r>
              <a:rPr lang="en-US" sz="2400" dirty="0"/>
              <a:t>If you want to ask something/respond to a question, raise your hand – either on video, or by using “raise hand” feature in zoom.</a:t>
            </a:r>
          </a:p>
          <a:p>
            <a:r>
              <a:rPr lang="en-US" sz="2400" dirty="0"/>
              <a:t>To take your comment, I will not mention your name (to preserve anonymity), but will prompt you to unmute your microphone (a msg box will pop up on your screen)</a:t>
            </a:r>
          </a:p>
          <a:p>
            <a:r>
              <a:rPr lang="en-US" sz="2400" dirty="0"/>
              <a:t>After you made your comment, lower your hand (if you used the zoom feature), and mute your mike again.</a:t>
            </a:r>
          </a:p>
          <a:p>
            <a:r>
              <a:rPr lang="en-US" sz="2400" dirty="0"/>
              <a:t>If it's urgent or if I appear to overlook you for a longer time, you may also just switch on your mike and speak up.</a:t>
            </a:r>
          </a:p>
        </p:txBody>
      </p:sp>
      <p:sp>
        <p:nvSpPr>
          <p:cNvPr id="4" name="Foliennummernplatzhalter 3">
            <a:extLst>
              <a:ext uri="{FF2B5EF4-FFF2-40B4-BE49-F238E27FC236}">
                <a16:creationId xmlns:a16="http://schemas.microsoft.com/office/drawing/2014/main" id="{46A77877-3DD9-F543-9C35-CADE6A8CAB9E}"/>
              </a:ext>
            </a:extLst>
          </p:cNvPr>
          <p:cNvSpPr>
            <a:spLocks noGrp="1"/>
          </p:cNvSpPr>
          <p:nvPr>
            <p:ph type="sldNum" sz="quarter" idx="12"/>
          </p:nvPr>
        </p:nvSpPr>
        <p:spPr/>
        <p:txBody>
          <a:bodyPr/>
          <a:lstStyle/>
          <a:p>
            <a:fld id="{333C25C6-CE34-A847-A558-67965B0F8282}" type="slidenum">
              <a:rPr lang="en-US" altLang="de-DE" smtClean="0"/>
              <a:pPr/>
              <a:t>3</a:t>
            </a:fld>
            <a:endParaRPr lang="en-US" altLang="de-DE"/>
          </a:p>
        </p:txBody>
      </p:sp>
    </p:spTree>
    <p:extLst>
      <p:ext uri="{BB962C8B-B14F-4D97-AF65-F5344CB8AC3E}">
        <p14:creationId xmlns:p14="http://schemas.microsoft.com/office/powerpoint/2010/main" val="316352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800" y="609600"/>
            <a:ext cx="8458200" cy="1143000"/>
          </a:xfrm>
        </p:spPr>
        <p:txBody>
          <a:bodyPr/>
          <a:lstStyle/>
          <a:p>
            <a:r>
              <a:rPr lang="en-US" dirty="0"/>
              <a:t>Questions to Ask Concerning X</a:t>
            </a:r>
            <a:endParaRPr lang="en-US" altLang="de-DE" dirty="0">
              <a:latin typeface="Arial" charset="0"/>
            </a:endParaRPr>
          </a:p>
        </p:txBody>
      </p:sp>
      <p:sp>
        <p:nvSpPr>
          <p:cNvPr id="3" name="Inhaltsplatzhalter 2"/>
          <p:cNvSpPr>
            <a:spLocks noGrp="1"/>
          </p:cNvSpPr>
          <p:nvPr>
            <p:ph idx="1"/>
          </p:nvPr>
        </p:nvSpPr>
        <p:spPr>
          <a:xfrm>
            <a:off x="304800" y="2057400"/>
            <a:ext cx="8610600" cy="4114800"/>
          </a:xfrm>
        </p:spPr>
        <p:txBody>
          <a:bodyPr/>
          <a:lstStyle/>
          <a:p>
            <a:pPr marL="514350" indent="-514350">
              <a:buFont typeface="+mj-lt"/>
              <a:buAutoNum type="arabicPeriod"/>
              <a:defRPr/>
            </a:pPr>
            <a:r>
              <a:rPr lang="en-US" sz="2400" dirty="0"/>
              <a:t>Does X illustrate imperative/object-oriented programming?</a:t>
            </a:r>
          </a:p>
          <a:p>
            <a:pPr marL="514350" indent="-514350">
              <a:buFont typeface="+mj-lt"/>
              <a:buAutoNum type="arabicPeriod"/>
              <a:defRPr/>
            </a:pPr>
            <a:r>
              <a:rPr lang="en-US" sz="2400" dirty="0"/>
              <a:t>Is it reasonably easy to learn X, are there good resources available for learning X?</a:t>
            </a:r>
          </a:p>
          <a:p>
            <a:pPr marL="514350" indent="-514350">
              <a:buFont typeface="+mj-lt"/>
              <a:buAutoNum type="arabicPeriod"/>
              <a:defRPr/>
            </a:pPr>
            <a:r>
              <a:rPr lang="en-US" sz="2400" dirty="0"/>
              <a:t>Does the teaching staff have good expertise on X?</a:t>
            </a:r>
          </a:p>
          <a:p>
            <a:pPr marL="514350" indent="-514350">
              <a:buFont typeface="+mj-lt"/>
              <a:buAutoNum type="arabicPeriod"/>
              <a:defRPr/>
            </a:pPr>
            <a:r>
              <a:rPr lang="en-US" sz="2400" dirty="0"/>
              <a:t>Do later classes and software projects at CAU also use X?</a:t>
            </a:r>
          </a:p>
          <a:p>
            <a:pPr marL="514350" indent="-514350">
              <a:buFont typeface="+mj-lt"/>
              <a:buAutoNum type="arabicPeriod"/>
              <a:defRPr/>
            </a:pPr>
            <a:r>
              <a:rPr lang="en-US" sz="2400" dirty="0"/>
              <a:t>Does knowledge of X help me after graduation?</a:t>
            </a:r>
          </a:p>
          <a:p>
            <a:pPr marL="514350" indent="-514350">
              <a:buFont typeface="+mj-lt"/>
              <a:buAutoNum type="arabicPeriod"/>
              <a:defRPr/>
            </a:pPr>
            <a:endParaRPr lang="en-US" sz="2400" dirty="0"/>
          </a:p>
          <a:p>
            <a:pPr marL="0" indent="0">
              <a:buNone/>
              <a:defRPr/>
            </a:pPr>
            <a:r>
              <a:rPr lang="en-US" sz="2400" dirty="0"/>
              <a:t>Clear “yes” to all of these for X = Java.</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30</a:t>
            </a:fld>
            <a:endParaRPr lang="en-US" altLang="de-DE"/>
          </a:p>
        </p:txBody>
      </p:sp>
    </p:spTree>
    <p:extLst>
      <p:ext uri="{BB962C8B-B14F-4D97-AF65-F5344CB8AC3E}">
        <p14:creationId xmlns:p14="http://schemas.microsoft.com/office/powerpoint/2010/main" val="151125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3733800" y="5715000"/>
            <a:ext cx="2341347" cy="461665"/>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hlinkClick r:id="rId2"/>
              </a:rPr>
              <a:t>www.tiobe.com</a:t>
            </a:r>
            <a:r>
              <a:rPr lang="en-US" dirty="0">
                <a:latin typeface="Arial" panose="020B0604020202020204" pitchFamily="34" charset="0"/>
                <a:cs typeface="Arial" panose="020B0604020202020204" pitchFamily="34" charset="0"/>
              </a:rPr>
              <a:t> </a:t>
            </a:r>
          </a:p>
        </p:txBody>
      </p:sp>
      <p:pic>
        <p:nvPicPr>
          <p:cNvPr id="7" name="Inhaltsplatzhalter 6">
            <a:extLst>
              <a:ext uri="{FF2B5EF4-FFF2-40B4-BE49-F238E27FC236}">
                <a16:creationId xmlns:a16="http://schemas.microsoft.com/office/drawing/2014/main" id="{55FF2DDB-87EA-A041-8181-C9AC5DE2F087}"/>
              </a:ext>
            </a:extLst>
          </p:cNvPr>
          <p:cNvPicPr>
            <a:picLocks noGrp="1" noChangeAspect="1"/>
          </p:cNvPicPr>
          <p:nvPr>
            <p:ph idx="1"/>
          </p:nvPr>
        </p:nvPicPr>
        <p:blipFill>
          <a:blip r:embed="rId3"/>
          <a:stretch>
            <a:fillRect/>
          </a:stretch>
        </p:blipFill>
        <p:spPr>
          <a:xfrm>
            <a:off x="260849" y="457200"/>
            <a:ext cx="8654551" cy="5127016"/>
          </a:xfrm>
        </p:spPr>
      </p:pic>
    </p:spTree>
    <p:extLst>
      <p:ext uri="{BB962C8B-B14F-4D97-AF65-F5344CB8AC3E}">
        <p14:creationId xmlns:p14="http://schemas.microsoft.com/office/powerpoint/2010/main" val="1375788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333C25C6-CE34-A847-A558-67965B0F8282}" type="slidenum">
              <a:rPr lang="en-US" altLang="de-DE" smtClean="0"/>
              <a:pPr/>
              <a:t>32</a:t>
            </a:fld>
            <a:endParaRPr lang="en-US" altLang="de-DE"/>
          </a:p>
        </p:txBody>
      </p:sp>
      <p:sp>
        <p:nvSpPr>
          <p:cNvPr id="3" name="Textfeld 2"/>
          <p:cNvSpPr txBox="1"/>
          <p:nvPr/>
        </p:nvSpPr>
        <p:spPr>
          <a:xfrm>
            <a:off x="369664" y="5867400"/>
            <a:ext cx="8097217" cy="369332"/>
          </a:xfrm>
          <a:prstGeom prst="rect">
            <a:avLst/>
          </a:prstGeom>
          <a:noFill/>
        </p:spPr>
        <p:txBody>
          <a:bodyPr wrap="none" rtlCol="0">
            <a:spAutoFit/>
          </a:bodyPr>
          <a:lstStyle/>
          <a:p>
            <a:r>
              <a:rPr lang="en-US" sz="1800" dirty="0">
                <a:latin typeface="Arial" charset="0"/>
                <a:ea typeface="Arial" charset="0"/>
                <a:cs typeface="Arial" charset="0"/>
              </a:rPr>
              <a:t>See also http://</a:t>
            </a:r>
            <a:r>
              <a:rPr lang="en-US" sz="1800" dirty="0" err="1">
                <a:latin typeface="Arial" charset="0"/>
                <a:ea typeface="Arial" charset="0"/>
                <a:cs typeface="Arial" charset="0"/>
              </a:rPr>
              <a:t>www.tiobe.com</a:t>
            </a:r>
            <a:r>
              <a:rPr lang="en-US" sz="1800" dirty="0">
                <a:latin typeface="Arial" charset="0"/>
                <a:ea typeface="Arial" charset="0"/>
                <a:cs typeface="Arial" charset="0"/>
              </a:rPr>
              <a:t>/</a:t>
            </a:r>
            <a:r>
              <a:rPr lang="en-US" sz="1800" dirty="0" err="1">
                <a:latin typeface="Arial" charset="0"/>
                <a:ea typeface="Arial" charset="0"/>
                <a:cs typeface="Arial" charset="0"/>
              </a:rPr>
              <a:t>tiobe</a:t>
            </a:r>
            <a:r>
              <a:rPr lang="en-US" sz="1800" dirty="0">
                <a:latin typeface="Arial" charset="0"/>
                <a:ea typeface="Arial" charset="0"/>
                <a:cs typeface="Arial" charset="0"/>
              </a:rPr>
              <a:t>-index/programming-languages-definition/</a:t>
            </a:r>
          </a:p>
        </p:txBody>
      </p:sp>
      <p:pic>
        <p:nvPicPr>
          <p:cNvPr id="6" name="Grafik 5">
            <a:extLst>
              <a:ext uri="{FF2B5EF4-FFF2-40B4-BE49-F238E27FC236}">
                <a16:creationId xmlns:a16="http://schemas.microsoft.com/office/drawing/2014/main" id="{079D634C-DEFE-7E49-937C-E3B7294071E6}"/>
              </a:ext>
            </a:extLst>
          </p:cNvPr>
          <p:cNvPicPr>
            <a:picLocks noChangeAspect="1"/>
          </p:cNvPicPr>
          <p:nvPr/>
        </p:nvPicPr>
        <p:blipFill>
          <a:blip r:embed="rId2"/>
          <a:stretch>
            <a:fillRect/>
          </a:stretch>
        </p:blipFill>
        <p:spPr>
          <a:xfrm>
            <a:off x="293276" y="1219200"/>
            <a:ext cx="7001976" cy="4171836"/>
          </a:xfrm>
          <a:prstGeom prst="rect">
            <a:avLst/>
          </a:prstGeom>
        </p:spPr>
      </p:pic>
      <p:pic>
        <p:nvPicPr>
          <p:cNvPr id="10" name="Grafik 9">
            <a:extLst>
              <a:ext uri="{FF2B5EF4-FFF2-40B4-BE49-F238E27FC236}">
                <a16:creationId xmlns:a16="http://schemas.microsoft.com/office/drawing/2014/main" id="{653BA833-3C01-EE4C-A1F8-4D2425ECDA0E}"/>
              </a:ext>
            </a:extLst>
          </p:cNvPr>
          <p:cNvPicPr>
            <a:picLocks noChangeAspect="1"/>
          </p:cNvPicPr>
          <p:nvPr/>
        </p:nvPicPr>
        <p:blipFill>
          <a:blip r:embed="rId3"/>
          <a:stretch>
            <a:fillRect/>
          </a:stretch>
        </p:blipFill>
        <p:spPr>
          <a:xfrm>
            <a:off x="7284626" y="1219200"/>
            <a:ext cx="1121575" cy="4171836"/>
          </a:xfrm>
          <a:prstGeom prst="rect">
            <a:avLst/>
          </a:prstGeom>
        </p:spPr>
      </p:pic>
      <p:pic>
        <p:nvPicPr>
          <p:cNvPr id="12" name="Grafik 11">
            <a:extLst>
              <a:ext uri="{FF2B5EF4-FFF2-40B4-BE49-F238E27FC236}">
                <a16:creationId xmlns:a16="http://schemas.microsoft.com/office/drawing/2014/main" id="{CE8C914C-4CA9-7249-814C-B1621BA473E4}"/>
              </a:ext>
            </a:extLst>
          </p:cNvPr>
          <p:cNvPicPr>
            <a:picLocks noChangeAspect="1"/>
          </p:cNvPicPr>
          <p:nvPr/>
        </p:nvPicPr>
        <p:blipFill>
          <a:blip r:embed="rId4"/>
          <a:stretch>
            <a:fillRect/>
          </a:stretch>
        </p:blipFill>
        <p:spPr>
          <a:xfrm>
            <a:off x="8406201" y="1219200"/>
            <a:ext cx="204399" cy="4171836"/>
          </a:xfrm>
          <a:prstGeom prst="rect">
            <a:avLst/>
          </a:prstGeom>
        </p:spPr>
      </p:pic>
    </p:spTree>
    <p:extLst>
      <p:ext uri="{BB962C8B-B14F-4D97-AF65-F5344CB8AC3E}">
        <p14:creationId xmlns:p14="http://schemas.microsoft.com/office/powerpoint/2010/main" val="213037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1EA8C9-8C04-1748-9579-A7F47A116265}"/>
              </a:ext>
            </a:extLst>
          </p:cNvPr>
          <p:cNvSpPr>
            <a:spLocks noGrp="1"/>
          </p:cNvSpPr>
          <p:nvPr>
            <p:ph type="title"/>
          </p:nvPr>
        </p:nvSpPr>
        <p:spPr>
          <a:xfrm>
            <a:off x="685800" y="228600"/>
            <a:ext cx="7772400" cy="1143000"/>
          </a:xfrm>
        </p:spPr>
        <p:txBody>
          <a:bodyPr/>
          <a:lstStyle/>
          <a:p>
            <a:r>
              <a:rPr lang="de-DE" dirty="0"/>
              <a:t>Java – </a:t>
            </a:r>
            <a:r>
              <a:rPr lang="de-DE" dirty="0" err="1"/>
              <a:t>the</a:t>
            </a:r>
            <a:r>
              <a:rPr lang="de-DE" dirty="0"/>
              <a:t> </a:t>
            </a:r>
            <a:r>
              <a:rPr lang="de-DE" dirty="0" err="1"/>
              <a:t>undisputed</a:t>
            </a:r>
            <a:r>
              <a:rPr lang="de-DE" dirty="0"/>
              <a:t> </a:t>
            </a:r>
            <a:r>
              <a:rPr lang="de-DE" dirty="0" err="1"/>
              <a:t>winner</a:t>
            </a:r>
            <a:endParaRPr lang="en-US" dirty="0"/>
          </a:p>
        </p:txBody>
      </p:sp>
      <p:sp>
        <p:nvSpPr>
          <p:cNvPr id="3" name="Inhaltsplatzhalter 2">
            <a:extLst>
              <a:ext uri="{FF2B5EF4-FFF2-40B4-BE49-F238E27FC236}">
                <a16:creationId xmlns:a16="http://schemas.microsoft.com/office/drawing/2014/main" id="{973F0996-BD08-124C-88F2-A409C92E12B7}"/>
              </a:ext>
            </a:extLst>
          </p:cNvPr>
          <p:cNvSpPr>
            <a:spLocks noGrp="1"/>
          </p:cNvSpPr>
          <p:nvPr>
            <p:ph idx="1"/>
          </p:nvPr>
        </p:nvSpPr>
        <p:spPr>
          <a:xfrm>
            <a:off x="695739" y="1371600"/>
            <a:ext cx="8077200" cy="4114800"/>
          </a:xfrm>
        </p:spPr>
        <p:txBody>
          <a:bodyPr/>
          <a:lstStyle/>
          <a:p>
            <a:pPr marL="0" indent="0">
              <a:buNone/>
            </a:pPr>
            <a:r>
              <a:rPr lang="de-DE" sz="2800" i="1" dirty="0"/>
              <a:t>Java still </a:t>
            </a:r>
            <a:r>
              <a:rPr lang="de-DE" sz="2800" i="1" dirty="0" err="1"/>
              <a:t>continues</a:t>
            </a:r>
            <a:r>
              <a:rPr lang="de-DE" sz="2800" i="1" dirty="0"/>
              <a:t> </a:t>
            </a:r>
            <a:r>
              <a:rPr lang="de-DE" sz="2800" i="1" dirty="0" err="1"/>
              <a:t>to</a:t>
            </a:r>
            <a:r>
              <a:rPr lang="de-DE" sz="2800" i="1" dirty="0"/>
              <a:t> top </a:t>
            </a:r>
            <a:r>
              <a:rPr lang="de-DE" sz="2800" i="1" dirty="0" err="1"/>
              <a:t>the</a:t>
            </a:r>
            <a:r>
              <a:rPr lang="de-DE" sz="2800" i="1" dirty="0"/>
              <a:t> </a:t>
            </a:r>
            <a:r>
              <a:rPr lang="de-DE" sz="2800" i="1" dirty="0" err="1"/>
              <a:t>most</a:t>
            </a:r>
            <a:r>
              <a:rPr lang="de-DE" sz="2800" i="1" dirty="0"/>
              <a:t> </a:t>
            </a:r>
            <a:r>
              <a:rPr lang="de-DE" sz="2800" i="1" dirty="0" err="1"/>
              <a:t>popular</a:t>
            </a:r>
            <a:r>
              <a:rPr lang="de-DE" sz="2800" i="1" dirty="0"/>
              <a:t> </a:t>
            </a:r>
            <a:r>
              <a:rPr lang="de-DE" sz="2800" i="1" dirty="0" err="1"/>
              <a:t>programming</a:t>
            </a:r>
            <a:r>
              <a:rPr lang="de-DE" sz="2800" i="1" dirty="0"/>
              <a:t> </a:t>
            </a:r>
            <a:r>
              <a:rPr lang="de-DE" sz="2800" i="1" dirty="0" err="1"/>
              <a:t>languages</a:t>
            </a:r>
            <a:r>
              <a:rPr lang="de-DE" sz="2800" i="1" dirty="0"/>
              <a:t> </a:t>
            </a:r>
            <a:r>
              <a:rPr lang="de-DE" sz="2800" i="1" dirty="0" err="1"/>
              <a:t>charts</a:t>
            </a:r>
            <a:r>
              <a:rPr lang="de-DE" sz="2800" i="1" dirty="0"/>
              <a:t> </a:t>
            </a:r>
            <a:r>
              <a:rPr lang="de-DE" sz="2800" i="1" dirty="0" err="1"/>
              <a:t>as</a:t>
            </a:r>
            <a:r>
              <a:rPr lang="de-DE" sz="2800" i="1" dirty="0"/>
              <a:t> </a:t>
            </a:r>
            <a:r>
              <a:rPr lang="de-DE" sz="2800" i="1" dirty="0" err="1"/>
              <a:t>it</a:t>
            </a:r>
            <a:r>
              <a:rPr lang="de-DE" sz="2800" i="1" dirty="0"/>
              <a:t> </a:t>
            </a:r>
            <a:r>
              <a:rPr lang="de-DE" sz="2800" i="1" dirty="0" err="1"/>
              <a:t>did</a:t>
            </a:r>
            <a:r>
              <a:rPr lang="de-DE" sz="2800" i="1" dirty="0"/>
              <a:t> a </a:t>
            </a:r>
            <a:r>
              <a:rPr lang="de-DE" sz="2800" i="1" dirty="0" err="1"/>
              <a:t>year</a:t>
            </a:r>
            <a:r>
              <a:rPr lang="de-DE" sz="2800" i="1" dirty="0"/>
              <a:t> </a:t>
            </a:r>
            <a:r>
              <a:rPr lang="de-DE" sz="2800" i="1" dirty="0" err="1"/>
              <a:t>ago</a:t>
            </a:r>
            <a:r>
              <a:rPr lang="de-DE" sz="2800" i="1" dirty="0"/>
              <a:t>. </a:t>
            </a:r>
            <a:r>
              <a:rPr lang="de-DE" sz="2800" i="1" dirty="0" err="1"/>
              <a:t>According</a:t>
            </a:r>
            <a:r>
              <a:rPr lang="de-DE" sz="2800" i="1" dirty="0"/>
              <a:t> </a:t>
            </a:r>
            <a:r>
              <a:rPr lang="de-DE" sz="2800" i="1" dirty="0" err="1"/>
              <a:t>to</a:t>
            </a:r>
            <a:r>
              <a:rPr lang="de-DE" sz="2800" i="1" dirty="0"/>
              <a:t> </a:t>
            </a:r>
            <a:r>
              <a:rPr lang="de-DE" sz="2800" i="1" dirty="0" err="1"/>
              <a:t>TIOBE’s</a:t>
            </a:r>
            <a:r>
              <a:rPr lang="de-DE" sz="2800" i="1" dirty="0"/>
              <a:t> </a:t>
            </a:r>
            <a:r>
              <a:rPr lang="de-DE" sz="2800" i="1" dirty="0" err="1"/>
              <a:t>data</a:t>
            </a:r>
            <a:r>
              <a:rPr lang="de-DE" sz="2800" i="1" dirty="0"/>
              <a:t>, Java </a:t>
            </a:r>
            <a:r>
              <a:rPr lang="de-DE" sz="2800" i="1" dirty="0" err="1"/>
              <a:t>has</a:t>
            </a:r>
            <a:r>
              <a:rPr lang="de-DE" sz="2800" i="1" dirty="0"/>
              <a:t> </a:t>
            </a:r>
            <a:r>
              <a:rPr lang="de-DE" sz="2800" i="1" dirty="0" err="1"/>
              <a:t>secured</a:t>
            </a:r>
            <a:r>
              <a:rPr lang="de-DE" sz="2800" i="1" dirty="0"/>
              <a:t> </a:t>
            </a:r>
            <a:r>
              <a:rPr lang="de-DE" sz="2800" i="1" dirty="0" err="1"/>
              <a:t>the</a:t>
            </a:r>
            <a:r>
              <a:rPr lang="de-DE" sz="2800" i="1" dirty="0"/>
              <a:t> </a:t>
            </a:r>
            <a:r>
              <a:rPr lang="de-DE" sz="2800" i="1" dirty="0" err="1"/>
              <a:t>first</a:t>
            </a:r>
            <a:r>
              <a:rPr lang="de-DE" sz="2800" i="1" dirty="0"/>
              <a:t> </a:t>
            </a:r>
            <a:r>
              <a:rPr lang="de-DE" sz="2800" i="1" dirty="0" err="1"/>
              <a:t>and</a:t>
            </a:r>
            <a:r>
              <a:rPr lang="de-DE" sz="2800" i="1" dirty="0"/>
              <a:t> </a:t>
            </a:r>
            <a:r>
              <a:rPr lang="de-DE" sz="2800" i="1" dirty="0" err="1"/>
              <a:t>second</a:t>
            </a:r>
            <a:r>
              <a:rPr lang="de-DE" sz="2800" i="1" dirty="0"/>
              <a:t> </a:t>
            </a:r>
            <a:r>
              <a:rPr lang="de-DE" sz="2800" i="1" dirty="0" err="1"/>
              <a:t>positions</a:t>
            </a:r>
            <a:r>
              <a:rPr lang="de-DE" sz="2800" i="1" dirty="0"/>
              <a:t> </a:t>
            </a:r>
            <a:r>
              <a:rPr lang="de-DE" sz="2800" i="1" dirty="0" err="1"/>
              <a:t>more</a:t>
            </a:r>
            <a:r>
              <a:rPr lang="de-DE" sz="2800" i="1" dirty="0"/>
              <a:t> </a:t>
            </a:r>
            <a:r>
              <a:rPr lang="de-DE" sz="2800" i="1" dirty="0" err="1"/>
              <a:t>than</a:t>
            </a:r>
            <a:r>
              <a:rPr lang="de-DE" sz="2800" i="1" dirty="0"/>
              <a:t> </a:t>
            </a:r>
            <a:r>
              <a:rPr lang="de-DE" sz="2800" i="1" dirty="0" err="1"/>
              <a:t>any</a:t>
            </a:r>
            <a:r>
              <a:rPr lang="de-DE" sz="2800" i="1" dirty="0"/>
              <a:t> </a:t>
            </a:r>
            <a:r>
              <a:rPr lang="de-DE" sz="2800" i="1" dirty="0" err="1"/>
              <a:t>other</a:t>
            </a:r>
            <a:r>
              <a:rPr lang="de-DE" sz="2800" i="1" dirty="0"/>
              <a:t> </a:t>
            </a:r>
            <a:r>
              <a:rPr lang="de-DE" sz="2800" i="1" dirty="0" err="1"/>
              <a:t>languages</a:t>
            </a:r>
            <a:r>
              <a:rPr lang="de-DE" sz="2800" i="1" dirty="0"/>
              <a:t> </a:t>
            </a:r>
            <a:r>
              <a:rPr lang="de-DE" sz="2800" i="1" dirty="0" err="1"/>
              <a:t>for</a:t>
            </a:r>
            <a:r>
              <a:rPr lang="de-DE" sz="2800" i="1" dirty="0"/>
              <a:t> </a:t>
            </a:r>
            <a:r>
              <a:rPr lang="de-DE" sz="2800" i="1" dirty="0" err="1"/>
              <a:t>about</a:t>
            </a:r>
            <a:r>
              <a:rPr lang="de-DE" sz="2800" i="1" dirty="0"/>
              <a:t> a </a:t>
            </a:r>
            <a:r>
              <a:rPr lang="de-DE" sz="2800" i="1" dirty="0" err="1"/>
              <a:t>couple</a:t>
            </a:r>
            <a:r>
              <a:rPr lang="de-DE" sz="2800" i="1" dirty="0"/>
              <a:t> </a:t>
            </a:r>
            <a:r>
              <a:rPr lang="de-DE" sz="2800" i="1" dirty="0" err="1"/>
              <a:t>of</a:t>
            </a:r>
            <a:r>
              <a:rPr lang="de-DE" sz="2800" i="1" dirty="0"/>
              <a:t> </a:t>
            </a:r>
            <a:r>
              <a:rPr lang="de-DE" sz="2800" i="1" dirty="0" err="1"/>
              <a:t>decades</a:t>
            </a:r>
            <a:r>
              <a:rPr lang="de-DE" sz="2800" i="1" dirty="0"/>
              <a:t>. A large </a:t>
            </a:r>
            <a:r>
              <a:rPr lang="de-DE" sz="2800" i="1" dirty="0" err="1"/>
              <a:t>number</a:t>
            </a:r>
            <a:r>
              <a:rPr lang="de-DE" sz="2800" i="1" dirty="0"/>
              <a:t> </a:t>
            </a:r>
            <a:r>
              <a:rPr lang="de-DE" sz="2800" i="1" dirty="0" err="1"/>
              <a:t>of</a:t>
            </a:r>
            <a:r>
              <a:rPr lang="de-DE" sz="2800" i="1" dirty="0"/>
              <a:t> </a:t>
            </a:r>
            <a:r>
              <a:rPr lang="de-DE" sz="2800" i="1" dirty="0" err="1"/>
              <a:t>renowned</a:t>
            </a:r>
            <a:r>
              <a:rPr lang="de-DE" sz="2800" i="1" dirty="0"/>
              <a:t> </a:t>
            </a:r>
            <a:r>
              <a:rPr lang="de-DE" sz="2800" i="1" dirty="0" err="1"/>
              <a:t>companies</a:t>
            </a:r>
            <a:r>
              <a:rPr lang="de-DE" sz="2800" i="1" dirty="0"/>
              <a:t> </a:t>
            </a:r>
            <a:r>
              <a:rPr lang="de-DE" sz="2800" i="1" dirty="0" err="1"/>
              <a:t>use</a:t>
            </a:r>
            <a:r>
              <a:rPr lang="de-DE" sz="2800" i="1" dirty="0"/>
              <a:t> Java </a:t>
            </a:r>
            <a:r>
              <a:rPr lang="de-DE" sz="2800" i="1" dirty="0" err="1"/>
              <a:t>to</a:t>
            </a:r>
            <a:r>
              <a:rPr lang="de-DE" sz="2800" i="1" dirty="0"/>
              <a:t> </a:t>
            </a:r>
            <a:r>
              <a:rPr lang="de-DE" sz="2800" i="1" dirty="0" err="1"/>
              <a:t>develop</a:t>
            </a:r>
            <a:r>
              <a:rPr lang="de-DE" sz="2800" i="1" dirty="0"/>
              <a:t> </a:t>
            </a:r>
            <a:r>
              <a:rPr lang="de-DE" sz="2800" i="1" dirty="0" err="1"/>
              <a:t>software</a:t>
            </a:r>
            <a:r>
              <a:rPr lang="de-DE" sz="2800" i="1" dirty="0"/>
              <a:t> </a:t>
            </a:r>
            <a:r>
              <a:rPr lang="de-DE" sz="2800" i="1" dirty="0" err="1"/>
              <a:t>and</a:t>
            </a:r>
            <a:r>
              <a:rPr lang="de-DE" sz="2800" i="1" dirty="0"/>
              <a:t> </a:t>
            </a:r>
            <a:r>
              <a:rPr lang="de-DE" sz="2800" i="1" dirty="0" err="1"/>
              <a:t>applications</a:t>
            </a:r>
            <a:r>
              <a:rPr lang="de-DE" sz="2800" i="1" dirty="0"/>
              <a:t> so </a:t>
            </a:r>
            <a:r>
              <a:rPr lang="de-DE" sz="2800" i="1" dirty="0" err="1"/>
              <a:t>if</a:t>
            </a:r>
            <a:r>
              <a:rPr lang="de-DE" sz="2800" i="1" dirty="0"/>
              <a:t> </a:t>
            </a:r>
            <a:r>
              <a:rPr lang="de-DE" sz="2800" i="1" dirty="0" err="1"/>
              <a:t>you</a:t>
            </a:r>
            <a:r>
              <a:rPr lang="de-DE" sz="2800" i="1" dirty="0"/>
              <a:t> happen </a:t>
            </a:r>
            <a:r>
              <a:rPr lang="de-DE" sz="2800" i="1" dirty="0" err="1"/>
              <a:t>to</a:t>
            </a:r>
            <a:r>
              <a:rPr lang="de-DE" sz="2800" i="1" dirty="0"/>
              <a:t> </a:t>
            </a:r>
            <a:r>
              <a:rPr lang="de-DE" sz="2800" i="1" dirty="0" err="1"/>
              <a:t>know</a:t>
            </a:r>
            <a:r>
              <a:rPr lang="de-DE" sz="2800" i="1" dirty="0"/>
              <a:t> Java, </a:t>
            </a:r>
            <a:r>
              <a:rPr lang="de-DE" sz="2800" i="1" dirty="0" err="1"/>
              <a:t>you</a:t>
            </a:r>
            <a:r>
              <a:rPr lang="de-DE" sz="2800" i="1" dirty="0"/>
              <a:t> </a:t>
            </a:r>
            <a:r>
              <a:rPr lang="de-DE" sz="2800" i="1" dirty="0" err="1"/>
              <a:t>definitely</a:t>
            </a:r>
            <a:r>
              <a:rPr lang="de-DE" sz="2800" i="1" dirty="0"/>
              <a:t> </a:t>
            </a:r>
            <a:r>
              <a:rPr lang="de-DE" sz="2800" i="1" dirty="0" err="1"/>
              <a:t>won’t</a:t>
            </a:r>
            <a:r>
              <a:rPr lang="de-DE" sz="2800" i="1" dirty="0"/>
              <a:t> </a:t>
            </a:r>
            <a:r>
              <a:rPr lang="de-DE" sz="2800" i="1" dirty="0" err="1"/>
              <a:t>have</a:t>
            </a:r>
            <a:r>
              <a:rPr lang="de-DE" sz="2800" i="1" dirty="0"/>
              <a:t> </a:t>
            </a:r>
            <a:r>
              <a:rPr lang="de-DE" sz="2800" i="1" dirty="0" err="1"/>
              <a:t>to</a:t>
            </a:r>
            <a:r>
              <a:rPr lang="de-DE" sz="2800" i="1" dirty="0"/>
              <a:t> </a:t>
            </a:r>
            <a:r>
              <a:rPr lang="de-DE" sz="2800" i="1" dirty="0" err="1"/>
              <a:t>struggle</a:t>
            </a:r>
            <a:r>
              <a:rPr lang="de-DE" sz="2800" i="1" dirty="0"/>
              <a:t> </a:t>
            </a:r>
            <a:r>
              <a:rPr lang="de-DE" sz="2800" i="1" dirty="0" err="1"/>
              <a:t>to</a:t>
            </a:r>
            <a:r>
              <a:rPr lang="de-DE" sz="2800" i="1" dirty="0"/>
              <a:t> find a </a:t>
            </a:r>
            <a:r>
              <a:rPr lang="de-DE" sz="2800" i="1" dirty="0" err="1"/>
              <a:t>job</a:t>
            </a:r>
            <a:r>
              <a:rPr lang="de-DE" sz="2800" i="1" dirty="0"/>
              <a:t>. The </a:t>
            </a:r>
            <a:r>
              <a:rPr lang="de-DE" sz="2800" i="1" dirty="0" err="1"/>
              <a:t>major</a:t>
            </a:r>
            <a:r>
              <a:rPr lang="de-DE" sz="2800" i="1" dirty="0"/>
              <a:t> </a:t>
            </a:r>
            <a:r>
              <a:rPr lang="de-DE" sz="2800" i="1" dirty="0" err="1"/>
              <a:t>reasons</a:t>
            </a:r>
            <a:r>
              <a:rPr lang="de-DE" sz="2800" i="1" dirty="0"/>
              <a:t> </a:t>
            </a:r>
            <a:r>
              <a:rPr lang="de-DE" sz="2800" i="1" dirty="0" err="1"/>
              <a:t>behind</a:t>
            </a:r>
            <a:r>
              <a:rPr lang="de-DE" sz="2800" i="1" dirty="0"/>
              <a:t> </a:t>
            </a:r>
            <a:r>
              <a:rPr lang="de-DE" sz="2800" i="1" dirty="0" err="1"/>
              <a:t>the</a:t>
            </a:r>
            <a:r>
              <a:rPr lang="de-DE" sz="2800" i="1" dirty="0"/>
              <a:t> </a:t>
            </a:r>
            <a:r>
              <a:rPr lang="de-DE" sz="2800" i="1" dirty="0" err="1"/>
              <a:t>popularity</a:t>
            </a:r>
            <a:r>
              <a:rPr lang="de-DE" sz="2800" i="1" dirty="0"/>
              <a:t> </a:t>
            </a:r>
            <a:r>
              <a:rPr lang="de-DE" sz="2800" i="1" dirty="0" err="1"/>
              <a:t>of</a:t>
            </a:r>
            <a:r>
              <a:rPr lang="de-DE" sz="2800" i="1"/>
              <a:t> Java </a:t>
            </a:r>
            <a:r>
              <a:rPr lang="de-DE" sz="2800" i="1" dirty="0" err="1"/>
              <a:t>are</a:t>
            </a:r>
            <a:r>
              <a:rPr lang="de-DE" sz="2800" i="1" dirty="0"/>
              <a:t> </a:t>
            </a:r>
            <a:r>
              <a:rPr lang="de-DE" sz="2800" i="1" dirty="0" err="1"/>
              <a:t>its</a:t>
            </a:r>
            <a:r>
              <a:rPr lang="de-DE" sz="2800" i="1" dirty="0"/>
              <a:t> </a:t>
            </a:r>
            <a:r>
              <a:rPr lang="de-DE" sz="2800" i="1" dirty="0" err="1"/>
              <a:t>portability</a:t>
            </a:r>
            <a:r>
              <a:rPr lang="de-DE" sz="2800" i="1" dirty="0"/>
              <a:t>, </a:t>
            </a:r>
            <a:r>
              <a:rPr lang="de-DE" sz="2800" i="1" dirty="0" err="1"/>
              <a:t>scalability</a:t>
            </a:r>
            <a:r>
              <a:rPr lang="de-DE" sz="2800" i="1" dirty="0"/>
              <a:t> </a:t>
            </a:r>
            <a:r>
              <a:rPr lang="de-DE" sz="2800" i="1" dirty="0" err="1"/>
              <a:t>and</a:t>
            </a:r>
            <a:r>
              <a:rPr lang="de-DE" sz="2800" i="1" dirty="0"/>
              <a:t> a large </a:t>
            </a:r>
            <a:r>
              <a:rPr lang="de-DE" sz="2800" i="1" dirty="0" err="1"/>
              <a:t>community</a:t>
            </a:r>
            <a:r>
              <a:rPr lang="de-DE" sz="2800" i="1" dirty="0"/>
              <a:t> </a:t>
            </a:r>
            <a:r>
              <a:rPr lang="de-DE" sz="2800" i="1" dirty="0" err="1"/>
              <a:t>of</a:t>
            </a:r>
            <a:r>
              <a:rPr lang="de-DE" sz="2800" i="1" dirty="0"/>
              <a:t> </a:t>
            </a:r>
            <a:r>
              <a:rPr lang="de-DE" sz="2800" i="1" dirty="0" err="1"/>
              <a:t>users</a:t>
            </a:r>
            <a:r>
              <a:rPr lang="de-DE" sz="2800" i="1" dirty="0"/>
              <a:t>.</a:t>
            </a:r>
            <a:endParaRPr lang="en-US" sz="2800" i="1" dirty="0"/>
          </a:p>
        </p:txBody>
      </p:sp>
      <p:sp>
        <p:nvSpPr>
          <p:cNvPr id="4" name="Foliennummernplatzhalter 3">
            <a:extLst>
              <a:ext uri="{FF2B5EF4-FFF2-40B4-BE49-F238E27FC236}">
                <a16:creationId xmlns:a16="http://schemas.microsoft.com/office/drawing/2014/main" id="{E6C29BC1-0824-6C4C-BCFC-F3570BB68902}"/>
              </a:ext>
            </a:extLst>
          </p:cNvPr>
          <p:cNvSpPr>
            <a:spLocks noGrp="1"/>
          </p:cNvSpPr>
          <p:nvPr>
            <p:ph type="sldNum" sz="quarter" idx="12"/>
          </p:nvPr>
        </p:nvSpPr>
        <p:spPr/>
        <p:txBody>
          <a:bodyPr/>
          <a:lstStyle/>
          <a:p>
            <a:fld id="{333C25C6-CE34-A847-A558-67965B0F8282}" type="slidenum">
              <a:rPr lang="en-US" altLang="de-DE" smtClean="0"/>
              <a:pPr/>
              <a:t>33</a:t>
            </a:fld>
            <a:endParaRPr lang="en-US" altLang="de-DE"/>
          </a:p>
        </p:txBody>
      </p:sp>
      <p:sp>
        <p:nvSpPr>
          <p:cNvPr id="5" name="Textfeld 4">
            <a:extLst>
              <a:ext uri="{FF2B5EF4-FFF2-40B4-BE49-F238E27FC236}">
                <a16:creationId xmlns:a16="http://schemas.microsoft.com/office/drawing/2014/main" id="{78412F96-DC7B-3E44-BE2E-E5A36C79D22D}"/>
              </a:ext>
            </a:extLst>
          </p:cNvPr>
          <p:cNvSpPr txBox="1"/>
          <p:nvPr/>
        </p:nvSpPr>
        <p:spPr>
          <a:xfrm>
            <a:off x="655983" y="6172200"/>
            <a:ext cx="7159332" cy="707886"/>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hlinkClick r:id="rId2"/>
              </a:rPr>
              <a:t>https://fossbytes.com/most-popular-programming-languages/</a:t>
            </a:r>
            <a:r>
              <a:rPr lang="en-US" sz="2000" dirty="0">
                <a:latin typeface="Arial" panose="020B0604020202020204" pitchFamily="34" charset="0"/>
                <a:cs typeface="Arial" panose="020B0604020202020204" pitchFamily="34" charset="0"/>
              </a:rPr>
              <a:t> </a:t>
            </a:r>
          </a:p>
          <a:p>
            <a:r>
              <a:rPr lang="en-US" sz="2000" dirty="0">
                <a:latin typeface="Arial" panose="020B0604020202020204" pitchFamily="34" charset="0"/>
                <a:cs typeface="Arial" panose="020B0604020202020204" pitchFamily="34" charset="0"/>
              </a:rPr>
              <a:t>June 2018  </a:t>
            </a:r>
          </a:p>
        </p:txBody>
      </p:sp>
    </p:spTree>
    <p:extLst>
      <p:ext uri="{BB962C8B-B14F-4D97-AF65-F5344CB8AC3E}">
        <p14:creationId xmlns:p14="http://schemas.microsoft.com/office/powerpoint/2010/main" val="23369755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de-DE">
                <a:latin typeface="Arial" charset="0"/>
              </a:rPr>
              <a:t>Java – Design Goals</a:t>
            </a:r>
          </a:p>
        </p:txBody>
      </p:sp>
      <p:sp>
        <p:nvSpPr>
          <p:cNvPr id="3" name="Inhaltsplatzhalter 2"/>
          <p:cNvSpPr>
            <a:spLocks noGrp="1"/>
          </p:cNvSpPr>
          <p:nvPr>
            <p:ph idx="1"/>
          </p:nvPr>
        </p:nvSpPr>
        <p:spPr>
          <a:xfrm>
            <a:off x="685800" y="1981200"/>
            <a:ext cx="8001000" cy="4114800"/>
          </a:xfrm>
        </p:spPr>
        <p:txBody>
          <a:bodyPr/>
          <a:lstStyle/>
          <a:p>
            <a:pPr>
              <a:defRPr/>
            </a:pPr>
            <a:r>
              <a:rPr lang="en-US" dirty="0"/>
              <a:t>Simple, object oriented, familiar</a:t>
            </a:r>
          </a:p>
          <a:p>
            <a:pPr>
              <a:defRPr/>
            </a:pPr>
            <a:r>
              <a:rPr lang="en-US" dirty="0"/>
              <a:t>Robust, secure</a:t>
            </a:r>
          </a:p>
          <a:p>
            <a:pPr>
              <a:defRPr/>
            </a:pPr>
            <a:r>
              <a:rPr lang="en-US" dirty="0"/>
              <a:t>Architecture neutral, portable</a:t>
            </a:r>
          </a:p>
          <a:p>
            <a:pPr>
              <a:defRPr/>
            </a:pPr>
            <a:r>
              <a:rPr lang="en-US" dirty="0"/>
              <a:t>High performance</a:t>
            </a:r>
          </a:p>
          <a:p>
            <a:pPr>
              <a:defRPr/>
            </a:pPr>
            <a:r>
              <a:rPr lang="en-US" dirty="0"/>
              <a:t>Interpreted, threaded, dynamic</a:t>
            </a:r>
          </a:p>
          <a:p>
            <a:pPr marL="0" indent="0">
              <a:buNone/>
              <a:defRPr/>
            </a:pPr>
            <a:endParaRPr lang="en-US" dirty="0"/>
          </a:p>
          <a:p>
            <a:pPr marL="0" indent="0">
              <a:buNone/>
              <a:defRPr/>
            </a:pPr>
            <a:r>
              <a:rPr lang="en-US" sz="2800" i="1" dirty="0"/>
              <a:t>White Paper: The Java Language Environment</a:t>
            </a:r>
            <a:br>
              <a:rPr lang="en-US" sz="2800" i="1" dirty="0"/>
            </a:br>
            <a:r>
              <a:rPr lang="en-US" sz="2800" dirty="0"/>
              <a:t>James Gosling and Henry </a:t>
            </a:r>
            <a:r>
              <a:rPr lang="en-US" sz="2800" dirty="0" err="1"/>
              <a:t>McGilton</a:t>
            </a:r>
            <a:r>
              <a:rPr lang="en-US" sz="2800" dirty="0"/>
              <a:t>, May 1996</a:t>
            </a: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34</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54" name="Line 46"/>
          <p:cNvSpPr>
            <a:spLocks noChangeShapeType="1"/>
          </p:cNvSpPr>
          <p:nvPr/>
        </p:nvSpPr>
        <p:spPr bwMode="auto">
          <a:xfrm flipV="1">
            <a:off x="5334000" y="3830638"/>
            <a:ext cx="819150" cy="11604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53" name="Line 45"/>
          <p:cNvSpPr>
            <a:spLocks noChangeShapeType="1"/>
          </p:cNvSpPr>
          <p:nvPr/>
        </p:nvSpPr>
        <p:spPr bwMode="auto">
          <a:xfrm>
            <a:off x="5334002" y="2514600"/>
            <a:ext cx="779463" cy="6667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52" name="Line 44"/>
          <p:cNvSpPr>
            <a:spLocks noChangeShapeType="1"/>
          </p:cNvSpPr>
          <p:nvPr/>
        </p:nvSpPr>
        <p:spPr bwMode="auto">
          <a:xfrm>
            <a:off x="2019300" y="2438400"/>
            <a:ext cx="4381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10" name="Rectangle 2"/>
          <p:cNvSpPr>
            <a:spLocks noGrp="1" noChangeArrowheads="1"/>
          </p:cNvSpPr>
          <p:nvPr>
            <p:ph type="title"/>
          </p:nvPr>
        </p:nvSpPr>
        <p:spPr>
          <a:xfrm>
            <a:off x="0" y="76200"/>
            <a:ext cx="9144000" cy="1143000"/>
          </a:xfrm>
        </p:spPr>
        <p:txBody>
          <a:bodyPr/>
          <a:lstStyle/>
          <a:p>
            <a:pPr>
              <a:defRPr/>
            </a:pPr>
            <a:r>
              <a:rPr lang="en-US" dirty="0">
                <a:solidFill>
                  <a:schemeClr val="tx1"/>
                </a:solidFill>
              </a:rPr>
              <a:t>Classic Compilation Process</a:t>
            </a:r>
          </a:p>
        </p:txBody>
      </p:sp>
      <p:sp>
        <p:nvSpPr>
          <p:cNvPr id="375814" name="Rectangle 6"/>
          <p:cNvSpPr>
            <a:spLocks noChangeArrowheads="1"/>
          </p:cNvSpPr>
          <p:nvPr/>
        </p:nvSpPr>
        <p:spPr bwMode="auto">
          <a:xfrm>
            <a:off x="495302" y="1485900"/>
            <a:ext cx="1577975" cy="1982788"/>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13" name="Rectangle 5"/>
          <p:cNvSpPr>
            <a:spLocks noChangeArrowheads="1"/>
          </p:cNvSpPr>
          <p:nvPr/>
        </p:nvSpPr>
        <p:spPr bwMode="auto">
          <a:xfrm>
            <a:off x="476250" y="1447800"/>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5817" name="Text Box 9"/>
          <p:cNvSpPr txBox="1">
            <a:spLocks noChangeArrowheads="1"/>
          </p:cNvSpPr>
          <p:nvPr/>
        </p:nvSpPr>
        <p:spPr bwMode="auto">
          <a:xfrm>
            <a:off x="476250" y="1524000"/>
            <a:ext cx="1581150" cy="717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lang="en-US" sz="900" b="1" dirty="0">
                <a:latin typeface="Courier New" charset="0"/>
                <a:ea typeface="ＭＳ Ｐゴシック" charset="0"/>
              </a:rPr>
              <a:t>#include &lt;</a:t>
            </a:r>
            <a:r>
              <a:rPr lang="en-US" sz="900" b="1" dirty="0" err="1">
                <a:latin typeface="Courier New" charset="0"/>
                <a:ea typeface="ＭＳ Ｐゴシック" charset="0"/>
              </a:rPr>
              <a:t>stdio.h</a:t>
            </a:r>
            <a:r>
              <a:rPr lang="en-US" sz="900" b="1" dirty="0">
                <a:latin typeface="Courier New" charset="0"/>
                <a:ea typeface="ＭＳ Ｐゴシック" charset="0"/>
              </a:rPr>
              <a:t>&gt;</a:t>
            </a:r>
          </a:p>
          <a:p>
            <a:pPr>
              <a:lnSpc>
                <a:spcPct val="90000"/>
              </a:lnSpc>
              <a:defRPr/>
            </a:pPr>
            <a:endParaRPr lang="en-US" sz="900" b="1" dirty="0">
              <a:latin typeface="Courier New" charset="0"/>
              <a:ea typeface="ＭＳ Ｐゴシック" charset="0"/>
            </a:endParaRPr>
          </a:p>
          <a:p>
            <a:pPr>
              <a:lnSpc>
                <a:spcPct val="90000"/>
              </a:lnSpc>
              <a:defRPr/>
            </a:pPr>
            <a:r>
              <a:rPr lang="en-US" sz="900" b="1" dirty="0" err="1">
                <a:latin typeface="Courier New" charset="0"/>
                <a:ea typeface="ＭＳ Ｐゴシック" charset="0"/>
              </a:rPr>
              <a:t>int</a:t>
            </a:r>
            <a:r>
              <a:rPr lang="en-US" sz="900" b="1" dirty="0">
                <a:latin typeface="Courier New" charset="0"/>
                <a:ea typeface="ＭＳ Ｐゴシック" charset="0"/>
              </a:rPr>
              <a:t> main() {</a:t>
            </a:r>
          </a:p>
          <a:p>
            <a:pPr>
              <a:lnSpc>
                <a:spcPct val="90000"/>
              </a:lnSpc>
              <a:defRPr/>
            </a:pPr>
            <a:r>
              <a:rPr lang="en-US" sz="900" b="1" dirty="0">
                <a:latin typeface="Courier New" charset="0"/>
                <a:ea typeface="ＭＳ Ｐゴシック" charset="0"/>
              </a:rPr>
              <a:t>  </a:t>
            </a:r>
            <a:r>
              <a:rPr lang="en-US" sz="900" b="1" dirty="0" err="1">
                <a:latin typeface="Courier New" charset="0"/>
                <a:ea typeface="ＭＳ Ｐゴシック" charset="0"/>
              </a:rPr>
              <a:t>printf</a:t>
            </a:r>
            <a:r>
              <a:rPr lang="en-US" sz="900" b="1" dirty="0">
                <a:latin typeface="Courier New" charset="0"/>
                <a:ea typeface="ＭＳ Ｐゴシック" charset="0"/>
              </a:rPr>
              <a:t>("hello\n");</a:t>
            </a:r>
          </a:p>
          <a:p>
            <a:pPr>
              <a:lnSpc>
                <a:spcPct val="90000"/>
              </a:lnSpc>
              <a:defRPr/>
            </a:pPr>
            <a:r>
              <a:rPr lang="en-US" sz="900" b="1" dirty="0">
                <a:latin typeface="Courier New" charset="0"/>
                <a:ea typeface="ＭＳ Ｐゴシック" charset="0"/>
              </a:rPr>
              <a:t>}</a:t>
            </a:r>
          </a:p>
        </p:txBody>
      </p:sp>
      <p:sp>
        <p:nvSpPr>
          <p:cNvPr id="375830" name="Rectangle 22"/>
          <p:cNvSpPr>
            <a:spLocks noChangeArrowheads="1"/>
          </p:cNvSpPr>
          <p:nvPr/>
        </p:nvSpPr>
        <p:spPr bwMode="auto">
          <a:xfrm>
            <a:off x="3813177" y="1485900"/>
            <a:ext cx="1577975" cy="1982788"/>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31" name="Rectangle 23"/>
          <p:cNvSpPr>
            <a:spLocks noChangeArrowheads="1"/>
          </p:cNvSpPr>
          <p:nvPr/>
        </p:nvSpPr>
        <p:spPr bwMode="auto">
          <a:xfrm>
            <a:off x="3794125" y="1447800"/>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5832" name="Text Box 24"/>
          <p:cNvSpPr txBox="1">
            <a:spLocks noChangeArrowheads="1"/>
          </p:cNvSpPr>
          <p:nvPr/>
        </p:nvSpPr>
        <p:spPr bwMode="auto">
          <a:xfrm>
            <a:off x="3794125" y="1524002"/>
            <a:ext cx="1581150" cy="4662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900" b="1">
                <a:latin typeface="Courier New" charset="0"/>
                <a:ea typeface="ＭＳ Ｐゴシック" charset="0"/>
              </a:rPr>
              <a:t>0100100101011001000</a:t>
            </a:r>
          </a:p>
          <a:p>
            <a:pPr algn="ctr">
              <a:lnSpc>
                <a:spcPct val="90000"/>
              </a:lnSpc>
              <a:defRPr/>
            </a:pPr>
            <a:r>
              <a:rPr lang="en-US" sz="900" b="1">
                <a:latin typeface="Courier New" charset="0"/>
                <a:ea typeface="ＭＳ Ｐゴシック" charset="0"/>
              </a:rPr>
              <a:t>1000010100011101011</a:t>
            </a:r>
          </a:p>
          <a:p>
            <a:pPr algn="ctr">
              <a:lnSpc>
                <a:spcPct val="90000"/>
              </a:lnSpc>
              <a:defRPr/>
            </a:pPr>
            <a:r>
              <a:rPr lang="en-US" sz="900" b="1">
                <a:latin typeface="Courier New" charset="0"/>
                <a:ea typeface="ＭＳ Ｐゴシック" charset="0"/>
              </a:rPr>
              <a:t>0110100111010101100</a:t>
            </a:r>
          </a:p>
        </p:txBody>
      </p:sp>
      <p:sp>
        <p:nvSpPr>
          <p:cNvPr id="375839" name="Line 31"/>
          <p:cNvSpPr>
            <a:spLocks noChangeShapeType="1"/>
          </p:cNvSpPr>
          <p:nvPr/>
        </p:nvSpPr>
        <p:spPr bwMode="auto">
          <a:xfrm>
            <a:off x="3276602" y="2438400"/>
            <a:ext cx="4921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36" name="Oval 28"/>
          <p:cNvSpPr>
            <a:spLocks noChangeArrowheads="1"/>
          </p:cNvSpPr>
          <p:nvPr/>
        </p:nvSpPr>
        <p:spPr bwMode="auto">
          <a:xfrm>
            <a:off x="2495550" y="2019300"/>
            <a:ext cx="838200" cy="838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i="1">
                <a:latin typeface="Times New Roman" charset="0"/>
                <a:ea typeface="ＭＳ Ｐゴシック" charset="0"/>
              </a:rPr>
              <a:t>compiler</a:t>
            </a:r>
            <a:endParaRPr lang="en-US" sz="1000" i="1">
              <a:latin typeface="Times New Roman" charset="0"/>
              <a:ea typeface="ＭＳ Ｐゴシック" charset="0"/>
            </a:endParaRPr>
          </a:p>
        </p:txBody>
      </p:sp>
      <p:sp>
        <p:nvSpPr>
          <p:cNvPr id="375840" name="Text Box 32"/>
          <p:cNvSpPr txBox="1">
            <a:spLocks noChangeArrowheads="1"/>
          </p:cNvSpPr>
          <p:nvPr/>
        </p:nvSpPr>
        <p:spPr bwMode="auto">
          <a:xfrm>
            <a:off x="533400" y="1200150"/>
            <a:ext cx="14668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i="1">
                <a:latin typeface="Times New Roman" charset="0"/>
                <a:ea typeface="ＭＳ Ｐゴシック" charset="0"/>
              </a:rPr>
              <a:t>source file</a:t>
            </a:r>
          </a:p>
        </p:txBody>
      </p:sp>
      <p:sp>
        <p:nvSpPr>
          <p:cNvPr id="375841" name="Text Box 33"/>
          <p:cNvSpPr txBox="1">
            <a:spLocks noChangeArrowheads="1"/>
          </p:cNvSpPr>
          <p:nvPr/>
        </p:nvSpPr>
        <p:spPr bwMode="auto">
          <a:xfrm>
            <a:off x="3857625" y="1219200"/>
            <a:ext cx="14668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i="1">
                <a:latin typeface="Times New Roman" charset="0"/>
                <a:ea typeface="ＭＳ Ｐゴシック" charset="0"/>
              </a:rPr>
              <a:t>object file</a:t>
            </a:r>
          </a:p>
        </p:txBody>
      </p:sp>
      <p:sp>
        <p:nvSpPr>
          <p:cNvPr id="375842" name="Rectangle 34"/>
          <p:cNvSpPr>
            <a:spLocks noChangeArrowheads="1"/>
          </p:cNvSpPr>
          <p:nvPr/>
        </p:nvSpPr>
        <p:spPr bwMode="auto">
          <a:xfrm>
            <a:off x="3810002" y="4189415"/>
            <a:ext cx="1577975" cy="1982787"/>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43" name="Rectangle 35"/>
          <p:cNvSpPr>
            <a:spLocks noChangeArrowheads="1"/>
          </p:cNvSpPr>
          <p:nvPr/>
        </p:nvSpPr>
        <p:spPr bwMode="auto">
          <a:xfrm>
            <a:off x="3790950" y="4151313"/>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5844" name="Text Box 36"/>
          <p:cNvSpPr txBox="1">
            <a:spLocks noChangeArrowheads="1"/>
          </p:cNvSpPr>
          <p:nvPr/>
        </p:nvSpPr>
        <p:spPr bwMode="auto">
          <a:xfrm>
            <a:off x="3790950" y="4227515"/>
            <a:ext cx="1581150" cy="4662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900" b="1">
                <a:latin typeface="Courier New" charset="0"/>
                <a:ea typeface="ＭＳ Ｐゴシック" charset="0"/>
              </a:rPr>
              <a:t>1001011010110001011</a:t>
            </a:r>
          </a:p>
          <a:p>
            <a:pPr algn="ctr">
              <a:lnSpc>
                <a:spcPct val="90000"/>
              </a:lnSpc>
              <a:defRPr/>
            </a:pPr>
            <a:r>
              <a:rPr lang="en-US" sz="900" b="1">
                <a:latin typeface="Courier New" charset="0"/>
                <a:ea typeface="ＭＳ Ｐゴシック" charset="0"/>
              </a:rPr>
              <a:t>0100100101001011011</a:t>
            </a:r>
          </a:p>
          <a:p>
            <a:pPr algn="ctr">
              <a:lnSpc>
                <a:spcPct val="90000"/>
              </a:lnSpc>
              <a:defRPr/>
            </a:pPr>
            <a:r>
              <a:rPr lang="en-US" sz="900" b="1">
                <a:latin typeface="Courier New" charset="0"/>
                <a:ea typeface="ＭＳ Ｐゴシック" charset="0"/>
              </a:rPr>
              <a:t>0101101011010100101</a:t>
            </a:r>
          </a:p>
        </p:txBody>
      </p:sp>
      <p:sp>
        <p:nvSpPr>
          <p:cNvPr id="375845" name="Text Box 37"/>
          <p:cNvSpPr txBox="1">
            <a:spLocks noChangeArrowheads="1"/>
          </p:cNvSpPr>
          <p:nvPr/>
        </p:nvSpPr>
        <p:spPr bwMode="auto">
          <a:xfrm>
            <a:off x="3854450" y="3808415"/>
            <a:ext cx="1466850" cy="403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85000"/>
              </a:lnSpc>
              <a:defRPr/>
            </a:pPr>
            <a:r>
              <a:rPr lang="en-US" sz="1200" i="1">
                <a:latin typeface="Times New Roman" charset="0"/>
                <a:ea typeface="ＭＳ Ｐゴシック" charset="0"/>
              </a:rPr>
              <a:t>other object files</a:t>
            </a:r>
          </a:p>
          <a:p>
            <a:pPr algn="ctr">
              <a:lnSpc>
                <a:spcPct val="85000"/>
              </a:lnSpc>
              <a:defRPr/>
            </a:pPr>
            <a:r>
              <a:rPr lang="en-US" sz="1200" i="1">
                <a:latin typeface="Times New Roman" charset="0"/>
                <a:ea typeface="ＭＳ Ｐゴシック" charset="0"/>
              </a:rPr>
              <a:t>and libraries</a:t>
            </a:r>
          </a:p>
        </p:txBody>
      </p:sp>
      <p:sp>
        <p:nvSpPr>
          <p:cNvPr id="375846" name="Rectangle 38"/>
          <p:cNvSpPr>
            <a:spLocks noChangeArrowheads="1"/>
          </p:cNvSpPr>
          <p:nvPr/>
        </p:nvSpPr>
        <p:spPr bwMode="auto">
          <a:xfrm>
            <a:off x="7258052" y="2619375"/>
            <a:ext cx="1577975" cy="1982788"/>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47" name="Rectangle 39"/>
          <p:cNvSpPr>
            <a:spLocks noChangeArrowheads="1"/>
          </p:cNvSpPr>
          <p:nvPr/>
        </p:nvSpPr>
        <p:spPr bwMode="auto">
          <a:xfrm>
            <a:off x="7239000" y="2581275"/>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5848" name="Text Box 40"/>
          <p:cNvSpPr txBox="1">
            <a:spLocks noChangeArrowheads="1"/>
          </p:cNvSpPr>
          <p:nvPr/>
        </p:nvSpPr>
        <p:spPr bwMode="auto">
          <a:xfrm>
            <a:off x="7239000" y="2657475"/>
            <a:ext cx="1581150" cy="9648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900" b="1">
                <a:latin typeface="Courier New" charset="0"/>
                <a:ea typeface="ＭＳ Ｐゴシック" charset="0"/>
              </a:rPr>
              <a:t>0100100101011001000</a:t>
            </a:r>
          </a:p>
          <a:p>
            <a:pPr algn="ctr">
              <a:lnSpc>
                <a:spcPct val="90000"/>
              </a:lnSpc>
              <a:defRPr/>
            </a:pPr>
            <a:r>
              <a:rPr lang="en-US" sz="900" b="1">
                <a:latin typeface="Courier New" charset="0"/>
                <a:ea typeface="ＭＳ Ｐゴシック" charset="0"/>
              </a:rPr>
              <a:t>1000010100011101011</a:t>
            </a:r>
          </a:p>
          <a:p>
            <a:pPr algn="ctr">
              <a:lnSpc>
                <a:spcPct val="90000"/>
              </a:lnSpc>
              <a:defRPr/>
            </a:pPr>
            <a:r>
              <a:rPr lang="en-US" sz="900" b="1">
                <a:latin typeface="Courier New" charset="0"/>
                <a:ea typeface="ＭＳ Ｐゴシック" charset="0"/>
              </a:rPr>
              <a:t>0110100111010101100</a:t>
            </a:r>
          </a:p>
          <a:p>
            <a:pPr algn="ctr">
              <a:lnSpc>
                <a:spcPct val="90000"/>
              </a:lnSpc>
              <a:defRPr/>
            </a:pPr>
            <a:r>
              <a:rPr lang="en-US" sz="900" b="1">
                <a:latin typeface="Courier New" charset="0"/>
                <a:ea typeface="ＭＳ Ｐゴシック" charset="0"/>
              </a:rPr>
              <a:t>1001011010110001011</a:t>
            </a:r>
          </a:p>
          <a:p>
            <a:pPr algn="ctr">
              <a:lnSpc>
                <a:spcPct val="90000"/>
              </a:lnSpc>
              <a:defRPr/>
            </a:pPr>
            <a:r>
              <a:rPr lang="en-US" sz="900" b="1">
                <a:latin typeface="Courier New" charset="0"/>
                <a:ea typeface="ＭＳ Ｐゴシック" charset="0"/>
              </a:rPr>
              <a:t>0100100101001011011</a:t>
            </a:r>
          </a:p>
          <a:p>
            <a:pPr algn="ctr">
              <a:lnSpc>
                <a:spcPct val="90000"/>
              </a:lnSpc>
              <a:defRPr/>
            </a:pPr>
            <a:r>
              <a:rPr lang="en-US" sz="900" b="1">
                <a:latin typeface="Courier New" charset="0"/>
                <a:ea typeface="ＭＳ Ｐゴシック" charset="0"/>
              </a:rPr>
              <a:t>0101101011010100101</a:t>
            </a:r>
          </a:p>
          <a:p>
            <a:pPr algn="ctr">
              <a:lnSpc>
                <a:spcPct val="90000"/>
              </a:lnSpc>
              <a:defRPr/>
            </a:pPr>
            <a:endParaRPr lang="en-US" sz="900" b="1">
              <a:latin typeface="Courier New" charset="0"/>
              <a:ea typeface="ＭＳ Ｐゴシック" charset="0"/>
            </a:endParaRPr>
          </a:p>
        </p:txBody>
      </p:sp>
      <p:sp>
        <p:nvSpPr>
          <p:cNvPr id="375849" name="Text Box 41"/>
          <p:cNvSpPr txBox="1">
            <a:spLocks noChangeArrowheads="1"/>
          </p:cNvSpPr>
          <p:nvPr/>
        </p:nvSpPr>
        <p:spPr bwMode="auto">
          <a:xfrm>
            <a:off x="7302500" y="2352675"/>
            <a:ext cx="14668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i="1">
                <a:latin typeface="Times New Roman" charset="0"/>
                <a:ea typeface="ＭＳ Ｐゴシック" charset="0"/>
              </a:rPr>
              <a:t>executable file</a:t>
            </a:r>
          </a:p>
        </p:txBody>
      </p:sp>
      <p:sp>
        <p:nvSpPr>
          <p:cNvPr id="375850" name="Line 42"/>
          <p:cNvSpPr>
            <a:spLocks noChangeShapeType="1"/>
          </p:cNvSpPr>
          <p:nvPr/>
        </p:nvSpPr>
        <p:spPr bwMode="auto">
          <a:xfrm>
            <a:off x="6781800" y="3505200"/>
            <a:ext cx="4381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5851" name="Oval 43"/>
          <p:cNvSpPr>
            <a:spLocks noChangeArrowheads="1"/>
          </p:cNvSpPr>
          <p:nvPr/>
        </p:nvSpPr>
        <p:spPr bwMode="auto">
          <a:xfrm>
            <a:off x="6000750" y="3086100"/>
            <a:ext cx="838200" cy="838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i="1">
                <a:latin typeface="Times New Roman" charset="0"/>
                <a:ea typeface="ＭＳ Ｐゴシック" charset="0"/>
              </a:rPr>
              <a:t>linker</a:t>
            </a:r>
            <a:endParaRPr lang="en-US" sz="1000" i="1">
              <a:latin typeface="Times New Roman" charset="0"/>
              <a:ea typeface="ＭＳ Ｐゴシック" charset="0"/>
            </a:endParaRPr>
          </a:p>
        </p:txBody>
      </p:sp>
      <p:sp>
        <p:nvSpPr>
          <p:cNvPr id="53274" name="Rechteck 26"/>
          <p:cNvSpPr>
            <a:spLocks noChangeArrowheads="1"/>
          </p:cNvSpPr>
          <p:nvPr/>
        </p:nvSpPr>
        <p:spPr bwMode="auto">
          <a:xfrm>
            <a:off x="152400" y="6400802"/>
            <a:ext cx="3733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400" i="1">
                <a:latin typeface="Arial" charset="0"/>
              </a:rPr>
              <a:t>Graphic courtesy of Eric Roberts</a:t>
            </a:r>
            <a:endParaRPr lang="en-US" altLang="de-DE" sz="1400">
              <a:latin typeface="Arial" charset="0"/>
            </a:endParaRPr>
          </a:p>
        </p:txBody>
      </p:sp>
      <p:sp>
        <p:nvSpPr>
          <p:cNvPr id="53275" name="Textfeld 2"/>
          <p:cNvSpPr txBox="1">
            <a:spLocks noChangeArrowheads="1"/>
          </p:cNvSpPr>
          <p:nvPr/>
        </p:nvSpPr>
        <p:spPr bwMode="auto">
          <a:xfrm>
            <a:off x="2133600" y="1371602"/>
            <a:ext cx="1638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a:solidFill>
                  <a:srgbClr val="FF0000"/>
                </a:solidFill>
                <a:latin typeface="Arial" charset="0"/>
              </a:rPr>
              <a:t>gcc hello.c</a:t>
            </a:r>
          </a:p>
        </p:txBody>
      </p:sp>
      <p:sp>
        <p:nvSpPr>
          <p:cNvPr id="53276" name="Textfeld 28"/>
          <p:cNvSpPr txBox="1">
            <a:spLocks noChangeArrowheads="1"/>
          </p:cNvSpPr>
          <p:nvPr/>
        </p:nvSpPr>
        <p:spPr bwMode="auto">
          <a:xfrm>
            <a:off x="7620000" y="1676402"/>
            <a:ext cx="8778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a:solidFill>
                  <a:srgbClr val="FF0000"/>
                </a:solidFill>
                <a:latin typeface="Arial" charset="0"/>
              </a:rPr>
              <a:t>a.out</a:t>
            </a:r>
          </a:p>
        </p:txBody>
      </p:sp>
      <p:sp>
        <p:nvSpPr>
          <p:cNvPr id="3" name="Foliennummernplatzhalter 2"/>
          <p:cNvSpPr>
            <a:spLocks noGrp="1"/>
          </p:cNvSpPr>
          <p:nvPr>
            <p:ph type="sldNum" sz="quarter" idx="12"/>
          </p:nvPr>
        </p:nvSpPr>
        <p:spPr/>
        <p:txBody>
          <a:bodyPr/>
          <a:lstStyle/>
          <a:p>
            <a:fld id="{333C25C6-CE34-A847-A558-67965B0F8282}" type="slidenum">
              <a:rPr lang="en-US" altLang="de-DE" smtClean="0"/>
              <a:pPr/>
              <a:t>35</a:t>
            </a:fld>
            <a:endParaRPr lang="en-US" altLang="de-DE"/>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87" name="Line 1055"/>
          <p:cNvSpPr>
            <a:spLocks noChangeShapeType="1"/>
          </p:cNvSpPr>
          <p:nvPr/>
        </p:nvSpPr>
        <p:spPr bwMode="auto">
          <a:xfrm flipH="1">
            <a:off x="7810500" y="4476750"/>
            <a:ext cx="1588" cy="704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85" name="Line 1053"/>
          <p:cNvSpPr>
            <a:spLocks noChangeShapeType="1"/>
          </p:cNvSpPr>
          <p:nvPr/>
        </p:nvSpPr>
        <p:spPr bwMode="auto">
          <a:xfrm>
            <a:off x="5372100" y="2438400"/>
            <a:ext cx="4381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84" name="Line 1052"/>
          <p:cNvSpPr>
            <a:spLocks noChangeShapeType="1"/>
          </p:cNvSpPr>
          <p:nvPr/>
        </p:nvSpPr>
        <p:spPr bwMode="auto">
          <a:xfrm flipH="1">
            <a:off x="7810500" y="3279777"/>
            <a:ext cx="0" cy="53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58" name="Line 1026"/>
          <p:cNvSpPr>
            <a:spLocks noChangeShapeType="1"/>
          </p:cNvSpPr>
          <p:nvPr/>
        </p:nvSpPr>
        <p:spPr bwMode="auto">
          <a:xfrm flipV="1">
            <a:off x="5334000" y="2857500"/>
            <a:ext cx="781050" cy="2133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60" name="Line 1028"/>
          <p:cNvSpPr>
            <a:spLocks noChangeShapeType="1"/>
          </p:cNvSpPr>
          <p:nvPr/>
        </p:nvSpPr>
        <p:spPr bwMode="auto">
          <a:xfrm>
            <a:off x="2019300" y="2438400"/>
            <a:ext cx="4381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61" name="Rectangle 1029"/>
          <p:cNvSpPr>
            <a:spLocks noGrp="1" noChangeArrowheads="1"/>
          </p:cNvSpPr>
          <p:nvPr>
            <p:ph type="title"/>
          </p:nvPr>
        </p:nvSpPr>
        <p:spPr>
          <a:xfrm>
            <a:off x="0" y="76200"/>
            <a:ext cx="9144000" cy="1143000"/>
          </a:xfrm>
        </p:spPr>
        <p:txBody>
          <a:bodyPr/>
          <a:lstStyle/>
          <a:p>
            <a:pPr>
              <a:defRPr/>
            </a:pPr>
            <a:r>
              <a:rPr lang="en-US" dirty="0">
                <a:solidFill>
                  <a:schemeClr val="tx1"/>
                </a:solidFill>
              </a:rPr>
              <a:t>The Java Interpreter</a:t>
            </a:r>
          </a:p>
        </p:txBody>
      </p:sp>
      <p:sp>
        <p:nvSpPr>
          <p:cNvPr id="377862" name="Rectangle 1030"/>
          <p:cNvSpPr>
            <a:spLocks noChangeArrowheads="1"/>
          </p:cNvSpPr>
          <p:nvPr/>
        </p:nvSpPr>
        <p:spPr bwMode="auto">
          <a:xfrm>
            <a:off x="228602" y="1485900"/>
            <a:ext cx="1844675" cy="1982788"/>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63" name="Rectangle 1031"/>
          <p:cNvSpPr>
            <a:spLocks noChangeArrowheads="1"/>
          </p:cNvSpPr>
          <p:nvPr/>
        </p:nvSpPr>
        <p:spPr bwMode="auto">
          <a:xfrm>
            <a:off x="228600" y="1447800"/>
            <a:ext cx="182880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7864" name="Text Box 1032"/>
          <p:cNvSpPr txBox="1">
            <a:spLocks noChangeArrowheads="1"/>
          </p:cNvSpPr>
          <p:nvPr/>
        </p:nvSpPr>
        <p:spPr bwMode="auto">
          <a:xfrm>
            <a:off x="228600" y="1524000"/>
            <a:ext cx="1962150" cy="1092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lang="en-US" sz="900" b="1" dirty="0">
                <a:latin typeface="Courier New" charset="0"/>
                <a:ea typeface="ＭＳ Ｐゴシック" charset="0"/>
              </a:rPr>
              <a:t>public class Hello {</a:t>
            </a:r>
          </a:p>
          <a:p>
            <a:pPr>
              <a:lnSpc>
                <a:spcPct val="90000"/>
              </a:lnSpc>
              <a:defRPr/>
            </a:pPr>
            <a:r>
              <a:rPr lang="en-US" sz="900" b="1" dirty="0">
                <a:latin typeface="Courier New" charset="0"/>
                <a:ea typeface="ＭＳ Ｐゴシック" charset="0"/>
              </a:rPr>
              <a:t>  public static void   </a:t>
            </a:r>
          </a:p>
          <a:p>
            <a:pPr>
              <a:lnSpc>
                <a:spcPct val="90000"/>
              </a:lnSpc>
              <a:defRPr/>
            </a:pPr>
            <a:r>
              <a:rPr lang="en-US" sz="900" b="1" dirty="0">
                <a:latin typeface="Courier New" charset="0"/>
                <a:ea typeface="ＭＳ Ｐゴシック" charset="0"/>
              </a:rPr>
              <a:t>    main(String[] </a:t>
            </a:r>
            <a:r>
              <a:rPr lang="en-US" sz="900" b="1" dirty="0" err="1">
                <a:latin typeface="Courier New" charset="0"/>
                <a:ea typeface="ＭＳ Ｐゴシック" charset="0"/>
              </a:rPr>
              <a:t>args</a:t>
            </a:r>
            <a:r>
              <a:rPr lang="en-US" sz="900" b="1" dirty="0">
                <a:latin typeface="Courier New" charset="0"/>
                <a:ea typeface="ＭＳ Ｐゴシック" charset="0"/>
              </a:rPr>
              <a:t>)</a:t>
            </a:r>
          </a:p>
          <a:p>
            <a:pPr>
              <a:lnSpc>
                <a:spcPct val="90000"/>
              </a:lnSpc>
              <a:defRPr/>
            </a:pPr>
            <a:r>
              <a:rPr lang="en-US" sz="900" b="1" dirty="0">
                <a:latin typeface="Courier New" charset="0"/>
                <a:ea typeface="ＭＳ Ｐゴシック" charset="0"/>
              </a:rPr>
              <a:t>  {</a:t>
            </a:r>
          </a:p>
          <a:p>
            <a:pPr>
              <a:lnSpc>
                <a:spcPct val="90000"/>
              </a:lnSpc>
              <a:defRPr/>
            </a:pPr>
            <a:r>
              <a:rPr lang="en-US" sz="900" b="1" dirty="0">
                <a:latin typeface="Courier New" charset="0"/>
                <a:ea typeface="ＭＳ Ｐゴシック" charset="0"/>
              </a:rPr>
              <a:t>      </a:t>
            </a:r>
            <a:r>
              <a:rPr lang="en-US" sz="900" b="1" dirty="0" err="1">
                <a:latin typeface="Courier New" charset="0"/>
                <a:ea typeface="ＭＳ Ｐゴシック" charset="0"/>
              </a:rPr>
              <a:t>System.out</a:t>
            </a:r>
            <a:r>
              <a:rPr lang="en-US" sz="900" b="1" dirty="0">
                <a:latin typeface="Courier New" charset="0"/>
                <a:ea typeface="ＭＳ Ｐゴシック" charset="0"/>
              </a:rPr>
              <a:t>.</a:t>
            </a:r>
          </a:p>
          <a:p>
            <a:pPr>
              <a:lnSpc>
                <a:spcPct val="90000"/>
              </a:lnSpc>
              <a:defRPr/>
            </a:pPr>
            <a:r>
              <a:rPr lang="en-US" sz="900" b="1" dirty="0">
                <a:latin typeface="Courier New" charset="0"/>
                <a:ea typeface="ＭＳ Ｐゴシック" charset="0"/>
              </a:rPr>
              <a:t>      </a:t>
            </a:r>
            <a:r>
              <a:rPr lang="en-US" sz="900" b="1" dirty="0" err="1">
                <a:latin typeface="Courier New" charset="0"/>
                <a:ea typeface="ＭＳ Ｐゴシック" charset="0"/>
              </a:rPr>
              <a:t>println</a:t>
            </a:r>
            <a:r>
              <a:rPr lang="en-US" sz="900" b="1" dirty="0">
                <a:latin typeface="Courier New" charset="0"/>
                <a:ea typeface="ＭＳ Ｐゴシック" charset="0"/>
              </a:rPr>
              <a:t>("hello");</a:t>
            </a:r>
          </a:p>
          <a:p>
            <a:pPr>
              <a:lnSpc>
                <a:spcPct val="90000"/>
              </a:lnSpc>
              <a:defRPr/>
            </a:pPr>
            <a:r>
              <a:rPr lang="en-US" sz="900" b="1" dirty="0">
                <a:latin typeface="Courier New" charset="0"/>
                <a:ea typeface="ＭＳ Ｐゴシック" charset="0"/>
              </a:rPr>
              <a:t>  }</a:t>
            </a:r>
          </a:p>
          <a:p>
            <a:pPr>
              <a:lnSpc>
                <a:spcPct val="90000"/>
              </a:lnSpc>
              <a:defRPr/>
            </a:pPr>
            <a:r>
              <a:rPr lang="en-US" sz="900" b="1" dirty="0">
                <a:latin typeface="Courier New" charset="0"/>
                <a:ea typeface="ＭＳ Ｐゴシック" charset="0"/>
              </a:rPr>
              <a:t>}</a:t>
            </a:r>
          </a:p>
        </p:txBody>
      </p:sp>
      <p:sp>
        <p:nvSpPr>
          <p:cNvPr id="377865" name="Rectangle 1033"/>
          <p:cNvSpPr>
            <a:spLocks noChangeArrowheads="1"/>
          </p:cNvSpPr>
          <p:nvPr/>
        </p:nvSpPr>
        <p:spPr bwMode="auto">
          <a:xfrm>
            <a:off x="3813177" y="1485900"/>
            <a:ext cx="1577975" cy="1982788"/>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66" name="Rectangle 1034"/>
          <p:cNvSpPr>
            <a:spLocks noChangeArrowheads="1"/>
          </p:cNvSpPr>
          <p:nvPr/>
        </p:nvSpPr>
        <p:spPr bwMode="auto">
          <a:xfrm>
            <a:off x="3794125" y="1447800"/>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7867" name="Text Box 1035"/>
          <p:cNvSpPr txBox="1">
            <a:spLocks noChangeArrowheads="1"/>
          </p:cNvSpPr>
          <p:nvPr/>
        </p:nvSpPr>
        <p:spPr bwMode="auto">
          <a:xfrm>
            <a:off x="3794125" y="1524002"/>
            <a:ext cx="1581150" cy="5909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900" b="1">
                <a:latin typeface="Courier New" charset="0"/>
                <a:ea typeface="ＭＳ Ｐゴシック" charset="0"/>
              </a:rPr>
              <a:t>CA FE BA BE 00 03 00</a:t>
            </a:r>
          </a:p>
          <a:p>
            <a:pPr algn="ctr">
              <a:lnSpc>
                <a:spcPct val="90000"/>
              </a:lnSpc>
              <a:defRPr/>
            </a:pPr>
            <a:r>
              <a:rPr lang="en-US" sz="900" b="1">
                <a:latin typeface="Courier New" charset="0"/>
                <a:ea typeface="ＭＳ Ｐゴシック" charset="0"/>
              </a:rPr>
              <a:t>00 16 07 00 1A 07 00</a:t>
            </a:r>
          </a:p>
          <a:p>
            <a:pPr algn="ctr">
              <a:lnSpc>
                <a:spcPct val="90000"/>
              </a:lnSpc>
              <a:defRPr/>
            </a:pPr>
            <a:r>
              <a:rPr lang="en-US" sz="900" b="1">
                <a:latin typeface="Courier New" charset="0"/>
                <a:ea typeface="ＭＳ Ｐゴシック" charset="0"/>
              </a:rPr>
              <a:t>00 04 00 07 0C 00 13</a:t>
            </a:r>
          </a:p>
          <a:p>
            <a:pPr algn="ctr">
              <a:lnSpc>
                <a:spcPct val="90000"/>
              </a:lnSpc>
              <a:defRPr/>
            </a:pPr>
            <a:r>
              <a:rPr lang="en-US" sz="900" b="1">
                <a:latin typeface="Courier New" charset="0"/>
                <a:ea typeface="ＭＳ Ｐゴシック" charset="0"/>
              </a:rPr>
              <a:t>01 00 16 2B 4C 6A 61</a:t>
            </a:r>
          </a:p>
        </p:txBody>
      </p:sp>
      <p:sp>
        <p:nvSpPr>
          <p:cNvPr id="377868" name="Line 1036"/>
          <p:cNvSpPr>
            <a:spLocks noChangeShapeType="1"/>
          </p:cNvSpPr>
          <p:nvPr/>
        </p:nvSpPr>
        <p:spPr bwMode="auto">
          <a:xfrm>
            <a:off x="3276602" y="2438400"/>
            <a:ext cx="4921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69" name="Oval 1037"/>
          <p:cNvSpPr>
            <a:spLocks noChangeArrowheads="1"/>
          </p:cNvSpPr>
          <p:nvPr/>
        </p:nvSpPr>
        <p:spPr bwMode="auto">
          <a:xfrm>
            <a:off x="2495550" y="2019300"/>
            <a:ext cx="838200" cy="838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i="1" dirty="0">
                <a:latin typeface="Times New Roman" charset="0"/>
                <a:ea typeface="ＭＳ Ｐゴシック" charset="0"/>
              </a:rPr>
              <a:t>compiler</a:t>
            </a:r>
            <a:endParaRPr lang="en-US" sz="1000" i="1" dirty="0">
              <a:latin typeface="Times New Roman" charset="0"/>
              <a:ea typeface="ＭＳ Ｐゴシック" charset="0"/>
            </a:endParaRPr>
          </a:p>
        </p:txBody>
      </p:sp>
      <p:sp>
        <p:nvSpPr>
          <p:cNvPr id="377870" name="Text Box 1038"/>
          <p:cNvSpPr txBox="1">
            <a:spLocks noChangeArrowheads="1"/>
          </p:cNvSpPr>
          <p:nvPr/>
        </p:nvSpPr>
        <p:spPr bwMode="auto">
          <a:xfrm>
            <a:off x="533400" y="1200150"/>
            <a:ext cx="14668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i="1">
                <a:latin typeface="Times New Roman" charset="0"/>
                <a:ea typeface="ＭＳ Ｐゴシック" charset="0"/>
              </a:rPr>
              <a:t>source file</a:t>
            </a:r>
          </a:p>
        </p:txBody>
      </p:sp>
      <p:sp>
        <p:nvSpPr>
          <p:cNvPr id="377871" name="Text Box 1039"/>
          <p:cNvSpPr txBox="1">
            <a:spLocks noChangeArrowheads="1"/>
          </p:cNvSpPr>
          <p:nvPr/>
        </p:nvSpPr>
        <p:spPr bwMode="auto">
          <a:xfrm>
            <a:off x="3857625" y="1219200"/>
            <a:ext cx="14668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i="1">
                <a:latin typeface="Times New Roman" charset="0"/>
                <a:ea typeface="ＭＳ Ｐゴシック" charset="0"/>
              </a:rPr>
              <a:t>class file</a:t>
            </a:r>
          </a:p>
        </p:txBody>
      </p:sp>
      <p:sp>
        <p:nvSpPr>
          <p:cNvPr id="377872" name="Rectangle 1040"/>
          <p:cNvSpPr>
            <a:spLocks noChangeArrowheads="1"/>
          </p:cNvSpPr>
          <p:nvPr/>
        </p:nvSpPr>
        <p:spPr bwMode="auto">
          <a:xfrm>
            <a:off x="3810002" y="4189415"/>
            <a:ext cx="1577975" cy="1982787"/>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73" name="Rectangle 1041"/>
          <p:cNvSpPr>
            <a:spLocks noChangeArrowheads="1"/>
          </p:cNvSpPr>
          <p:nvPr/>
        </p:nvSpPr>
        <p:spPr bwMode="auto">
          <a:xfrm>
            <a:off x="3790950" y="4151313"/>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7874" name="Text Box 1042"/>
          <p:cNvSpPr txBox="1">
            <a:spLocks noChangeArrowheads="1"/>
          </p:cNvSpPr>
          <p:nvPr/>
        </p:nvSpPr>
        <p:spPr bwMode="auto">
          <a:xfrm>
            <a:off x="3790950" y="4227515"/>
            <a:ext cx="1581150" cy="5909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900" b="1">
                <a:latin typeface="Courier New" charset="0"/>
                <a:ea typeface="ＭＳ Ｐゴシック" charset="0"/>
              </a:rPr>
              <a:t>47 72 61 70 68 69 63</a:t>
            </a:r>
          </a:p>
          <a:p>
            <a:pPr algn="ctr">
              <a:lnSpc>
                <a:spcPct val="90000"/>
              </a:lnSpc>
              <a:defRPr/>
            </a:pPr>
            <a:r>
              <a:rPr lang="en-US" sz="900" b="1">
                <a:latin typeface="Courier New" charset="0"/>
                <a:ea typeface="ＭＳ Ｐゴシック" charset="0"/>
              </a:rPr>
              <a:t>2D 00 1F 08 00 0F 07</a:t>
            </a:r>
          </a:p>
          <a:p>
            <a:pPr algn="ctr">
              <a:lnSpc>
                <a:spcPct val="90000"/>
              </a:lnSpc>
              <a:defRPr/>
            </a:pPr>
            <a:r>
              <a:rPr lang="en-US" sz="900" b="1">
                <a:latin typeface="Courier New" charset="0"/>
                <a:ea typeface="ＭＳ Ｐゴシック" charset="0"/>
              </a:rPr>
              <a:t>14 0A 00 02 00 08 0A</a:t>
            </a:r>
          </a:p>
          <a:p>
            <a:pPr algn="ctr">
              <a:lnSpc>
                <a:spcPct val="90000"/>
              </a:lnSpc>
              <a:defRPr/>
            </a:pPr>
            <a:r>
              <a:rPr lang="en-US" sz="900" b="1">
                <a:latin typeface="Courier New" charset="0"/>
                <a:ea typeface="ＭＳ Ｐゴシック" charset="0"/>
              </a:rPr>
              <a:t>00 18 0C 00 17 00 1C</a:t>
            </a:r>
          </a:p>
        </p:txBody>
      </p:sp>
      <p:sp>
        <p:nvSpPr>
          <p:cNvPr id="377875" name="Text Box 1043"/>
          <p:cNvSpPr txBox="1">
            <a:spLocks noChangeArrowheads="1"/>
          </p:cNvSpPr>
          <p:nvPr/>
        </p:nvSpPr>
        <p:spPr bwMode="auto">
          <a:xfrm>
            <a:off x="3854450" y="3924300"/>
            <a:ext cx="1466850" cy="24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lnSpc>
                <a:spcPct val="85000"/>
              </a:lnSpc>
              <a:defRPr/>
            </a:pPr>
            <a:r>
              <a:rPr lang="en-US" sz="1200" i="1">
                <a:latin typeface="Times New Roman" charset="0"/>
                <a:ea typeface="ＭＳ Ｐゴシック" charset="0"/>
              </a:rPr>
              <a:t>other class files</a:t>
            </a:r>
          </a:p>
        </p:txBody>
      </p:sp>
      <p:sp>
        <p:nvSpPr>
          <p:cNvPr id="377876" name="Rectangle 1044"/>
          <p:cNvSpPr>
            <a:spLocks noChangeArrowheads="1"/>
          </p:cNvSpPr>
          <p:nvPr/>
        </p:nvSpPr>
        <p:spPr bwMode="auto">
          <a:xfrm>
            <a:off x="7048502" y="1485900"/>
            <a:ext cx="1577975" cy="1982788"/>
          </a:xfrm>
          <a:prstGeom prst="rect">
            <a:avLst/>
          </a:prstGeom>
          <a:solidFill>
            <a:srgbClr val="333333"/>
          </a:solidFill>
          <a:ln w="9525">
            <a:solidFill>
              <a:srgbClr val="333333"/>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77" name="Rectangle 1045"/>
          <p:cNvSpPr>
            <a:spLocks noChangeArrowheads="1"/>
          </p:cNvSpPr>
          <p:nvPr/>
        </p:nvSpPr>
        <p:spPr bwMode="auto">
          <a:xfrm>
            <a:off x="7029450" y="1447800"/>
            <a:ext cx="1581150" cy="2000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900">
              <a:latin typeface="Courier" charset="0"/>
              <a:ea typeface="ＭＳ Ｐゴシック" charset="0"/>
            </a:endParaRPr>
          </a:p>
        </p:txBody>
      </p:sp>
      <p:sp>
        <p:nvSpPr>
          <p:cNvPr id="377878" name="Text Box 1046"/>
          <p:cNvSpPr txBox="1">
            <a:spLocks noChangeArrowheads="1"/>
          </p:cNvSpPr>
          <p:nvPr/>
        </p:nvSpPr>
        <p:spPr bwMode="auto">
          <a:xfrm>
            <a:off x="7029450" y="1524002"/>
            <a:ext cx="1581150" cy="12141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lang="en-US" sz="900" b="1">
                <a:latin typeface="Courier New" charset="0"/>
                <a:ea typeface="ＭＳ Ｐゴシック" charset="0"/>
              </a:rPr>
              <a:t>CA FE BA BE 00 03 00</a:t>
            </a:r>
          </a:p>
          <a:p>
            <a:pPr>
              <a:lnSpc>
                <a:spcPct val="90000"/>
              </a:lnSpc>
              <a:defRPr/>
            </a:pPr>
            <a:r>
              <a:rPr lang="en-US" sz="900" b="1">
                <a:latin typeface="Courier New" charset="0"/>
                <a:ea typeface="ＭＳ Ｐゴシック" charset="0"/>
              </a:rPr>
              <a:t>00 16 07 00 1A 07 00</a:t>
            </a:r>
          </a:p>
          <a:p>
            <a:pPr>
              <a:lnSpc>
                <a:spcPct val="90000"/>
              </a:lnSpc>
              <a:defRPr/>
            </a:pPr>
            <a:r>
              <a:rPr lang="en-US" sz="900" b="1">
                <a:latin typeface="Courier New" charset="0"/>
                <a:ea typeface="ＭＳ Ｐゴシック" charset="0"/>
              </a:rPr>
              <a:t>00 04 00 07 0C 00 13</a:t>
            </a:r>
          </a:p>
          <a:p>
            <a:pPr>
              <a:lnSpc>
                <a:spcPct val="90000"/>
              </a:lnSpc>
              <a:defRPr/>
            </a:pPr>
            <a:r>
              <a:rPr lang="en-US" sz="900" b="1">
                <a:latin typeface="Courier New" charset="0"/>
                <a:ea typeface="ＭＳ Ｐゴシック" charset="0"/>
              </a:rPr>
              <a:t>01 00 16 2B 4C 6A 61</a:t>
            </a:r>
          </a:p>
          <a:p>
            <a:pPr>
              <a:lnSpc>
                <a:spcPct val="90000"/>
              </a:lnSpc>
              <a:defRPr/>
            </a:pPr>
            <a:r>
              <a:rPr lang="en-US" sz="900" b="1">
                <a:latin typeface="Courier New" charset="0"/>
                <a:ea typeface="ＭＳ Ｐゴシック" charset="0"/>
              </a:rPr>
              <a:t>47 72 61 70 68 69 63</a:t>
            </a:r>
          </a:p>
          <a:p>
            <a:pPr>
              <a:lnSpc>
                <a:spcPct val="90000"/>
              </a:lnSpc>
              <a:defRPr/>
            </a:pPr>
            <a:r>
              <a:rPr lang="en-US" sz="900" b="1">
                <a:latin typeface="Courier New" charset="0"/>
                <a:ea typeface="ＭＳ Ｐゴシック" charset="0"/>
              </a:rPr>
              <a:t>2D 00 1F 08 00 0F 07</a:t>
            </a:r>
          </a:p>
          <a:p>
            <a:pPr>
              <a:lnSpc>
                <a:spcPct val="90000"/>
              </a:lnSpc>
              <a:defRPr/>
            </a:pPr>
            <a:r>
              <a:rPr lang="en-US" sz="900" b="1">
                <a:latin typeface="Courier New" charset="0"/>
                <a:ea typeface="ＭＳ Ｐゴシック" charset="0"/>
              </a:rPr>
              <a:t>14 0A 00 02 00 08 0A</a:t>
            </a:r>
          </a:p>
          <a:p>
            <a:pPr>
              <a:lnSpc>
                <a:spcPct val="90000"/>
              </a:lnSpc>
              <a:defRPr/>
            </a:pPr>
            <a:r>
              <a:rPr lang="en-US" sz="900" b="1">
                <a:latin typeface="Courier New" charset="0"/>
                <a:ea typeface="ＭＳ Ｐゴシック" charset="0"/>
              </a:rPr>
              <a:t>00 18 0C 00 17 00 1C</a:t>
            </a:r>
          </a:p>
          <a:p>
            <a:pPr>
              <a:lnSpc>
                <a:spcPct val="90000"/>
              </a:lnSpc>
              <a:defRPr/>
            </a:pPr>
            <a:endParaRPr lang="en-US" sz="900" b="1">
              <a:latin typeface="Courier New" charset="0"/>
              <a:ea typeface="ＭＳ Ｐゴシック" charset="0"/>
            </a:endParaRPr>
          </a:p>
        </p:txBody>
      </p:sp>
      <p:sp>
        <p:nvSpPr>
          <p:cNvPr id="377879" name="Text Box 1047"/>
          <p:cNvSpPr txBox="1">
            <a:spLocks noChangeArrowheads="1"/>
          </p:cNvSpPr>
          <p:nvPr/>
        </p:nvSpPr>
        <p:spPr bwMode="auto">
          <a:xfrm>
            <a:off x="7092950" y="1219200"/>
            <a:ext cx="14668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i="1">
                <a:latin typeface="Times New Roman" charset="0"/>
                <a:ea typeface="ＭＳ Ｐゴシック" charset="0"/>
              </a:rPr>
              <a:t>JAR archive</a:t>
            </a:r>
          </a:p>
        </p:txBody>
      </p:sp>
      <p:sp>
        <p:nvSpPr>
          <p:cNvPr id="377880" name="Line 1048"/>
          <p:cNvSpPr>
            <a:spLocks noChangeShapeType="1"/>
          </p:cNvSpPr>
          <p:nvPr/>
        </p:nvSpPr>
        <p:spPr bwMode="auto">
          <a:xfrm>
            <a:off x="6572250" y="2447925"/>
            <a:ext cx="4381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endParaRPr>
          </a:p>
        </p:txBody>
      </p:sp>
      <p:sp>
        <p:nvSpPr>
          <p:cNvPr id="377881" name="Oval 1049"/>
          <p:cNvSpPr>
            <a:spLocks noChangeArrowheads="1"/>
          </p:cNvSpPr>
          <p:nvPr/>
        </p:nvSpPr>
        <p:spPr bwMode="auto">
          <a:xfrm>
            <a:off x="5829300" y="2028825"/>
            <a:ext cx="838200" cy="838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i="1" dirty="0">
                <a:latin typeface="Times New Roman" charset="0"/>
                <a:ea typeface="ＭＳ Ｐゴシック" charset="0"/>
              </a:rPr>
              <a:t>archive</a:t>
            </a:r>
          </a:p>
        </p:txBody>
      </p:sp>
      <p:sp>
        <p:nvSpPr>
          <p:cNvPr id="377883" name="Oval 1051"/>
          <p:cNvSpPr>
            <a:spLocks noChangeArrowheads="1"/>
          </p:cNvSpPr>
          <p:nvPr/>
        </p:nvSpPr>
        <p:spPr bwMode="auto">
          <a:xfrm>
            <a:off x="7410450" y="3829050"/>
            <a:ext cx="838200" cy="838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200" i="1">
                <a:latin typeface="Times New Roman" charset="0"/>
                <a:ea typeface="ＭＳ Ｐゴシック" charset="0"/>
              </a:rPr>
              <a:t>JVM</a:t>
            </a:r>
            <a:endParaRPr lang="en-US" sz="1000" i="1">
              <a:latin typeface="Times New Roman" charset="0"/>
              <a:ea typeface="ＭＳ Ｐゴシック" charset="0"/>
            </a:endParaRPr>
          </a:p>
        </p:txBody>
      </p:sp>
      <p:pic>
        <p:nvPicPr>
          <p:cNvPr id="55324" name="Picture 1054" descr="TinyConso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3700" y="5181602"/>
            <a:ext cx="216693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7888" name="Text Box 1056"/>
          <p:cNvSpPr txBox="1">
            <a:spLocks noChangeArrowheads="1"/>
          </p:cNvSpPr>
          <p:nvPr/>
        </p:nvSpPr>
        <p:spPr bwMode="auto">
          <a:xfrm>
            <a:off x="6756400" y="5162552"/>
            <a:ext cx="21399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1000">
                <a:solidFill>
                  <a:srgbClr val="333333"/>
                </a:solidFill>
                <a:latin typeface="Charcoal CY" charset="0"/>
                <a:ea typeface="ＭＳ Ｐゴシック" charset="0"/>
              </a:rPr>
              <a:t>Hello</a:t>
            </a:r>
          </a:p>
        </p:txBody>
      </p:sp>
      <p:sp>
        <p:nvSpPr>
          <p:cNvPr id="377889" name="Text Box 1057"/>
          <p:cNvSpPr txBox="1">
            <a:spLocks noChangeArrowheads="1"/>
          </p:cNvSpPr>
          <p:nvPr/>
        </p:nvSpPr>
        <p:spPr bwMode="auto">
          <a:xfrm>
            <a:off x="6750050" y="5410201"/>
            <a:ext cx="1657350" cy="2204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lang="en-US" sz="900" b="1">
                <a:latin typeface="Courier New" charset="0"/>
                <a:ea typeface="ＭＳ Ｐゴシック" charset="0"/>
              </a:rPr>
              <a:t>hello</a:t>
            </a:r>
          </a:p>
        </p:txBody>
      </p:sp>
      <p:sp>
        <p:nvSpPr>
          <p:cNvPr id="55328" name="Rechteck 32"/>
          <p:cNvSpPr>
            <a:spLocks noChangeArrowheads="1"/>
          </p:cNvSpPr>
          <p:nvPr/>
        </p:nvSpPr>
        <p:spPr bwMode="auto">
          <a:xfrm>
            <a:off x="152400" y="6400802"/>
            <a:ext cx="3733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400" i="1">
                <a:latin typeface="Arial" charset="0"/>
              </a:rPr>
              <a:t>Graphic courtesy of Eric Roberts</a:t>
            </a:r>
            <a:endParaRPr lang="en-US" altLang="de-DE" sz="1400">
              <a:latin typeface="Arial" charset="0"/>
            </a:endParaRPr>
          </a:p>
        </p:txBody>
      </p:sp>
      <p:sp>
        <p:nvSpPr>
          <p:cNvPr id="55329" name="Textfeld 33"/>
          <p:cNvSpPr txBox="1">
            <a:spLocks noChangeArrowheads="1"/>
          </p:cNvSpPr>
          <p:nvPr/>
        </p:nvSpPr>
        <p:spPr bwMode="auto">
          <a:xfrm>
            <a:off x="2057400" y="990600"/>
            <a:ext cx="1993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2000">
                <a:solidFill>
                  <a:srgbClr val="FF0000"/>
                </a:solidFill>
                <a:latin typeface="Arial" charset="0"/>
              </a:rPr>
              <a:t>javac Hello.java</a:t>
            </a:r>
          </a:p>
        </p:txBody>
      </p:sp>
      <p:sp>
        <p:nvSpPr>
          <p:cNvPr id="55330" name="Textfeld 34"/>
          <p:cNvSpPr txBox="1">
            <a:spLocks noChangeArrowheads="1"/>
          </p:cNvSpPr>
          <p:nvPr/>
        </p:nvSpPr>
        <p:spPr bwMode="auto">
          <a:xfrm>
            <a:off x="4953000" y="990600"/>
            <a:ext cx="1423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2000">
                <a:solidFill>
                  <a:srgbClr val="FF0000"/>
                </a:solidFill>
                <a:latin typeface="Arial" charset="0"/>
              </a:rPr>
              <a:t>Hello.class</a:t>
            </a:r>
          </a:p>
        </p:txBody>
      </p:sp>
      <p:sp>
        <p:nvSpPr>
          <p:cNvPr id="55331" name="Textfeld 35"/>
          <p:cNvSpPr txBox="1">
            <a:spLocks noChangeArrowheads="1"/>
          </p:cNvSpPr>
          <p:nvPr/>
        </p:nvSpPr>
        <p:spPr bwMode="auto">
          <a:xfrm>
            <a:off x="6400802" y="4495800"/>
            <a:ext cx="1323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2000">
                <a:solidFill>
                  <a:srgbClr val="FF0000"/>
                </a:solidFill>
                <a:latin typeface="Arial" charset="0"/>
              </a:rPr>
              <a:t>java Hello</a:t>
            </a:r>
          </a:p>
        </p:txBody>
      </p:sp>
      <p:sp>
        <p:nvSpPr>
          <p:cNvPr id="3" name="Foliennummernplatzhalter 2"/>
          <p:cNvSpPr>
            <a:spLocks noGrp="1"/>
          </p:cNvSpPr>
          <p:nvPr>
            <p:ph type="sldNum" sz="quarter" idx="12"/>
          </p:nvPr>
        </p:nvSpPr>
        <p:spPr/>
        <p:txBody>
          <a:bodyPr/>
          <a:lstStyle/>
          <a:p>
            <a:fld id="{333C25C6-CE34-A847-A558-67965B0F8282}" type="slidenum">
              <a:rPr lang="en-US" altLang="de-DE" smtClean="0"/>
              <a:pPr/>
              <a:t>36</a:t>
            </a:fld>
            <a:endParaRPr lang="en-US" altLang="de-DE"/>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Java and the Object-Oriented Paradigm</a:t>
            </a:r>
            <a:endParaRPr lang="en-US" altLang="de-DE">
              <a:solidFill>
                <a:schemeClr val="tx1"/>
              </a:solidFill>
              <a:latin typeface="Times New Roman" charset="0"/>
            </a:endParaRPr>
          </a:p>
        </p:txBody>
      </p:sp>
      <p:sp>
        <p:nvSpPr>
          <p:cNvPr id="357379"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Programming languages typically support a particular style of use, which is called its </a:t>
            </a:r>
            <a:r>
              <a:rPr lang="en-US" altLang="de-DE" sz="2400" b="1">
                <a:latin typeface="Times New Roman" charset="0"/>
              </a:rPr>
              <a:t>programming paradigm.</a:t>
            </a:r>
            <a:endParaRPr lang="en-US" altLang="de-DE" sz="2400">
              <a:latin typeface="Times New Roman" charset="0"/>
            </a:endParaRPr>
          </a:p>
        </p:txBody>
      </p:sp>
      <p:sp>
        <p:nvSpPr>
          <p:cNvPr id="357380" name="Rectangle 4"/>
          <p:cNvSpPr>
            <a:spLocks noChangeArrowheads="1"/>
          </p:cNvSpPr>
          <p:nvPr/>
        </p:nvSpPr>
        <p:spPr bwMode="auto">
          <a:xfrm>
            <a:off x="479425" y="1963738"/>
            <a:ext cx="8128000" cy="458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Traditional languages like FORTRAN, Pascal, and C use the </a:t>
            </a:r>
            <a:r>
              <a:rPr lang="en-US" altLang="de-DE" sz="2400" b="1">
                <a:latin typeface="Times New Roman" charset="0"/>
              </a:rPr>
              <a:t>procedural paradigm,</a:t>
            </a:r>
            <a:r>
              <a:rPr lang="en-US" altLang="de-DE" sz="2400">
                <a:latin typeface="Times New Roman" charset="0"/>
              </a:rPr>
              <a:t> in which the programmer defines the algorithmic operations and data structures independently.</a:t>
            </a:r>
          </a:p>
          <a:p>
            <a:pPr algn="just">
              <a:lnSpc>
                <a:spcPct val="85000"/>
              </a:lnSpc>
              <a:spcBef>
                <a:spcPct val="0"/>
              </a:spcBef>
              <a:spcAft>
                <a:spcPct val="50000"/>
              </a:spcAft>
            </a:pPr>
            <a:r>
              <a:rPr lang="en-US" altLang="de-DE" sz="2400">
                <a:latin typeface="Times New Roman" charset="0"/>
              </a:rPr>
              <a:t>Modern languages like Java tend to favor the </a:t>
            </a:r>
            <a:r>
              <a:rPr lang="en-US" altLang="de-DE" sz="2400" b="1">
                <a:latin typeface="Times New Roman" charset="0"/>
              </a:rPr>
              <a:t>object-oriented paradigm</a:t>
            </a:r>
            <a:r>
              <a:rPr lang="en-US" altLang="de-DE" sz="2400" b="1" i="1">
                <a:latin typeface="Times New Roman" charset="0"/>
              </a:rPr>
              <a:t> </a:t>
            </a:r>
            <a:r>
              <a:rPr lang="en-US" altLang="de-DE" sz="2400">
                <a:latin typeface="Times New Roman" charset="0"/>
              </a:rPr>
              <a:t>in which the programmer defines the algorithmic and data structure of a program in a more integrated way.</a:t>
            </a:r>
          </a:p>
          <a:p>
            <a:pPr algn="just">
              <a:lnSpc>
                <a:spcPct val="85000"/>
              </a:lnSpc>
              <a:spcBef>
                <a:spcPct val="0"/>
              </a:spcBef>
              <a:spcAft>
                <a:spcPct val="50000"/>
              </a:spcAft>
            </a:pPr>
            <a:r>
              <a:rPr lang="en-US" altLang="de-DE" sz="2400">
                <a:latin typeface="Times New Roman" charset="0"/>
              </a:rPr>
              <a:t>In Java, programs are written as collections of </a:t>
            </a:r>
            <a:r>
              <a:rPr lang="en-US" altLang="de-DE" sz="2400" b="1">
                <a:latin typeface="Times New Roman" charset="0"/>
              </a:rPr>
              <a:t>classes,</a:t>
            </a:r>
            <a:r>
              <a:rPr lang="en-US" altLang="de-DE" sz="2400">
                <a:latin typeface="Times New Roman" charset="0"/>
              </a:rPr>
              <a:t> which serve as templates for individual </a:t>
            </a:r>
            <a:r>
              <a:rPr lang="en-US" altLang="de-DE" sz="2400" b="1">
                <a:latin typeface="Times New Roman" charset="0"/>
              </a:rPr>
              <a:t>objects.</a:t>
            </a:r>
            <a:r>
              <a:rPr lang="en-US" altLang="de-DE" sz="2400">
                <a:latin typeface="Times New Roman" charset="0"/>
              </a:rPr>
              <a:t>  Each object is an </a:t>
            </a:r>
            <a:r>
              <a:rPr lang="en-US" altLang="de-DE" sz="2400" b="1">
                <a:latin typeface="Times New Roman" charset="0"/>
              </a:rPr>
              <a:t>instance</a:t>
            </a:r>
            <a:r>
              <a:rPr lang="en-US" altLang="de-DE" sz="2400">
                <a:latin typeface="Times New Roman" charset="0"/>
              </a:rPr>
              <a:t> of a particular class; a single class can serve as a pattern for many different objects.</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37</a:t>
            </a:fld>
            <a:endParaRPr lang="en-US" altLang="de-DE"/>
          </a:p>
        </p:txBody>
      </p:sp>
    </p:spTree>
    <p:extLst>
      <p:ext uri="{BB962C8B-B14F-4D97-AF65-F5344CB8AC3E}">
        <p14:creationId xmlns:p14="http://schemas.microsoft.com/office/powerpoint/2010/main" val="1703288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73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738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738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80"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9426" name="Rectangle 1026"/>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Java and the World-Wide Web</a:t>
            </a:r>
            <a:endParaRPr lang="en-US" altLang="de-DE">
              <a:solidFill>
                <a:schemeClr val="tx1"/>
              </a:solidFill>
              <a:latin typeface="Times New Roman" charset="0"/>
            </a:endParaRPr>
          </a:p>
        </p:txBody>
      </p:sp>
      <p:sp>
        <p:nvSpPr>
          <p:cNvPr id="359427" name="Rectangle 1027"/>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Part of Java’s success comes from the fact that it is the first language specifically designed to take advantage of the power of the World-Wide Web, which came into prominence shortly before Java’s release in 1995.</a:t>
            </a:r>
          </a:p>
        </p:txBody>
      </p:sp>
      <p:sp>
        <p:nvSpPr>
          <p:cNvPr id="359428" name="Rectangle 1028"/>
          <p:cNvSpPr>
            <a:spLocks noChangeArrowheads="1"/>
          </p:cNvSpPr>
          <p:nvPr/>
        </p:nvSpPr>
        <p:spPr bwMode="auto">
          <a:xfrm>
            <a:off x="479425" y="2573338"/>
            <a:ext cx="8128000" cy="2360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In addition to more traditional application programs, Java makes it possible to write small interactive programs called </a:t>
            </a:r>
            <a:r>
              <a:rPr lang="en-US" altLang="de-DE" sz="2400" b="1">
                <a:latin typeface="Times New Roman" charset="0"/>
              </a:rPr>
              <a:t>applets</a:t>
            </a:r>
            <a:r>
              <a:rPr lang="en-US" altLang="de-DE" sz="2400">
                <a:latin typeface="Times New Roman" charset="0"/>
              </a:rPr>
              <a:t> that run under the control of a web browser.</a:t>
            </a:r>
          </a:p>
          <a:p>
            <a:pPr algn="just">
              <a:lnSpc>
                <a:spcPct val="85000"/>
              </a:lnSpc>
              <a:spcBef>
                <a:spcPct val="0"/>
              </a:spcBef>
              <a:spcAft>
                <a:spcPct val="50000"/>
              </a:spcAft>
            </a:pPr>
            <a:r>
              <a:rPr lang="en-US" altLang="de-DE" sz="2400">
                <a:latin typeface="Times New Roman" charset="0"/>
              </a:rPr>
              <a:t>The programs that you will learn to write in this book run as either applications or applets, which means that you can easily share them on the web.</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38</a:t>
            </a:fld>
            <a:endParaRPr lang="en-US" altLang="de-DE"/>
          </a:p>
        </p:txBody>
      </p:sp>
    </p:spTree>
    <p:extLst>
      <p:ext uri="{BB962C8B-B14F-4D97-AF65-F5344CB8AC3E}">
        <p14:creationId xmlns:p14="http://schemas.microsoft.com/office/powerpoint/2010/main" val="147962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94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94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8"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Running a Java Applet</a:t>
            </a:r>
            <a:endParaRPr lang="en-US" altLang="de-DE">
              <a:solidFill>
                <a:schemeClr val="tx1"/>
              </a:solidFill>
              <a:latin typeface="Times New Roman" charset="0"/>
            </a:endParaRPr>
          </a:p>
        </p:txBody>
      </p:sp>
      <p:grpSp>
        <p:nvGrpSpPr>
          <p:cNvPr id="384060" name="Group 60"/>
          <p:cNvGrpSpPr>
            <a:grpSpLocks/>
          </p:cNvGrpSpPr>
          <p:nvPr/>
        </p:nvGrpSpPr>
        <p:grpSpPr bwMode="auto">
          <a:xfrm>
            <a:off x="4981577" y="2159002"/>
            <a:ext cx="3705225" cy="458788"/>
            <a:chOff x="3138" y="1360"/>
            <a:chExt cx="2334" cy="289"/>
          </a:xfrm>
        </p:grpSpPr>
        <p:sp>
          <p:nvSpPr>
            <p:cNvPr id="384018" name="Text Box 18"/>
            <p:cNvSpPr txBox="1">
              <a:spLocks noChangeArrowheads="1"/>
            </p:cNvSpPr>
            <p:nvPr/>
          </p:nvSpPr>
          <p:spPr bwMode="auto">
            <a:xfrm>
              <a:off x="3291" y="1360"/>
              <a:ext cx="2181"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browser reads and interprets the HTML source for the web page. </a:t>
              </a:r>
            </a:p>
          </p:txBody>
        </p:sp>
        <p:sp>
          <p:nvSpPr>
            <p:cNvPr id="384028" name="Text Box 28"/>
            <p:cNvSpPr txBox="1">
              <a:spLocks noChangeArrowheads="1"/>
            </p:cNvSpPr>
            <p:nvPr/>
          </p:nvSpPr>
          <p:spPr bwMode="auto">
            <a:xfrm>
              <a:off x="3138" y="1360"/>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5.</a:t>
              </a:r>
            </a:p>
          </p:txBody>
        </p:sp>
      </p:grpSp>
      <p:grpSp>
        <p:nvGrpSpPr>
          <p:cNvPr id="384061" name="Group 61"/>
          <p:cNvGrpSpPr>
            <a:grpSpLocks/>
          </p:cNvGrpSpPr>
          <p:nvPr/>
        </p:nvGrpSpPr>
        <p:grpSpPr bwMode="auto">
          <a:xfrm>
            <a:off x="4981577" y="2863852"/>
            <a:ext cx="3705225" cy="828675"/>
            <a:chOff x="3138" y="1804"/>
            <a:chExt cx="2334" cy="522"/>
          </a:xfrm>
        </p:grpSpPr>
        <p:sp>
          <p:nvSpPr>
            <p:cNvPr id="384019" name="Text Box 19"/>
            <p:cNvSpPr txBox="1">
              <a:spLocks noChangeArrowheads="1"/>
            </p:cNvSpPr>
            <p:nvPr/>
          </p:nvSpPr>
          <p:spPr bwMode="auto">
            <a:xfrm>
              <a:off x="3291" y="1806"/>
              <a:ext cx="2181"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appearance of an </a:t>
              </a:r>
              <a:r>
                <a:rPr lang="en-US" altLang="de-DE" sz="1200" b="1">
                  <a:solidFill>
                    <a:srgbClr val="000000"/>
                  </a:solidFill>
                  <a:latin typeface="Courier New" charset="0"/>
                </a:rPr>
                <a:t>applet</a:t>
              </a:r>
              <a:r>
                <a:rPr lang="en-US" altLang="de-DE" sz="1400">
                  <a:solidFill>
                    <a:srgbClr val="000000"/>
                  </a:solidFill>
                  <a:latin typeface="Times New Roman" charset="0"/>
                </a:rPr>
                <a:t> tag in the HTML source file causes the browser to download the compiled applet over the network.</a:t>
              </a:r>
            </a:p>
          </p:txBody>
        </p:sp>
        <p:sp>
          <p:nvSpPr>
            <p:cNvPr id="384029" name="Text Box 29"/>
            <p:cNvSpPr txBox="1">
              <a:spLocks noChangeArrowheads="1"/>
            </p:cNvSpPr>
            <p:nvPr/>
          </p:nvSpPr>
          <p:spPr bwMode="auto">
            <a:xfrm>
              <a:off x="3138" y="1804"/>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6.</a:t>
              </a:r>
            </a:p>
          </p:txBody>
        </p:sp>
      </p:grpSp>
      <p:grpSp>
        <p:nvGrpSpPr>
          <p:cNvPr id="384062" name="Group 62"/>
          <p:cNvGrpSpPr>
            <a:grpSpLocks/>
          </p:cNvGrpSpPr>
          <p:nvPr/>
        </p:nvGrpSpPr>
        <p:grpSpPr bwMode="auto">
          <a:xfrm>
            <a:off x="4916490" y="3913190"/>
            <a:ext cx="3705225" cy="650875"/>
            <a:chOff x="3097" y="2465"/>
            <a:chExt cx="2334" cy="410"/>
          </a:xfrm>
        </p:grpSpPr>
        <p:sp>
          <p:nvSpPr>
            <p:cNvPr id="384020" name="Text Box 20"/>
            <p:cNvSpPr txBox="1">
              <a:spLocks noChangeArrowheads="1"/>
            </p:cNvSpPr>
            <p:nvPr/>
          </p:nvSpPr>
          <p:spPr bwMode="auto">
            <a:xfrm>
              <a:off x="3252" y="2471"/>
              <a:ext cx="2179"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A verifier program in the browser checks the applet intermediate code to ensure that it does not violate the security of the user’s system.</a:t>
              </a:r>
            </a:p>
          </p:txBody>
        </p:sp>
        <p:sp>
          <p:nvSpPr>
            <p:cNvPr id="384030" name="Text Box 30"/>
            <p:cNvSpPr txBox="1">
              <a:spLocks noChangeArrowheads="1"/>
            </p:cNvSpPr>
            <p:nvPr/>
          </p:nvSpPr>
          <p:spPr bwMode="auto">
            <a:xfrm>
              <a:off x="3097" y="2465"/>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7.</a:t>
              </a:r>
            </a:p>
          </p:txBody>
        </p:sp>
      </p:grpSp>
      <p:sp>
        <p:nvSpPr>
          <p:cNvPr id="384032" name="Text Box 32"/>
          <p:cNvSpPr txBox="1">
            <a:spLocks noChangeArrowheads="1"/>
          </p:cNvSpPr>
          <p:nvPr/>
        </p:nvSpPr>
        <p:spPr bwMode="auto">
          <a:xfrm>
            <a:off x="769938" y="1112838"/>
            <a:ext cx="3421062" cy="27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b="1">
                <a:solidFill>
                  <a:srgbClr val="000000"/>
                </a:solidFill>
                <a:latin typeface="Helvetica" charset="0"/>
              </a:rPr>
              <a:t>Steps taken by the applet author </a:t>
            </a:r>
          </a:p>
        </p:txBody>
      </p:sp>
      <p:grpSp>
        <p:nvGrpSpPr>
          <p:cNvPr id="384069" name="Group 69"/>
          <p:cNvGrpSpPr>
            <a:grpSpLocks/>
          </p:cNvGrpSpPr>
          <p:nvPr/>
        </p:nvGrpSpPr>
        <p:grpSpPr bwMode="auto">
          <a:xfrm>
            <a:off x="4981577" y="1109662"/>
            <a:ext cx="3857625" cy="809624"/>
            <a:chOff x="3138" y="699"/>
            <a:chExt cx="2430" cy="510"/>
          </a:xfrm>
        </p:grpSpPr>
        <p:sp>
          <p:nvSpPr>
            <p:cNvPr id="384017" name="Text Box 17"/>
            <p:cNvSpPr txBox="1">
              <a:spLocks noChangeArrowheads="1"/>
            </p:cNvSpPr>
            <p:nvPr/>
          </p:nvSpPr>
          <p:spPr bwMode="auto">
            <a:xfrm>
              <a:off x="3298" y="920"/>
              <a:ext cx="217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user enters the URL for the applet page into a web browser.</a:t>
              </a:r>
            </a:p>
          </p:txBody>
        </p:sp>
        <p:sp>
          <p:nvSpPr>
            <p:cNvPr id="384027" name="Text Box 27"/>
            <p:cNvSpPr txBox="1">
              <a:spLocks noChangeArrowheads="1"/>
            </p:cNvSpPr>
            <p:nvPr/>
          </p:nvSpPr>
          <p:spPr bwMode="auto">
            <a:xfrm>
              <a:off x="3138" y="920"/>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4.</a:t>
              </a:r>
            </a:p>
          </p:txBody>
        </p:sp>
        <p:sp>
          <p:nvSpPr>
            <p:cNvPr id="384033" name="Text Box 33"/>
            <p:cNvSpPr txBox="1">
              <a:spLocks noChangeArrowheads="1"/>
            </p:cNvSpPr>
            <p:nvPr/>
          </p:nvSpPr>
          <p:spPr bwMode="auto">
            <a:xfrm>
              <a:off x="3413" y="699"/>
              <a:ext cx="2155"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b="1">
                  <a:solidFill>
                    <a:srgbClr val="000000"/>
                  </a:solidFill>
                  <a:latin typeface="Helvetica" charset="0"/>
                </a:rPr>
                <a:t>Steps taken by the applet user </a:t>
              </a:r>
            </a:p>
          </p:txBody>
        </p:sp>
      </p:grpSp>
      <p:grpSp>
        <p:nvGrpSpPr>
          <p:cNvPr id="384065" name="Group 65"/>
          <p:cNvGrpSpPr>
            <a:grpSpLocks/>
          </p:cNvGrpSpPr>
          <p:nvPr/>
        </p:nvGrpSpPr>
        <p:grpSpPr bwMode="auto">
          <a:xfrm>
            <a:off x="342900" y="1462088"/>
            <a:ext cx="3771900" cy="1822450"/>
            <a:chOff x="216" y="921"/>
            <a:chExt cx="2376" cy="1148"/>
          </a:xfrm>
        </p:grpSpPr>
        <p:sp>
          <p:nvSpPr>
            <p:cNvPr id="384005" name="Text Box 5"/>
            <p:cNvSpPr txBox="1">
              <a:spLocks noChangeArrowheads="1"/>
            </p:cNvSpPr>
            <p:nvPr/>
          </p:nvSpPr>
          <p:spPr bwMode="auto">
            <a:xfrm>
              <a:off x="389" y="923"/>
              <a:ext cx="2155"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author of the web page writes the code for a program to run as an applet. </a:t>
              </a:r>
            </a:p>
          </p:txBody>
        </p:sp>
        <p:sp>
          <p:nvSpPr>
            <p:cNvPr id="384024" name="Text Box 24"/>
            <p:cNvSpPr txBox="1">
              <a:spLocks noChangeArrowheads="1"/>
            </p:cNvSpPr>
            <p:nvPr/>
          </p:nvSpPr>
          <p:spPr bwMode="auto">
            <a:xfrm>
              <a:off x="216" y="921"/>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1. </a:t>
              </a:r>
            </a:p>
          </p:txBody>
        </p:sp>
        <p:sp>
          <p:nvSpPr>
            <p:cNvPr id="384035" name="Rectangle 35"/>
            <p:cNvSpPr>
              <a:spLocks noChangeArrowheads="1"/>
            </p:cNvSpPr>
            <p:nvPr/>
          </p:nvSpPr>
          <p:spPr bwMode="auto">
            <a:xfrm>
              <a:off x="432" y="1342"/>
              <a:ext cx="2160" cy="727"/>
            </a:xfrm>
            <a:prstGeom prst="rect">
              <a:avLst/>
            </a:prstGeom>
            <a:solidFill>
              <a:schemeClr val="bg1"/>
            </a:solidFill>
            <a:ln w="9525">
              <a:solidFill>
                <a:schemeClr val="tx1"/>
              </a:solidFill>
              <a:miter lim="800000"/>
              <a:headEnd/>
              <a:tailEnd/>
            </a:ln>
            <a:effectLst>
              <a:outerShdw blurRad="63500" dist="46662" dir="3284183" algn="ctr" rotWithShape="0">
                <a:schemeClr val="bg2">
                  <a:alpha val="74998"/>
                </a:schemeClr>
              </a:outerShdw>
            </a:effectLst>
          </p:spPr>
          <p:txBody>
            <a:bodyPr wrap="none" anchor="ctr"/>
            <a:lstStyle/>
            <a:p>
              <a:endParaRPr lang="en-US"/>
            </a:p>
          </p:txBody>
        </p:sp>
        <p:sp>
          <p:nvSpPr>
            <p:cNvPr id="384034" name="Text Box 34"/>
            <p:cNvSpPr txBox="1">
              <a:spLocks noChangeArrowheads="1"/>
            </p:cNvSpPr>
            <p:nvPr/>
          </p:nvSpPr>
          <p:spPr bwMode="auto">
            <a:xfrm>
              <a:off x="470" y="1371"/>
              <a:ext cx="2073" cy="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800" b="1">
                  <a:solidFill>
                    <a:srgbClr val="000000"/>
                  </a:solidFill>
                  <a:latin typeface="Courier New" charset="0"/>
                </a:rPr>
                <a:t>/* File: HelloProgram.java */</a:t>
              </a:r>
            </a:p>
            <a:p>
              <a:pPr>
                <a:lnSpc>
                  <a:spcPct val="85000"/>
                </a:lnSpc>
              </a:pPr>
              <a:endParaRPr lang="en-US" altLang="de-DE" sz="500" b="1">
                <a:solidFill>
                  <a:srgbClr val="000000"/>
                </a:solidFill>
                <a:latin typeface="Courier New" charset="0"/>
              </a:endParaRPr>
            </a:p>
            <a:p>
              <a:pPr>
                <a:lnSpc>
                  <a:spcPct val="85000"/>
                </a:lnSpc>
              </a:pPr>
              <a:r>
                <a:rPr lang="en-US" altLang="de-DE" sz="800" b="1">
                  <a:solidFill>
                    <a:srgbClr val="000000"/>
                  </a:solidFill>
                  <a:latin typeface="Courier New" charset="0"/>
                </a:rPr>
                <a:t>import acm.graphics.*;</a:t>
              </a:r>
            </a:p>
            <a:p>
              <a:pPr>
                <a:lnSpc>
                  <a:spcPct val="85000"/>
                </a:lnSpc>
              </a:pPr>
              <a:r>
                <a:rPr lang="en-US" altLang="de-DE" sz="800" b="1">
                  <a:solidFill>
                    <a:srgbClr val="000000"/>
                  </a:solidFill>
                  <a:latin typeface="Courier New" charset="0"/>
                </a:rPr>
                <a:t>import acm.program.*;</a:t>
              </a:r>
            </a:p>
            <a:p>
              <a:pPr>
                <a:lnSpc>
                  <a:spcPct val="85000"/>
                </a:lnSpc>
              </a:pPr>
              <a:endParaRPr lang="en-US" altLang="de-DE" sz="500" b="1">
                <a:solidFill>
                  <a:srgbClr val="000000"/>
                </a:solidFill>
                <a:latin typeface="Courier New" charset="0"/>
              </a:endParaRPr>
            </a:p>
            <a:p>
              <a:pPr>
                <a:lnSpc>
                  <a:spcPct val="85000"/>
                </a:lnSpc>
              </a:pPr>
              <a:r>
                <a:rPr lang="en-US" altLang="de-DE" sz="800" b="1">
                  <a:solidFill>
                    <a:srgbClr val="000000"/>
                  </a:solidFill>
                  <a:latin typeface="Courier New" charset="0"/>
                </a:rPr>
                <a:t>public class HelloProgram extends GraphicsProgram {</a:t>
              </a:r>
            </a:p>
            <a:p>
              <a:pPr>
                <a:lnSpc>
                  <a:spcPct val="85000"/>
                </a:lnSpc>
              </a:pPr>
              <a:r>
                <a:rPr lang="en-US" altLang="de-DE" sz="800" b="1">
                  <a:solidFill>
                    <a:srgbClr val="000000"/>
                  </a:solidFill>
                  <a:latin typeface="Courier New" charset="0"/>
                </a:rPr>
                <a:t>  public void run() {</a:t>
              </a:r>
            </a:p>
            <a:p>
              <a:pPr>
                <a:lnSpc>
                  <a:spcPct val="85000"/>
                </a:lnSpc>
              </a:pPr>
              <a:r>
                <a:rPr lang="en-US" altLang="de-DE" sz="800" b="1">
                  <a:solidFill>
                    <a:srgbClr val="000000"/>
                  </a:solidFill>
                  <a:latin typeface="Courier New" charset="0"/>
                </a:rPr>
                <a:t>    add(new GLabel("hello, world", 75, 100));</a:t>
              </a:r>
            </a:p>
            <a:p>
              <a:pPr>
                <a:lnSpc>
                  <a:spcPct val="85000"/>
                </a:lnSpc>
              </a:pPr>
              <a:r>
                <a:rPr lang="en-US" altLang="de-DE" sz="800" b="1">
                  <a:solidFill>
                    <a:srgbClr val="000000"/>
                  </a:solidFill>
                  <a:latin typeface="Courier New" charset="0"/>
                </a:rPr>
                <a:t>  }</a:t>
              </a:r>
            </a:p>
            <a:p>
              <a:pPr>
                <a:lnSpc>
                  <a:spcPct val="85000"/>
                </a:lnSpc>
              </a:pPr>
              <a:r>
                <a:rPr lang="en-US" altLang="de-DE" sz="800" b="1">
                  <a:solidFill>
                    <a:srgbClr val="000000"/>
                  </a:solidFill>
                  <a:latin typeface="Courier New" charset="0"/>
                </a:rPr>
                <a:t>}</a:t>
              </a:r>
            </a:p>
          </p:txBody>
        </p:sp>
        <p:sp>
          <p:nvSpPr>
            <p:cNvPr id="384036" name="Text Box 36"/>
            <p:cNvSpPr txBox="1">
              <a:spLocks noChangeArrowheads="1"/>
            </p:cNvSpPr>
            <p:nvPr/>
          </p:nvSpPr>
          <p:spPr bwMode="auto">
            <a:xfrm>
              <a:off x="432" y="1225"/>
              <a:ext cx="854"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900" b="1">
                  <a:solidFill>
                    <a:srgbClr val="000000"/>
                  </a:solidFill>
                  <a:latin typeface="Courier" charset="0"/>
                </a:rPr>
                <a:t>HelloProgram.java</a:t>
              </a:r>
              <a:endParaRPr lang="en-US" altLang="de-DE" sz="900" b="1"/>
            </a:p>
          </p:txBody>
        </p:sp>
      </p:grpSp>
      <p:grpSp>
        <p:nvGrpSpPr>
          <p:cNvPr id="384067" name="Group 67"/>
          <p:cNvGrpSpPr>
            <a:grpSpLocks/>
          </p:cNvGrpSpPr>
          <p:nvPr/>
        </p:nvGrpSpPr>
        <p:grpSpPr bwMode="auto">
          <a:xfrm>
            <a:off x="352427" y="3390901"/>
            <a:ext cx="3756025" cy="1411288"/>
            <a:chOff x="222" y="2136"/>
            <a:chExt cx="2366" cy="889"/>
          </a:xfrm>
        </p:grpSpPr>
        <p:sp>
          <p:nvSpPr>
            <p:cNvPr id="384006" name="Text Box 6"/>
            <p:cNvSpPr txBox="1">
              <a:spLocks noChangeArrowheads="1"/>
            </p:cNvSpPr>
            <p:nvPr/>
          </p:nvSpPr>
          <p:spPr bwMode="auto">
            <a:xfrm>
              <a:off x="384" y="2142"/>
              <a:ext cx="216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applet author then uses a Java compiler to generate a file containing the intermediate code for the applet.</a:t>
              </a:r>
            </a:p>
          </p:txBody>
        </p:sp>
        <p:sp>
          <p:nvSpPr>
            <p:cNvPr id="384025" name="Text Box 25"/>
            <p:cNvSpPr txBox="1">
              <a:spLocks noChangeArrowheads="1"/>
            </p:cNvSpPr>
            <p:nvPr/>
          </p:nvSpPr>
          <p:spPr bwMode="auto">
            <a:xfrm>
              <a:off x="222" y="2136"/>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2. </a:t>
              </a:r>
            </a:p>
          </p:txBody>
        </p:sp>
        <p:sp>
          <p:nvSpPr>
            <p:cNvPr id="384037" name="Rectangle 37"/>
            <p:cNvSpPr>
              <a:spLocks noChangeArrowheads="1"/>
            </p:cNvSpPr>
            <p:nvPr/>
          </p:nvSpPr>
          <p:spPr bwMode="auto">
            <a:xfrm>
              <a:off x="428" y="2674"/>
              <a:ext cx="2160" cy="350"/>
            </a:xfrm>
            <a:prstGeom prst="rect">
              <a:avLst/>
            </a:prstGeom>
            <a:solidFill>
              <a:schemeClr val="bg1"/>
            </a:solidFill>
            <a:ln w="9525">
              <a:solidFill>
                <a:schemeClr val="tx1"/>
              </a:solidFill>
              <a:miter lim="800000"/>
              <a:headEnd/>
              <a:tailEnd/>
            </a:ln>
            <a:effectLst>
              <a:outerShdw blurRad="63500" dist="53882" dir="2700000" algn="ctr" rotWithShape="0">
                <a:schemeClr val="bg2">
                  <a:alpha val="74998"/>
                </a:schemeClr>
              </a:outerShdw>
            </a:effectLst>
          </p:spPr>
          <p:txBody>
            <a:bodyPr wrap="none" anchor="ctr"/>
            <a:lstStyle/>
            <a:p>
              <a:endParaRPr lang="en-US"/>
            </a:p>
          </p:txBody>
        </p:sp>
        <p:sp>
          <p:nvSpPr>
            <p:cNvPr id="384038" name="Text Box 38"/>
            <p:cNvSpPr txBox="1">
              <a:spLocks noChangeArrowheads="1"/>
            </p:cNvSpPr>
            <p:nvPr/>
          </p:nvSpPr>
          <p:spPr bwMode="auto">
            <a:xfrm>
              <a:off x="466" y="2703"/>
              <a:ext cx="1920" cy="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800" b="1">
                  <a:solidFill>
                    <a:srgbClr val="000000"/>
                  </a:solidFill>
                  <a:latin typeface="Courier New" charset="0"/>
                </a:rPr>
                <a:t>CA FE BA BE 00 03 00 2D 00 1F 08 00 0F 07 C8 00</a:t>
              </a:r>
            </a:p>
            <a:p>
              <a:pPr>
                <a:lnSpc>
                  <a:spcPct val="85000"/>
                </a:lnSpc>
              </a:pPr>
              <a:r>
                <a:rPr lang="en-US" altLang="de-DE" sz="800" b="1">
                  <a:solidFill>
                    <a:srgbClr val="000000"/>
                  </a:solidFill>
                  <a:latin typeface="Courier New" charset="0"/>
                </a:rPr>
                <a:t>00 16 07 00 1A 07 00 14 0A 00 02 00 08 0A 00 5F</a:t>
              </a:r>
            </a:p>
            <a:p>
              <a:pPr>
                <a:lnSpc>
                  <a:spcPct val="85000"/>
                </a:lnSpc>
              </a:pPr>
              <a:r>
                <a:rPr lang="en-US" altLang="de-DE" sz="800" b="1">
                  <a:solidFill>
                    <a:srgbClr val="000000"/>
                  </a:solidFill>
                  <a:latin typeface="Courier New" charset="0"/>
                </a:rPr>
                <a:t>00 04 00 07 0C 00 13 00 18 0C 00 17 00 1C 72 A4</a:t>
              </a:r>
            </a:p>
            <a:p>
              <a:pPr>
                <a:lnSpc>
                  <a:spcPct val="85000"/>
                </a:lnSpc>
              </a:pPr>
              <a:r>
                <a:rPr lang="en-US" altLang="de-DE" sz="800" b="1">
                  <a:solidFill>
                    <a:srgbClr val="000000"/>
                  </a:solidFill>
                  <a:latin typeface="Courier New" charset="0"/>
                </a:rPr>
                <a:t>01 00 16 28 4C 6A 61 76 61 2F 61 77 74 2F 00 FF</a:t>
              </a:r>
            </a:p>
          </p:txBody>
        </p:sp>
        <p:sp>
          <p:nvSpPr>
            <p:cNvPr id="384039" name="Text Box 39"/>
            <p:cNvSpPr txBox="1">
              <a:spLocks noChangeArrowheads="1"/>
            </p:cNvSpPr>
            <p:nvPr/>
          </p:nvSpPr>
          <p:spPr bwMode="auto">
            <a:xfrm>
              <a:off x="428" y="2557"/>
              <a:ext cx="811"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900" b="1">
                  <a:solidFill>
                    <a:srgbClr val="000000"/>
                  </a:solidFill>
                  <a:latin typeface="Courier" charset="0"/>
                </a:rPr>
                <a:t>HelloProgram.jar</a:t>
              </a:r>
              <a:endParaRPr lang="en-US" altLang="de-DE" sz="900" b="1"/>
            </a:p>
          </p:txBody>
        </p:sp>
      </p:grpSp>
      <p:grpSp>
        <p:nvGrpSpPr>
          <p:cNvPr id="384066" name="Group 66"/>
          <p:cNvGrpSpPr>
            <a:grpSpLocks/>
          </p:cNvGrpSpPr>
          <p:nvPr/>
        </p:nvGrpSpPr>
        <p:grpSpPr bwMode="auto">
          <a:xfrm>
            <a:off x="347665" y="4905377"/>
            <a:ext cx="3767137" cy="1751013"/>
            <a:chOff x="219" y="3090"/>
            <a:chExt cx="2373" cy="1103"/>
          </a:xfrm>
        </p:grpSpPr>
        <p:sp>
          <p:nvSpPr>
            <p:cNvPr id="384026" name="Text Box 26"/>
            <p:cNvSpPr txBox="1">
              <a:spLocks noChangeArrowheads="1"/>
            </p:cNvSpPr>
            <p:nvPr/>
          </p:nvSpPr>
          <p:spPr bwMode="auto">
            <a:xfrm>
              <a:off x="219" y="3090"/>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3. </a:t>
              </a:r>
            </a:p>
          </p:txBody>
        </p:sp>
        <p:sp>
          <p:nvSpPr>
            <p:cNvPr id="384007" name="Text Box 7"/>
            <p:cNvSpPr txBox="1">
              <a:spLocks noChangeArrowheads="1"/>
            </p:cNvSpPr>
            <p:nvPr/>
          </p:nvSpPr>
          <p:spPr bwMode="auto">
            <a:xfrm>
              <a:off x="384" y="3092"/>
              <a:ext cx="2160"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applet author publishes an HTML web page that includes a reference to the compiled applet.</a:t>
              </a:r>
            </a:p>
          </p:txBody>
        </p:sp>
        <p:sp>
          <p:nvSpPr>
            <p:cNvPr id="384040" name="Rectangle 40"/>
            <p:cNvSpPr>
              <a:spLocks noChangeArrowheads="1"/>
            </p:cNvSpPr>
            <p:nvPr/>
          </p:nvSpPr>
          <p:spPr bwMode="auto">
            <a:xfrm>
              <a:off x="432" y="3616"/>
              <a:ext cx="2160" cy="577"/>
            </a:xfrm>
            <a:prstGeom prst="rect">
              <a:avLst/>
            </a:prstGeom>
            <a:solidFill>
              <a:schemeClr val="bg1"/>
            </a:solidFill>
            <a:ln w="9525">
              <a:solidFill>
                <a:schemeClr val="tx1"/>
              </a:solidFill>
              <a:miter lim="800000"/>
              <a:headEnd/>
              <a:tailEnd/>
            </a:ln>
            <a:effectLst>
              <a:outerShdw blurRad="63500" dist="46662" dir="3284183" algn="ctr" rotWithShape="0">
                <a:schemeClr val="bg2">
                  <a:alpha val="74998"/>
                </a:schemeClr>
              </a:outerShdw>
            </a:effectLst>
          </p:spPr>
          <p:txBody>
            <a:bodyPr wrap="none" anchor="ctr"/>
            <a:lstStyle/>
            <a:p>
              <a:endParaRPr lang="en-US"/>
            </a:p>
          </p:txBody>
        </p:sp>
        <p:sp>
          <p:nvSpPr>
            <p:cNvPr id="384041" name="Text Box 41"/>
            <p:cNvSpPr txBox="1">
              <a:spLocks noChangeArrowheads="1"/>
            </p:cNvSpPr>
            <p:nvPr/>
          </p:nvSpPr>
          <p:spPr bwMode="auto">
            <a:xfrm>
              <a:off x="470" y="3645"/>
              <a:ext cx="1421"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800" b="1">
                  <a:solidFill>
                    <a:srgbClr val="000000"/>
                  </a:solidFill>
                  <a:latin typeface="Courier New" charset="0"/>
                </a:rPr>
                <a:t>&lt;html&gt;</a:t>
              </a:r>
            </a:p>
            <a:p>
              <a:pPr>
                <a:lnSpc>
                  <a:spcPct val="85000"/>
                </a:lnSpc>
              </a:pPr>
              <a:r>
                <a:rPr lang="en-US" altLang="de-DE" sz="800" b="1">
                  <a:solidFill>
                    <a:srgbClr val="000000"/>
                  </a:solidFill>
                  <a:latin typeface="Courier New" charset="0"/>
                </a:rPr>
                <a:t>&lt;title&gt;HelloProgram&lt;/title&gt;</a:t>
              </a:r>
            </a:p>
            <a:p>
              <a:pPr>
                <a:lnSpc>
                  <a:spcPct val="85000"/>
                </a:lnSpc>
              </a:pPr>
              <a:r>
                <a:rPr lang="en-US" altLang="de-DE" sz="800" b="1">
                  <a:solidFill>
                    <a:srgbClr val="000000"/>
                  </a:solidFill>
                  <a:latin typeface="Courier New" charset="0"/>
                </a:rPr>
                <a:t>&lt;applet archive="HelloProgram.jar"</a:t>
              </a:r>
            </a:p>
            <a:p>
              <a:pPr>
                <a:lnSpc>
                  <a:spcPct val="85000"/>
                </a:lnSpc>
              </a:pPr>
              <a:r>
                <a:rPr lang="en-US" altLang="de-DE" sz="800" b="1">
                  <a:solidFill>
                    <a:srgbClr val="000000"/>
                  </a:solidFill>
                  <a:latin typeface="Courier New" charset="0"/>
                </a:rPr>
                <a:t>        code="HelloProgram.class"</a:t>
              </a:r>
            </a:p>
            <a:p>
              <a:pPr>
                <a:lnSpc>
                  <a:spcPct val="85000"/>
                </a:lnSpc>
              </a:pPr>
              <a:r>
                <a:rPr lang="en-US" altLang="de-DE" sz="800" b="1">
                  <a:solidFill>
                    <a:srgbClr val="000000"/>
                  </a:solidFill>
                  <a:latin typeface="Courier New" charset="0"/>
                </a:rPr>
                <a:t>        width=300 height=150&gt;</a:t>
              </a:r>
            </a:p>
            <a:p>
              <a:pPr>
                <a:lnSpc>
                  <a:spcPct val="85000"/>
                </a:lnSpc>
              </a:pPr>
              <a:r>
                <a:rPr lang="en-US" altLang="de-DE" sz="800" b="1">
                  <a:solidFill>
                    <a:srgbClr val="000000"/>
                  </a:solidFill>
                  <a:latin typeface="Courier New" charset="0"/>
                </a:rPr>
                <a:t>&lt;/applet&gt;</a:t>
              </a:r>
            </a:p>
            <a:p>
              <a:pPr>
                <a:lnSpc>
                  <a:spcPct val="85000"/>
                </a:lnSpc>
              </a:pPr>
              <a:r>
                <a:rPr lang="en-US" altLang="de-DE" sz="800" b="1">
                  <a:solidFill>
                    <a:srgbClr val="000000"/>
                  </a:solidFill>
                  <a:latin typeface="Courier New" charset="0"/>
                </a:rPr>
                <a:t>&lt;/html&gt;</a:t>
              </a:r>
            </a:p>
          </p:txBody>
        </p:sp>
        <p:sp>
          <p:nvSpPr>
            <p:cNvPr id="384042" name="Text Box 42"/>
            <p:cNvSpPr txBox="1">
              <a:spLocks noChangeArrowheads="1"/>
            </p:cNvSpPr>
            <p:nvPr/>
          </p:nvSpPr>
          <p:spPr bwMode="auto">
            <a:xfrm>
              <a:off x="432" y="3499"/>
              <a:ext cx="854"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900" b="1">
                  <a:solidFill>
                    <a:srgbClr val="000000"/>
                  </a:solidFill>
                  <a:latin typeface="Courier" charset="0"/>
                </a:rPr>
                <a:t>HelloProgram.html</a:t>
              </a:r>
              <a:endParaRPr lang="en-US" altLang="de-DE" sz="900" b="1"/>
            </a:p>
          </p:txBody>
        </p:sp>
      </p:grpSp>
      <p:grpSp>
        <p:nvGrpSpPr>
          <p:cNvPr id="384070" name="Group 70"/>
          <p:cNvGrpSpPr>
            <a:grpSpLocks/>
          </p:cNvGrpSpPr>
          <p:nvPr/>
        </p:nvGrpSpPr>
        <p:grpSpPr bwMode="auto">
          <a:xfrm>
            <a:off x="4899027" y="4770438"/>
            <a:ext cx="3705225" cy="1700212"/>
            <a:chOff x="3086" y="3005"/>
            <a:chExt cx="2334" cy="1071"/>
          </a:xfrm>
        </p:grpSpPr>
        <p:sp>
          <p:nvSpPr>
            <p:cNvPr id="384021" name="Text Box 21"/>
            <p:cNvSpPr txBox="1">
              <a:spLocks noChangeArrowheads="1"/>
            </p:cNvSpPr>
            <p:nvPr/>
          </p:nvSpPr>
          <p:spPr bwMode="auto">
            <a:xfrm>
              <a:off x="3242" y="3005"/>
              <a:ext cx="217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The Java interpreter in the browser program runs the compiled applet, which generates the desired display on the user’s console.</a:t>
              </a:r>
            </a:p>
          </p:txBody>
        </p:sp>
        <p:sp>
          <p:nvSpPr>
            <p:cNvPr id="384031" name="Text Box 31"/>
            <p:cNvSpPr txBox="1">
              <a:spLocks noChangeArrowheads="1"/>
            </p:cNvSpPr>
            <p:nvPr/>
          </p:nvSpPr>
          <p:spPr bwMode="auto">
            <a:xfrm>
              <a:off x="3086" y="3009"/>
              <a:ext cx="24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1400">
                  <a:solidFill>
                    <a:srgbClr val="000000"/>
                  </a:solidFill>
                  <a:latin typeface="Times New Roman" charset="0"/>
                </a:rPr>
                <a:t>8.</a:t>
              </a:r>
            </a:p>
          </p:txBody>
        </p:sp>
        <p:pic>
          <p:nvPicPr>
            <p:cNvPr id="384046"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8" y="3456"/>
              <a:ext cx="1555" cy="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84047" name="Text Box 47"/>
            <p:cNvSpPr txBox="1">
              <a:spLocks noChangeArrowheads="1"/>
            </p:cNvSpPr>
            <p:nvPr/>
          </p:nvSpPr>
          <p:spPr bwMode="auto">
            <a:xfrm>
              <a:off x="3648" y="3441"/>
              <a:ext cx="1536"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pPr>
              <a:r>
                <a:rPr lang="en-US" altLang="de-DE" sz="800" b="1">
                  <a:solidFill>
                    <a:srgbClr val="000000"/>
                  </a:solidFill>
                  <a:latin typeface="Helvetica" charset="0"/>
                </a:rPr>
                <a:t>HelloProgram</a:t>
              </a:r>
              <a:endParaRPr lang="en-US" altLang="de-DE" sz="800" b="1">
                <a:latin typeface="Helvetica" charset="0"/>
              </a:endParaRPr>
            </a:p>
          </p:txBody>
        </p:sp>
      </p:grpSp>
      <p:sp>
        <p:nvSpPr>
          <p:cNvPr id="384048" name="Text Box 48"/>
          <p:cNvSpPr txBox="1">
            <a:spLocks noChangeArrowheads="1"/>
          </p:cNvSpPr>
          <p:nvPr/>
        </p:nvSpPr>
        <p:spPr bwMode="auto">
          <a:xfrm>
            <a:off x="6172201" y="5868988"/>
            <a:ext cx="915635" cy="201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pPr>
            <a:r>
              <a:rPr lang="en-US" altLang="de-DE" sz="800" b="1">
                <a:solidFill>
                  <a:srgbClr val="000000"/>
                </a:solidFill>
                <a:latin typeface="Courier New" charset="0"/>
              </a:rPr>
              <a:t>hello, world</a:t>
            </a:r>
          </a:p>
        </p:txBody>
      </p:sp>
      <p:sp>
        <p:nvSpPr>
          <p:cNvPr id="2" name="Foliennummernplatzhalter 1"/>
          <p:cNvSpPr>
            <a:spLocks noGrp="1"/>
          </p:cNvSpPr>
          <p:nvPr>
            <p:ph type="sldNum" sz="quarter" idx="12"/>
          </p:nvPr>
        </p:nvSpPr>
        <p:spPr/>
        <p:txBody>
          <a:bodyPr/>
          <a:lstStyle/>
          <a:p>
            <a:fld id="{333C25C6-CE34-A847-A558-67965B0F8282}" type="slidenum">
              <a:rPr lang="en-US" altLang="de-DE" smtClean="0"/>
              <a:pPr/>
              <a:t>39</a:t>
            </a:fld>
            <a:endParaRPr lang="en-US" altLang="de-DE"/>
          </a:p>
        </p:txBody>
      </p:sp>
    </p:spTree>
    <p:extLst>
      <p:ext uri="{BB962C8B-B14F-4D97-AF65-F5344CB8AC3E}">
        <p14:creationId xmlns:p14="http://schemas.microsoft.com/office/powerpoint/2010/main" val="1944542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840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8406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8406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406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8406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8406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84070"/>
                                        </p:tgtEl>
                                        <p:attrNameLst>
                                          <p:attrName>style.visibility</p:attrName>
                                        </p:attrNameLst>
                                      </p:cBhvr>
                                      <p:to>
                                        <p:strVal val="visible"/>
                                      </p:to>
                                    </p:set>
                                  </p:childTnLst>
                                </p:cTn>
                              </p:par>
                            </p:childTnLst>
                          </p:cTn>
                        </p:par>
                        <p:par>
                          <p:cTn id="31" fill="hold" nodeType="afterGroup">
                            <p:stCondLst>
                              <p:cond delay="0"/>
                            </p:stCondLst>
                            <p:childTnLst>
                              <p:par>
                                <p:cTn id="32" presetID="1" presetClass="entr" presetSubtype="0" fill="hold" grpId="0" nodeType="afterEffect">
                                  <p:stCondLst>
                                    <p:cond delay="1000"/>
                                  </p:stCondLst>
                                  <p:childTnLst>
                                    <p:set>
                                      <p:cBhvr>
                                        <p:cTn id="33" dur="1" fill="hold">
                                          <p:stCondLst>
                                            <p:cond delay="0"/>
                                          </p:stCondLst>
                                        </p:cTn>
                                        <p:tgtEl>
                                          <p:spTgt spid="3840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ltLang="de-DE">
                <a:latin typeface="Arial" charset="0"/>
              </a:rPr>
              <a:t>Programming – Lecture 1</a:t>
            </a:r>
          </a:p>
        </p:txBody>
      </p:sp>
      <p:sp>
        <p:nvSpPr>
          <p:cNvPr id="3" name="Inhaltsplatzhalter 2"/>
          <p:cNvSpPr>
            <a:spLocks noGrp="1"/>
          </p:cNvSpPr>
          <p:nvPr>
            <p:ph idx="1"/>
          </p:nvPr>
        </p:nvSpPr>
        <p:spPr>
          <a:xfrm>
            <a:off x="685800" y="2362200"/>
            <a:ext cx="7772400" cy="3124200"/>
          </a:xfrm>
        </p:spPr>
        <p:txBody>
          <a:bodyPr anchor="ctr"/>
          <a:lstStyle/>
          <a:p>
            <a:pPr marL="0" indent="0">
              <a:buNone/>
              <a:defRPr/>
            </a:pPr>
            <a:r>
              <a:rPr lang="en-US" sz="2800" dirty="0"/>
              <a:t>Welcome </a:t>
            </a:r>
          </a:p>
          <a:p>
            <a:pPr marL="0" indent="0">
              <a:buNone/>
              <a:defRPr/>
            </a:pPr>
            <a:r>
              <a:rPr lang="en-US" sz="2800" dirty="0" err="1"/>
              <a:t>Administrivia</a:t>
            </a:r>
            <a:endParaRPr lang="en-US" sz="2800" dirty="0"/>
          </a:p>
          <a:p>
            <a:pPr marL="0" indent="0">
              <a:buNone/>
              <a:defRPr/>
            </a:pPr>
            <a:r>
              <a:rPr lang="en-US" sz="2800" dirty="0"/>
              <a:t>Introduction (Chapter 1)</a:t>
            </a:r>
          </a:p>
          <a:p>
            <a:pPr>
              <a:defRPr/>
            </a:pPr>
            <a:r>
              <a:rPr lang="en-US" sz="2800" dirty="0"/>
              <a:t>Brief history of computing</a:t>
            </a:r>
          </a:p>
          <a:p>
            <a:pPr>
              <a:defRPr/>
            </a:pPr>
            <a:r>
              <a:rPr lang="en-US" sz="2800" dirty="0"/>
              <a:t>CS, Algorithms, SW Engineering, Errors</a:t>
            </a:r>
          </a:p>
          <a:p>
            <a:pPr>
              <a:defRPr/>
            </a:pPr>
            <a:r>
              <a:rPr lang="en-US" sz="2800" dirty="0"/>
              <a:t>Compilation vs. Interpretation </a:t>
            </a:r>
          </a:p>
        </p:txBody>
      </p:sp>
      <p:sp>
        <p:nvSpPr>
          <p:cNvPr id="4" name="Foliennummernplatzhalter 3"/>
          <p:cNvSpPr>
            <a:spLocks noGrp="1"/>
          </p:cNvSpPr>
          <p:nvPr>
            <p:ph type="sldNum" sz="quarter" idx="12"/>
          </p:nvPr>
        </p:nvSpPr>
        <p:spPr/>
        <p:txBody>
          <a:bodyPr/>
          <a:lstStyle/>
          <a:p>
            <a:fld id="{333C25C6-CE34-A847-A558-67965B0F8282}" type="slidenum">
              <a:rPr lang="en-US" altLang="de-DE" smtClean="0"/>
              <a:pPr/>
              <a:t>4</a:t>
            </a:fld>
            <a:endParaRPr lang="en-US" altLang="de-DE"/>
          </a:p>
        </p:txBody>
      </p:sp>
    </p:spTree>
    <p:extLst>
      <p:ext uri="{BB962C8B-B14F-4D97-AF65-F5344CB8AC3E}">
        <p14:creationId xmlns:p14="http://schemas.microsoft.com/office/powerpoint/2010/main" val="35236892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a:t>Summary</a:t>
            </a:r>
          </a:p>
        </p:txBody>
      </p:sp>
      <p:sp>
        <p:nvSpPr>
          <p:cNvPr id="3" name="Inhaltsplatzhalter 2"/>
          <p:cNvSpPr>
            <a:spLocks noGrp="1"/>
          </p:cNvSpPr>
          <p:nvPr>
            <p:ph idx="1"/>
          </p:nvPr>
        </p:nvSpPr>
        <p:spPr>
          <a:xfrm>
            <a:off x="457200" y="1981200"/>
            <a:ext cx="8686800" cy="4114800"/>
          </a:xfrm>
        </p:spPr>
        <p:txBody>
          <a:bodyPr/>
          <a:lstStyle/>
          <a:p>
            <a:r>
              <a:rPr lang="en-US" altLang="de-DE">
                <a:latin typeface="Arial" charset="0"/>
              </a:rPr>
              <a:t>Long history of computing, recent acceleration</a:t>
            </a:r>
          </a:p>
          <a:p>
            <a:r>
              <a:rPr lang="en-US" altLang="de-DE">
                <a:latin typeface="Arial" charset="0"/>
              </a:rPr>
              <a:t>Defined </a:t>
            </a:r>
            <a:r>
              <a:rPr lang="en-US" altLang="en-US">
                <a:latin typeface="Arial" charset="0"/>
              </a:rPr>
              <a:t>“</a:t>
            </a:r>
            <a:r>
              <a:rPr lang="en-US" altLang="de-DE">
                <a:latin typeface="Arial" charset="0"/>
              </a:rPr>
              <a:t>CS</a:t>
            </a:r>
            <a:r>
              <a:rPr lang="en-US" altLang="en-US">
                <a:latin typeface="Arial" charset="0"/>
              </a:rPr>
              <a:t>”</a:t>
            </a:r>
            <a:r>
              <a:rPr lang="en-US" altLang="de-DE">
                <a:latin typeface="Arial" charset="0"/>
              </a:rPr>
              <a:t>, </a:t>
            </a:r>
            <a:r>
              <a:rPr lang="en-US" altLang="en-US">
                <a:latin typeface="Arial" charset="0"/>
              </a:rPr>
              <a:t>“</a:t>
            </a:r>
            <a:r>
              <a:rPr lang="en-US" altLang="de-DE">
                <a:latin typeface="Arial" charset="0"/>
              </a:rPr>
              <a:t>Algorithm</a:t>
            </a:r>
            <a:r>
              <a:rPr lang="en-US" altLang="en-US">
                <a:latin typeface="Arial" charset="0"/>
              </a:rPr>
              <a:t>”</a:t>
            </a:r>
            <a:r>
              <a:rPr lang="en-US" altLang="de-DE">
                <a:latin typeface="Arial" charset="0"/>
              </a:rPr>
              <a:t>, </a:t>
            </a:r>
            <a:r>
              <a:rPr lang="en-US" altLang="en-US">
                <a:latin typeface="Arial" charset="0"/>
              </a:rPr>
              <a:t>“</a:t>
            </a:r>
            <a:r>
              <a:rPr lang="en-US" altLang="de-DE">
                <a:latin typeface="Arial" charset="0"/>
              </a:rPr>
              <a:t>SW Engineering</a:t>
            </a:r>
            <a:r>
              <a:rPr lang="en-US" altLang="en-US">
                <a:latin typeface="Arial" charset="0"/>
              </a:rPr>
              <a:t>”</a:t>
            </a:r>
            <a:endParaRPr lang="en-US" altLang="de-DE">
              <a:latin typeface="Arial" charset="0"/>
            </a:endParaRPr>
          </a:p>
          <a:p>
            <a:r>
              <a:rPr lang="en-US" altLang="de-DE">
                <a:latin typeface="Arial" charset="0"/>
              </a:rPr>
              <a:t>Syntax errors vs. Bugs</a:t>
            </a:r>
          </a:p>
          <a:p>
            <a:r>
              <a:rPr lang="en-US" altLang="de-DE">
                <a:latin typeface="Arial" charset="0"/>
              </a:rPr>
              <a:t>Discussed Java design goals</a:t>
            </a:r>
          </a:p>
          <a:p>
            <a:r>
              <a:rPr lang="en-US" altLang="de-DE">
                <a:latin typeface="Arial" charset="0"/>
              </a:rPr>
              <a:t>Compilation vs. Interpretation</a:t>
            </a:r>
          </a:p>
          <a:p>
            <a:endParaRPr lang="en-US" altLang="de-DE">
              <a:latin typeface="Arial" charset="0"/>
            </a:endParaRPr>
          </a:p>
        </p:txBody>
      </p:sp>
      <p:sp>
        <p:nvSpPr>
          <p:cNvPr id="5" name="Foliennummernplatzhalter 4"/>
          <p:cNvSpPr>
            <a:spLocks noGrp="1"/>
          </p:cNvSpPr>
          <p:nvPr>
            <p:ph type="sldNum" sz="quarter" idx="12"/>
          </p:nvPr>
        </p:nvSpPr>
        <p:spPr/>
        <p:txBody>
          <a:bodyPr/>
          <a:lstStyle/>
          <a:p>
            <a:fld id="{333C25C6-CE34-A847-A558-67965B0F8282}" type="slidenum">
              <a:rPr lang="en-US" altLang="de-DE" smtClean="0"/>
              <a:pPr/>
              <a:t>40</a:t>
            </a:fld>
            <a:endParaRPr lang="en-US" altLang="de-D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pPr>
              <a:defRPr/>
            </a:pPr>
            <a:r>
              <a:rPr lang="en-US" dirty="0"/>
              <a:t>We</a:t>
            </a:r>
          </a:p>
        </p:txBody>
      </p:sp>
      <p:sp>
        <p:nvSpPr>
          <p:cNvPr id="3" name="Inhaltsplatzhalter 2"/>
          <p:cNvSpPr>
            <a:spLocks noGrp="1"/>
          </p:cNvSpPr>
          <p:nvPr>
            <p:ph idx="1"/>
          </p:nvPr>
        </p:nvSpPr>
        <p:spPr>
          <a:xfrm>
            <a:off x="228600" y="609600"/>
            <a:ext cx="5486400" cy="5715000"/>
          </a:xfrm>
        </p:spPr>
        <p:txBody>
          <a:bodyPr/>
          <a:lstStyle/>
          <a:p>
            <a:pPr marL="0" indent="0">
              <a:buNone/>
            </a:pPr>
            <a:r>
              <a:rPr lang="de-DE" altLang="de-DE" sz="2400" b="1" dirty="0" err="1">
                <a:latin typeface="Arial" charset="0"/>
              </a:rPr>
              <a:t>Lecturer</a:t>
            </a:r>
            <a:r>
              <a:rPr lang="de-DE" altLang="de-DE" sz="2400" b="1" dirty="0">
                <a:latin typeface="Arial" charset="0"/>
              </a:rPr>
              <a:t>: </a:t>
            </a:r>
          </a:p>
          <a:p>
            <a:pPr marL="0" indent="0">
              <a:buNone/>
            </a:pPr>
            <a:r>
              <a:rPr lang="de-DE" altLang="de-DE" sz="2400" dirty="0">
                <a:latin typeface="Arial" charset="0"/>
              </a:rPr>
              <a:t>Prof. Reinhard von </a:t>
            </a:r>
            <a:r>
              <a:rPr lang="de-DE" altLang="de-DE" sz="2400" dirty="0" err="1">
                <a:latin typeface="Arial" charset="0"/>
              </a:rPr>
              <a:t>Hanxleden</a:t>
            </a:r>
            <a:br>
              <a:rPr lang="de-DE" altLang="de-DE" sz="2400" dirty="0">
                <a:latin typeface="Arial" charset="0"/>
              </a:rPr>
            </a:br>
            <a:r>
              <a:rPr lang="de-DE" altLang="de-DE" sz="2400" dirty="0">
                <a:latin typeface="Arial" charset="0"/>
              </a:rPr>
              <a:t>R1117, </a:t>
            </a:r>
            <a:r>
              <a:rPr lang="de-DE" altLang="de-DE" sz="2400" dirty="0" err="1">
                <a:latin typeface="Arial" charset="0"/>
              </a:rPr>
              <a:t>rvh@informatik.uni-kiel.de</a:t>
            </a:r>
            <a:endParaRPr lang="de-DE" altLang="de-DE" sz="2400" dirty="0">
              <a:latin typeface="Arial" charset="0"/>
            </a:endParaRPr>
          </a:p>
          <a:p>
            <a:pPr marL="0" indent="0">
              <a:buNone/>
            </a:pPr>
            <a:endParaRPr lang="de-DE" altLang="de-DE" sz="2400" dirty="0">
              <a:latin typeface="Arial" charset="0"/>
            </a:endParaRPr>
          </a:p>
          <a:p>
            <a:pPr marL="0" indent="0">
              <a:buNone/>
            </a:pPr>
            <a:r>
              <a:rPr lang="de-DE" altLang="de-DE" sz="2400" b="1" dirty="0" err="1">
                <a:latin typeface="Arial" charset="0"/>
              </a:rPr>
              <a:t>Staff</a:t>
            </a:r>
            <a:r>
              <a:rPr lang="de-DE" altLang="de-DE" sz="2400" b="1" dirty="0">
                <a:latin typeface="Arial" charset="0"/>
              </a:rPr>
              <a:t> (</a:t>
            </a:r>
            <a:r>
              <a:rPr lang="de-DE" altLang="de-DE" sz="2400" b="1" i="1" dirty="0">
                <a:latin typeface="Arial" charset="0"/>
              </a:rPr>
              <a:t>Mitarbeiter</a:t>
            </a:r>
            <a:r>
              <a:rPr lang="de-DE" altLang="de-DE" sz="2400" b="1" dirty="0">
                <a:latin typeface="Arial" charset="0"/>
              </a:rPr>
              <a:t>):</a:t>
            </a:r>
          </a:p>
          <a:p>
            <a:pPr marL="0" indent="0">
              <a:buNone/>
            </a:pPr>
            <a:r>
              <a:rPr lang="de-DE" altLang="de-DE" sz="2400" dirty="0">
                <a:latin typeface="Arial" charset="0"/>
              </a:rPr>
              <a:t>Steven Smyth (</a:t>
            </a:r>
            <a:r>
              <a:rPr lang="de-DE" altLang="de-DE" sz="2400" dirty="0" err="1">
                <a:latin typeface="Arial" charset="0"/>
              </a:rPr>
              <a:t>lead</a:t>
            </a:r>
            <a:r>
              <a:rPr lang="de-DE" altLang="de-DE" sz="2400" dirty="0">
                <a:latin typeface="Arial" charset="0"/>
              </a:rPr>
              <a:t>)</a:t>
            </a:r>
            <a:br>
              <a:rPr lang="de-DE" altLang="de-DE" sz="2400" dirty="0">
                <a:latin typeface="Arial" charset="0"/>
              </a:rPr>
            </a:br>
            <a:r>
              <a:rPr lang="de-DE" altLang="de-DE" sz="2400" dirty="0" err="1">
                <a:latin typeface="Arial" charset="0"/>
              </a:rPr>
              <a:t>ssm</a:t>
            </a:r>
            <a:r>
              <a:rPr lang="de-DE" altLang="de-DE" sz="2400" dirty="0">
                <a:latin typeface="Arial" charset="0"/>
              </a:rPr>
              <a:t>@</a:t>
            </a:r>
          </a:p>
          <a:p>
            <a:pPr marL="0" indent="0">
              <a:buNone/>
            </a:pPr>
            <a:endParaRPr lang="de-DE" sz="2400" dirty="0"/>
          </a:p>
          <a:p>
            <a:pPr marL="0" indent="0">
              <a:buNone/>
            </a:pPr>
            <a:r>
              <a:rPr lang="de-DE" sz="2400" dirty="0"/>
              <a:t>Niklas </a:t>
            </a:r>
            <a:r>
              <a:rPr lang="de-DE" sz="2400" dirty="0" err="1"/>
              <a:t>Rentz</a:t>
            </a:r>
            <a:br>
              <a:rPr lang="de-DE" sz="2400" dirty="0"/>
            </a:br>
            <a:r>
              <a:rPr lang="de-DE" sz="2400" dirty="0" err="1"/>
              <a:t>nre</a:t>
            </a:r>
            <a:r>
              <a:rPr lang="de-DE" sz="2400" dirty="0"/>
              <a:t>@</a:t>
            </a:r>
          </a:p>
          <a:p>
            <a:pPr marL="0" indent="0">
              <a:buNone/>
            </a:pPr>
            <a:endParaRPr lang="de-DE" sz="2400" dirty="0"/>
          </a:p>
          <a:p>
            <a:pPr marL="0" indent="0">
              <a:buNone/>
            </a:pPr>
            <a:r>
              <a:rPr lang="de-DE" sz="2400" dirty="0"/>
              <a:t>Alexander Schulz-Rosengarten</a:t>
            </a:r>
            <a:br>
              <a:rPr lang="de-DE" sz="2400" dirty="0"/>
            </a:br>
            <a:r>
              <a:rPr lang="de-DE" sz="2400" dirty="0"/>
              <a:t>als@</a:t>
            </a:r>
            <a:endParaRPr lang="de-DE" altLang="de-DE" sz="2400" dirty="0">
              <a:latin typeface="Arial" charset="0"/>
            </a:endParaRPr>
          </a:p>
          <a:p>
            <a:pPr marL="0" indent="0">
              <a:buNone/>
            </a:pPr>
            <a:endParaRPr lang="de-DE" altLang="de-DE" sz="2400" dirty="0">
              <a:latin typeface="Arial" charset="0"/>
            </a:endParaRPr>
          </a:p>
        </p:txBody>
      </p:sp>
      <p:sp>
        <p:nvSpPr>
          <p:cNvPr id="5" name="Inhaltsplatzhalter 2"/>
          <p:cNvSpPr txBox="1">
            <a:spLocks/>
          </p:cNvSpPr>
          <p:nvPr/>
        </p:nvSpPr>
        <p:spPr bwMode="auto">
          <a:xfrm>
            <a:off x="5334000" y="609600"/>
            <a:ext cx="4038600" cy="5029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buNone/>
            </a:pPr>
            <a:r>
              <a:rPr lang="de-DE" altLang="de-DE" sz="2400" b="1" kern="0" dirty="0">
                <a:latin typeface="Arial" charset="0"/>
              </a:rPr>
              <a:t>Student </a:t>
            </a:r>
            <a:r>
              <a:rPr lang="de-DE" altLang="de-DE" sz="2400" b="1" kern="0" dirty="0" err="1">
                <a:latin typeface="Arial" charset="0"/>
              </a:rPr>
              <a:t>Staff</a:t>
            </a:r>
            <a:r>
              <a:rPr lang="de-DE" altLang="de-DE" sz="2400" b="1" kern="0" dirty="0">
                <a:latin typeface="Arial" charset="0"/>
              </a:rPr>
              <a:t> </a:t>
            </a:r>
          </a:p>
          <a:p>
            <a:pPr marL="0" indent="0">
              <a:buNone/>
            </a:pPr>
            <a:r>
              <a:rPr lang="de-DE" altLang="de-DE" sz="2400" b="1" kern="0" dirty="0">
                <a:latin typeface="Arial" charset="0"/>
              </a:rPr>
              <a:t>(</a:t>
            </a:r>
            <a:r>
              <a:rPr lang="de-DE" altLang="de-DE" sz="2400" b="1" i="1" kern="0" dirty="0">
                <a:latin typeface="Arial" charset="0"/>
              </a:rPr>
              <a:t>Hilfskräfte</a:t>
            </a:r>
            <a:r>
              <a:rPr lang="de-DE" altLang="de-DE" sz="2400" b="1" kern="0" dirty="0">
                <a:latin typeface="Arial" charset="0"/>
              </a:rPr>
              <a:t>):</a:t>
            </a:r>
          </a:p>
          <a:p>
            <a:pPr marL="0" indent="0">
              <a:buNone/>
            </a:pPr>
            <a:r>
              <a:rPr lang="de-DE" altLang="de-DE" sz="2400" kern="0" dirty="0">
                <a:latin typeface="Arial" charset="0"/>
              </a:rPr>
              <a:t>Liam David </a:t>
            </a:r>
            <a:r>
              <a:rPr lang="de-DE" altLang="de-DE" sz="2400" kern="0" dirty="0" err="1">
                <a:latin typeface="Arial" charset="0"/>
              </a:rPr>
              <a:t>Boddin</a:t>
            </a:r>
            <a:endParaRPr lang="de-DE" altLang="de-DE" sz="2400" kern="0" dirty="0">
              <a:latin typeface="Arial" charset="0"/>
            </a:endParaRPr>
          </a:p>
          <a:p>
            <a:pPr marL="0" indent="0">
              <a:buNone/>
            </a:pPr>
            <a:r>
              <a:rPr lang="de-DE" altLang="de-DE" sz="2400" kern="0" dirty="0">
                <a:latin typeface="Arial" charset="0"/>
              </a:rPr>
              <a:t>Sascha Ecks</a:t>
            </a:r>
          </a:p>
          <a:p>
            <a:pPr marL="0" indent="0">
              <a:buNone/>
            </a:pPr>
            <a:r>
              <a:rPr lang="de-DE" altLang="de-DE" sz="2400" kern="0" dirty="0">
                <a:latin typeface="Arial" charset="0"/>
              </a:rPr>
              <a:t>Christopher </a:t>
            </a:r>
            <a:r>
              <a:rPr lang="de-DE" altLang="de-DE" sz="2400" kern="0" dirty="0" err="1">
                <a:latin typeface="Arial" charset="0"/>
              </a:rPr>
              <a:t>Konkel</a:t>
            </a:r>
            <a:endParaRPr lang="de-DE" altLang="de-DE" sz="2400" kern="0" dirty="0">
              <a:latin typeface="Arial" charset="0"/>
            </a:endParaRPr>
          </a:p>
          <a:p>
            <a:pPr marL="0" indent="0">
              <a:buNone/>
            </a:pPr>
            <a:r>
              <a:rPr lang="de-DE" altLang="de-DE" sz="2400" kern="0" dirty="0">
                <a:latin typeface="Arial" charset="0"/>
              </a:rPr>
              <a:t>Tim Krawczyk</a:t>
            </a:r>
          </a:p>
          <a:p>
            <a:pPr marL="0" indent="0">
              <a:buNone/>
            </a:pPr>
            <a:r>
              <a:rPr lang="de-DE" altLang="de-DE" sz="2400" kern="0" dirty="0">
                <a:latin typeface="Arial" charset="0"/>
              </a:rPr>
              <a:t>Patrik Michalski</a:t>
            </a:r>
          </a:p>
          <a:p>
            <a:pPr marL="0" indent="0">
              <a:buNone/>
            </a:pPr>
            <a:r>
              <a:rPr lang="de-DE" altLang="de-DE" sz="2400" kern="0" dirty="0" err="1">
                <a:latin typeface="Arial" charset="0"/>
              </a:rPr>
              <a:t>Kajus</a:t>
            </a:r>
            <a:r>
              <a:rPr lang="de-DE" altLang="de-DE" sz="2400" kern="0" dirty="0">
                <a:latin typeface="Arial" charset="0"/>
              </a:rPr>
              <a:t> Park</a:t>
            </a:r>
          </a:p>
          <a:p>
            <a:pPr marL="0" indent="0">
              <a:buNone/>
            </a:pPr>
            <a:r>
              <a:rPr lang="de-DE" altLang="de-DE" sz="2400" kern="0" dirty="0">
                <a:latin typeface="Arial" charset="0"/>
              </a:rPr>
              <a:t>Alexander Pfanne</a:t>
            </a:r>
          </a:p>
          <a:p>
            <a:pPr marL="0" indent="0">
              <a:buNone/>
            </a:pPr>
            <a:r>
              <a:rPr lang="de-DE" altLang="de-DE" sz="2400" kern="0" dirty="0">
                <a:latin typeface="Arial" charset="0"/>
              </a:rPr>
              <a:t>Hendrik Sauer</a:t>
            </a:r>
          </a:p>
          <a:p>
            <a:pPr marL="0" indent="0">
              <a:buNone/>
            </a:pPr>
            <a:r>
              <a:rPr lang="de-DE" altLang="de-DE" sz="2400" kern="0" dirty="0">
                <a:latin typeface="Arial" charset="0"/>
              </a:rPr>
              <a:t>Björn Schumacher</a:t>
            </a:r>
          </a:p>
        </p:txBody>
      </p:sp>
      <p:sp>
        <p:nvSpPr>
          <p:cNvPr id="6" name="Foliennummernplatzhalter 5"/>
          <p:cNvSpPr>
            <a:spLocks noGrp="1"/>
          </p:cNvSpPr>
          <p:nvPr>
            <p:ph type="sldNum" sz="quarter" idx="12"/>
          </p:nvPr>
        </p:nvSpPr>
        <p:spPr/>
        <p:txBody>
          <a:bodyPr/>
          <a:lstStyle/>
          <a:p>
            <a:fld id="{333C25C6-CE34-A847-A558-67965B0F8282}" type="slidenum">
              <a:rPr lang="en-US" altLang="de-DE" smtClean="0"/>
              <a:pPr/>
              <a:t>5</a:t>
            </a:fld>
            <a:endParaRPr lang="en-US" altLang="de-DE"/>
          </a:p>
        </p:txBody>
      </p:sp>
    </p:spTree>
    <p:extLst>
      <p:ext uri="{BB962C8B-B14F-4D97-AF65-F5344CB8AC3E}">
        <p14:creationId xmlns:p14="http://schemas.microsoft.com/office/powerpoint/2010/main" val="243285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 y="1905000"/>
            <a:ext cx="8763000" cy="2133600"/>
          </a:xfrm>
        </p:spPr>
        <p:txBody>
          <a:bodyPr/>
          <a:lstStyle/>
          <a:p>
            <a:r>
              <a:rPr lang="en-US" sz="5400" dirty="0">
                <a:latin typeface="Arial" charset="0"/>
                <a:ea typeface="Arial" charset="0"/>
                <a:cs typeface="Arial" charset="0"/>
              </a:rPr>
              <a:t>You?</a:t>
            </a:r>
            <a:br>
              <a:rPr lang="en-US" sz="5400" dirty="0">
                <a:latin typeface="Arial" charset="0"/>
                <a:ea typeface="Arial" charset="0"/>
                <a:cs typeface="Arial" charset="0"/>
              </a:rPr>
            </a:br>
            <a:br>
              <a:rPr lang="en-US" sz="5400" dirty="0">
                <a:latin typeface="Arial" charset="0"/>
                <a:ea typeface="Arial" charset="0"/>
                <a:cs typeface="Arial" charset="0"/>
              </a:rPr>
            </a:br>
            <a:br>
              <a:rPr lang="en-US" sz="5400" dirty="0">
                <a:latin typeface="Arial" charset="0"/>
                <a:ea typeface="Arial" charset="0"/>
                <a:cs typeface="Arial" charset="0"/>
              </a:rPr>
            </a:br>
            <a:r>
              <a:rPr lang="en-US" sz="5400" i="1" dirty="0">
                <a:latin typeface="Arial" charset="0"/>
                <a:ea typeface="Arial" charset="0"/>
                <a:cs typeface="Arial" charset="0"/>
              </a:rPr>
              <a:t>Please visit</a:t>
            </a:r>
            <a:br>
              <a:rPr lang="en-US" sz="5400" i="1" dirty="0">
                <a:latin typeface="Arial" charset="0"/>
                <a:ea typeface="Arial" charset="0"/>
                <a:cs typeface="Arial" charset="0"/>
              </a:rPr>
            </a:br>
            <a:r>
              <a:rPr lang="en-US" sz="5400" dirty="0">
                <a:latin typeface="Arial" charset="0"/>
                <a:ea typeface="Arial" charset="0"/>
                <a:cs typeface="Arial" charset="0"/>
              </a:rPr>
              <a:t> http://</a:t>
            </a:r>
            <a:r>
              <a:rPr lang="en-US" sz="5400" dirty="0" err="1">
                <a:latin typeface="Arial" charset="0"/>
                <a:ea typeface="Arial" charset="0"/>
                <a:cs typeface="Arial" charset="0"/>
              </a:rPr>
              <a:t>pingo.upb.de</a:t>
            </a:r>
            <a:r>
              <a:rPr lang="en-US" sz="5400" dirty="0">
                <a:latin typeface="Arial" charset="0"/>
                <a:ea typeface="Arial" charset="0"/>
                <a:cs typeface="Arial" charset="0"/>
              </a:rPr>
              <a:t>/643250</a:t>
            </a:r>
          </a:p>
        </p:txBody>
      </p:sp>
    </p:spTree>
    <p:extLst>
      <p:ext uri="{BB962C8B-B14F-4D97-AF65-F5344CB8AC3E}">
        <p14:creationId xmlns:p14="http://schemas.microsoft.com/office/powerpoint/2010/main" val="2442968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Literature</a:t>
            </a:r>
          </a:p>
        </p:txBody>
      </p:sp>
      <p:sp>
        <p:nvSpPr>
          <p:cNvPr id="3" name="Inhaltsplatzhalter 2"/>
          <p:cNvSpPr>
            <a:spLocks noGrp="1"/>
          </p:cNvSpPr>
          <p:nvPr>
            <p:ph idx="1"/>
          </p:nvPr>
        </p:nvSpPr>
        <p:spPr/>
        <p:txBody>
          <a:bodyPr/>
          <a:lstStyle/>
          <a:p>
            <a:r>
              <a:rPr lang="en-US" dirty="0"/>
              <a:t>"The Art and Science of Java,"</a:t>
            </a:r>
            <a:br>
              <a:rPr lang="en-US" dirty="0"/>
            </a:br>
            <a:r>
              <a:rPr lang="en-US" dirty="0"/>
              <a:t>by Eric Roberts – our </a:t>
            </a:r>
            <a:r>
              <a:rPr lang="en-US" i="1" dirty="0"/>
              <a:t>“</a:t>
            </a:r>
            <a:r>
              <a:rPr lang="en-US" i="1" dirty="0" err="1"/>
              <a:t>Skript</a:t>
            </a:r>
            <a:r>
              <a:rPr lang="en-US" i="1" dirty="0"/>
              <a:t>”</a:t>
            </a:r>
          </a:p>
          <a:p>
            <a:r>
              <a:rPr lang="en-US" dirty="0"/>
              <a:t>"Java </a:t>
            </a:r>
            <a:r>
              <a:rPr lang="en-US" dirty="0" err="1"/>
              <a:t>ist</a:t>
            </a:r>
            <a:r>
              <a:rPr lang="en-US" dirty="0"/>
              <a:t> </a:t>
            </a:r>
            <a:r>
              <a:rPr lang="en-US" dirty="0" err="1"/>
              <a:t>auch</a:t>
            </a:r>
            <a:r>
              <a:rPr lang="en-US" dirty="0"/>
              <a:t> </a:t>
            </a:r>
            <a:r>
              <a:rPr lang="en-US" dirty="0" err="1"/>
              <a:t>eine</a:t>
            </a:r>
            <a:r>
              <a:rPr lang="en-US" dirty="0"/>
              <a:t> </a:t>
            </a:r>
            <a:r>
              <a:rPr lang="en-US" dirty="0" err="1"/>
              <a:t>Insel</a:t>
            </a:r>
            <a:r>
              <a:rPr lang="en-US" dirty="0"/>
              <a:t>,"</a:t>
            </a:r>
            <a:br>
              <a:rPr lang="en-US" dirty="0"/>
            </a:br>
            <a:r>
              <a:rPr lang="en-US" dirty="0"/>
              <a:t>by Christian </a:t>
            </a:r>
            <a:r>
              <a:rPr lang="en-US" dirty="0" err="1"/>
              <a:t>Ullenboom</a:t>
            </a:r>
            <a:endParaRPr lang="en-US" dirty="0"/>
          </a:p>
          <a:p>
            <a:r>
              <a:rPr lang="en-US" dirty="0"/>
              <a:t>See also wiki ⤳ </a:t>
            </a:r>
            <a:r>
              <a:rPr lang="en-US" dirty="0" err="1"/>
              <a:t>Begleitmaterialien</a:t>
            </a:r>
            <a:endParaRPr lang="en-US" dirty="0"/>
          </a:p>
        </p:txBody>
      </p:sp>
      <p:sp>
        <p:nvSpPr>
          <p:cNvPr id="4" name="Foliennummernplatzhalter 3"/>
          <p:cNvSpPr>
            <a:spLocks noGrp="1"/>
          </p:cNvSpPr>
          <p:nvPr>
            <p:ph type="sldNum" sz="quarter" idx="12"/>
          </p:nvPr>
        </p:nvSpPr>
        <p:spPr/>
        <p:txBody>
          <a:bodyPr/>
          <a:lstStyle/>
          <a:p>
            <a:fld id="{333C25C6-CE34-A847-A558-67965B0F8282}" type="slidenum">
              <a:rPr lang="en-US" altLang="de-DE" smtClean="0"/>
              <a:pPr/>
              <a:t>7</a:t>
            </a:fld>
            <a:endParaRPr lang="en-US" altLang="de-DE"/>
          </a:p>
        </p:txBody>
      </p:sp>
    </p:spTree>
    <p:extLst>
      <p:ext uri="{BB962C8B-B14F-4D97-AF65-F5344CB8AC3E}">
        <p14:creationId xmlns:p14="http://schemas.microsoft.com/office/powerpoint/2010/main" val="123869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0"/>
            <a:ext cx="7772400" cy="762000"/>
          </a:xfrm>
        </p:spPr>
        <p:txBody>
          <a:bodyPr/>
          <a:lstStyle/>
          <a:p>
            <a:pPr>
              <a:defRPr/>
            </a:pPr>
            <a:r>
              <a:rPr lang="en-US" dirty="0"/>
              <a:t>Code of Conduct</a:t>
            </a:r>
          </a:p>
        </p:txBody>
      </p:sp>
      <p:sp>
        <p:nvSpPr>
          <p:cNvPr id="3" name="Inhaltsplatzhalter 2"/>
          <p:cNvSpPr>
            <a:spLocks noGrp="1"/>
          </p:cNvSpPr>
          <p:nvPr>
            <p:ph idx="1"/>
          </p:nvPr>
        </p:nvSpPr>
        <p:spPr>
          <a:xfrm>
            <a:off x="457200" y="685800"/>
            <a:ext cx="8458200" cy="4114800"/>
          </a:xfrm>
        </p:spPr>
        <p:txBody>
          <a:bodyPr/>
          <a:lstStyle/>
          <a:p>
            <a:pPr marL="0" indent="0">
              <a:buNone/>
              <a:defRPr/>
            </a:pPr>
            <a:r>
              <a:rPr lang="de-DE" sz="2400" dirty="0"/>
              <a:t>I:</a:t>
            </a:r>
          </a:p>
          <a:p>
            <a:pPr>
              <a:defRPr/>
            </a:pPr>
            <a:r>
              <a:rPr lang="de-DE" sz="2400" dirty="0"/>
              <a:t>Start </a:t>
            </a:r>
            <a:r>
              <a:rPr lang="de-DE" sz="2400" dirty="0" err="1"/>
              <a:t>and</a:t>
            </a:r>
            <a:r>
              <a:rPr lang="de-DE" sz="2400" dirty="0"/>
              <a:t> finish on time</a:t>
            </a:r>
          </a:p>
          <a:p>
            <a:pPr>
              <a:defRPr/>
            </a:pPr>
            <a:r>
              <a:rPr lang="de-DE" sz="2400" dirty="0"/>
              <a:t>Try </a:t>
            </a:r>
            <a:r>
              <a:rPr lang="de-DE" sz="2400" dirty="0" err="1"/>
              <a:t>to</a:t>
            </a:r>
            <a:r>
              <a:rPr lang="de-DE" sz="2400" dirty="0"/>
              <a:t> </a:t>
            </a:r>
            <a:r>
              <a:rPr lang="de-DE" sz="2400" dirty="0" err="1"/>
              <a:t>deliver</a:t>
            </a:r>
            <a:r>
              <a:rPr lang="de-DE" sz="2400" dirty="0"/>
              <a:t> high-quality </a:t>
            </a:r>
            <a:r>
              <a:rPr lang="de-DE" sz="2400" dirty="0" err="1"/>
              <a:t>lectures</a:t>
            </a:r>
            <a:endParaRPr lang="de-DE" sz="2400" dirty="0"/>
          </a:p>
          <a:p>
            <a:pPr>
              <a:defRPr/>
            </a:pPr>
            <a:r>
              <a:rPr lang="de-DE" sz="2400" dirty="0"/>
              <a:t>Listen </a:t>
            </a:r>
            <a:r>
              <a:rPr lang="de-DE" sz="2400" dirty="0" err="1"/>
              <a:t>to</a:t>
            </a:r>
            <a:r>
              <a:rPr lang="de-DE" sz="2400" dirty="0"/>
              <a:t> </a:t>
            </a:r>
            <a:r>
              <a:rPr lang="de-DE" sz="2400" dirty="0" err="1"/>
              <a:t>your</a:t>
            </a:r>
            <a:r>
              <a:rPr lang="de-DE" sz="2400" dirty="0"/>
              <a:t> </a:t>
            </a:r>
            <a:r>
              <a:rPr lang="de-DE" sz="2400" dirty="0" err="1"/>
              <a:t>concerns</a:t>
            </a:r>
            <a:endParaRPr lang="de-DE" sz="2400" dirty="0"/>
          </a:p>
          <a:p>
            <a:pPr>
              <a:defRPr/>
            </a:pPr>
            <a:r>
              <a:rPr lang="de-DE" sz="2400" dirty="0" err="1"/>
              <a:t>Make</a:t>
            </a:r>
            <a:r>
              <a:rPr lang="de-DE" sz="2400" dirty="0"/>
              <a:t> </a:t>
            </a:r>
            <a:r>
              <a:rPr lang="de-DE" sz="2400" dirty="0" err="1"/>
              <a:t>sure</a:t>
            </a:r>
            <a:r>
              <a:rPr lang="de-DE" sz="2400" dirty="0"/>
              <a:t> </a:t>
            </a:r>
            <a:r>
              <a:rPr lang="de-DE" sz="2400" dirty="0" err="1"/>
              <a:t>you</a:t>
            </a:r>
            <a:r>
              <a:rPr lang="de-DE" sz="2400" dirty="0"/>
              <a:t> </a:t>
            </a:r>
            <a:r>
              <a:rPr lang="de-DE" sz="2400" dirty="0" err="1"/>
              <a:t>have</a:t>
            </a:r>
            <a:r>
              <a:rPr lang="de-DE" sz="2400" dirty="0"/>
              <a:t> a fair </a:t>
            </a:r>
            <a:r>
              <a:rPr lang="de-DE" sz="2400" dirty="0" err="1"/>
              <a:t>chance</a:t>
            </a:r>
            <a:r>
              <a:rPr lang="de-DE" sz="2400" dirty="0"/>
              <a:t> </a:t>
            </a:r>
            <a:r>
              <a:rPr lang="de-DE" sz="2400" dirty="0" err="1"/>
              <a:t>of</a:t>
            </a:r>
            <a:r>
              <a:rPr lang="de-DE" sz="2400" dirty="0"/>
              <a:t> </a:t>
            </a:r>
            <a:r>
              <a:rPr lang="de-DE" sz="2400" dirty="0" err="1"/>
              <a:t>passing</a:t>
            </a:r>
            <a:r>
              <a:rPr lang="de-DE" sz="2400" dirty="0"/>
              <a:t> </a:t>
            </a:r>
            <a:r>
              <a:rPr lang="de-DE" sz="2400" dirty="0" err="1"/>
              <a:t>this</a:t>
            </a:r>
            <a:r>
              <a:rPr lang="de-DE" sz="2400" dirty="0"/>
              <a:t> </a:t>
            </a:r>
            <a:r>
              <a:rPr lang="de-DE" sz="2400" dirty="0" err="1"/>
              <a:t>class</a:t>
            </a:r>
            <a:endParaRPr lang="de-DE" sz="2400" dirty="0"/>
          </a:p>
          <a:p>
            <a:pPr>
              <a:defRPr/>
            </a:pPr>
            <a:r>
              <a:rPr lang="de-DE" sz="2400" dirty="0" err="1"/>
              <a:t>Prepare</a:t>
            </a:r>
            <a:r>
              <a:rPr lang="de-DE" sz="2400" dirty="0"/>
              <a:t> </a:t>
            </a:r>
            <a:r>
              <a:rPr lang="de-DE" sz="2400" dirty="0" err="1"/>
              <a:t>you</a:t>
            </a:r>
            <a:r>
              <a:rPr lang="de-DE" sz="2400" dirty="0"/>
              <a:t> </a:t>
            </a:r>
            <a:r>
              <a:rPr lang="de-DE" sz="2400" dirty="0" err="1"/>
              <a:t>for</a:t>
            </a:r>
            <a:r>
              <a:rPr lang="de-DE" sz="2400" dirty="0"/>
              <a:t> </a:t>
            </a:r>
            <a:r>
              <a:rPr lang="de-DE" sz="2400" dirty="0" err="1"/>
              <a:t>what's</a:t>
            </a:r>
            <a:r>
              <a:rPr lang="de-DE" sz="2400" dirty="0"/>
              <a:t> </a:t>
            </a:r>
            <a:r>
              <a:rPr lang="de-DE" sz="2400" dirty="0" err="1"/>
              <a:t>ahead</a:t>
            </a:r>
            <a:endParaRPr lang="de-DE" sz="2400" dirty="0"/>
          </a:p>
          <a:p>
            <a:pPr lvl="1">
              <a:buFontTx/>
              <a:buNone/>
              <a:defRPr/>
            </a:pPr>
            <a:endParaRPr lang="de-DE" sz="2000" dirty="0"/>
          </a:p>
          <a:p>
            <a:pPr marL="0" indent="0">
              <a:buNone/>
              <a:defRPr/>
            </a:pPr>
            <a:r>
              <a:rPr lang="de-DE" sz="2400" dirty="0" err="1"/>
              <a:t>You</a:t>
            </a:r>
            <a:r>
              <a:rPr lang="de-DE" sz="2400" dirty="0"/>
              <a:t>:</a:t>
            </a:r>
          </a:p>
          <a:p>
            <a:pPr>
              <a:defRPr/>
            </a:pPr>
            <a:r>
              <a:rPr lang="de-DE" sz="2400" dirty="0"/>
              <a:t>Are </a:t>
            </a:r>
            <a:r>
              <a:rPr lang="de-DE" sz="2400" b="1" dirty="0" err="1">
                <a:solidFill>
                  <a:srgbClr val="FF0000"/>
                </a:solidFill>
              </a:rPr>
              <a:t>punctual</a:t>
            </a:r>
            <a:endParaRPr lang="de-DE" sz="2400" b="1" dirty="0">
              <a:solidFill>
                <a:srgbClr val="FF0000"/>
              </a:solidFill>
            </a:endParaRPr>
          </a:p>
          <a:p>
            <a:pPr>
              <a:defRPr/>
            </a:pPr>
            <a:r>
              <a:rPr lang="de-DE" sz="2400" dirty="0"/>
              <a:t>Do not </a:t>
            </a:r>
            <a:r>
              <a:rPr lang="de-DE" sz="2400" dirty="0" err="1"/>
              <a:t>disturb</a:t>
            </a:r>
            <a:r>
              <a:rPr lang="de-DE" sz="2400" dirty="0"/>
              <a:t> </a:t>
            </a:r>
            <a:r>
              <a:rPr lang="de-DE" sz="2400" dirty="0" err="1"/>
              <a:t>others</a:t>
            </a:r>
            <a:r>
              <a:rPr lang="de-DE" sz="2400" dirty="0"/>
              <a:t> (</a:t>
            </a:r>
            <a:r>
              <a:rPr lang="de-DE" sz="2400" b="1" dirty="0" err="1">
                <a:solidFill>
                  <a:srgbClr val="FF0000"/>
                </a:solidFill>
              </a:rPr>
              <a:t>laptops</a:t>
            </a:r>
            <a:r>
              <a:rPr lang="de-DE" sz="2400" b="1" dirty="0">
                <a:solidFill>
                  <a:srgbClr val="FF0000"/>
                </a:solidFill>
              </a:rPr>
              <a:t>/</a:t>
            </a:r>
            <a:r>
              <a:rPr lang="de-DE" sz="2400" b="1" dirty="0" err="1">
                <a:solidFill>
                  <a:srgbClr val="FF0000"/>
                </a:solidFill>
              </a:rPr>
              <a:t>tablets</a:t>
            </a:r>
            <a:r>
              <a:rPr lang="de-DE" sz="2400" b="1" dirty="0">
                <a:solidFill>
                  <a:srgbClr val="FF0000"/>
                </a:solidFill>
              </a:rPr>
              <a:t> </a:t>
            </a:r>
            <a:r>
              <a:rPr lang="de-DE" sz="2400" b="1" dirty="0" err="1">
                <a:solidFill>
                  <a:srgbClr val="FF0000"/>
                </a:solidFill>
              </a:rPr>
              <a:t>only</a:t>
            </a:r>
            <a:r>
              <a:rPr lang="de-DE" sz="2400" b="1" dirty="0">
                <a:solidFill>
                  <a:srgbClr val="FF0000"/>
                </a:solidFill>
              </a:rPr>
              <a:t> in last </a:t>
            </a:r>
            <a:r>
              <a:rPr lang="de-DE" sz="2400" b="1" dirty="0" err="1">
                <a:solidFill>
                  <a:srgbClr val="FF0000"/>
                </a:solidFill>
              </a:rPr>
              <a:t>row</a:t>
            </a:r>
            <a:r>
              <a:rPr lang="de-DE" sz="2400" dirty="0"/>
              <a:t>)</a:t>
            </a:r>
          </a:p>
          <a:p>
            <a:pPr marL="0" indent="0">
              <a:buNone/>
              <a:defRPr/>
            </a:pPr>
            <a:r>
              <a:rPr lang="de-DE" sz="2400" i="1" dirty="0" err="1"/>
              <a:t>Wait</a:t>
            </a:r>
            <a:r>
              <a:rPr lang="de-DE" sz="2400" i="1" dirty="0"/>
              <a:t> – </a:t>
            </a:r>
            <a:r>
              <a:rPr lang="de-DE" sz="2400" i="1" dirty="0" err="1"/>
              <a:t>we‘re</a:t>
            </a:r>
            <a:r>
              <a:rPr lang="de-DE" sz="2400" i="1" dirty="0"/>
              <a:t> in </a:t>
            </a:r>
            <a:r>
              <a:rPr lang="de-DE" sz="2400" i="1" dirty="0" err="1"/>
              <a:t>virtual</a:t>
            </a:r>
            <a:r>
              <a:rPr lang="de-DE" sz="2400" i="1" dirty="0"/>
              <a:t> </a:t>
            </a:r>
            <a:r>
              <a:rPr lang="de-DE" sz="2400" i="1" dirty="0" err="1"/>
              <a:t>space</a:t>
            </a:r>
            <a:r>
              <a:rPr lang="de-DE" sz="2400" i="1" dirty="0"/>
              <a:t> </a:t>
            </a:r>
            <a:r>
              <a:rPr lang="de-DE" sz="2400" i="1" dirty="0" err="1"/>
              <a:t>anyway</a:t>
            </a:r>
            <a:r>
              <a:rPr lang="de-DE" sz="2400" i="1" dirty="0"/>
              <a:t>, so </a:t>
            </a:r>
            <a:r>
              <a:rPr lang="de-DE" sz="2400" i="1" dirty="0" err="1"/>
              <a:t>scratch</a:t>
            </a:r>
            <a:r>
              <a:rPr lang="de-DE" sz="2400" i="1" dirty="0"/>
              <a:t> </a:t>
            </a:r>
            <a:r>
              <a:rPr lang="de-DE" sz="2400" i="1" dirty="0" err="1"/>
              <a:t>that</a:t>
            </a:r>
            <a:r>
              <a:rPr lang="de-DE" sz="2400" i="1" dirty="0"/>
              <a:t> …</a:t>
            </a:r>
          </a:p>
          <a:p>
            <a:pPr>
              <a:defRPr/>
            </a:pPr>
            <a:r>
              <a:rPr lang="de-DE" sz="2400" dirty="0"/>
              <a:t>Work on </a:t>
            </a:r>
            <a:r>
              <a:rPr lang="de-DE" sz="2400" dirty="0" err="1"/>
              <a:t>problems</a:t>
            </a:r>
            <a:r>
              <a:rPr lang="de-DE" sz="2400" dirty="0"/>
              <a:t> </a:t>
            </a:r>
            <a:r>
              <a:rPr lang="de-DE" sz="2400" dirty="0" err="1"/>
              <a:t>yourself</a:t>
            </a:r>
            <a:r>
              <a:rPr lang="de-DE" sz="2400" dirty="0"/>
              <a:t> (</a:t>
            </a:r>
            <a:r>
              <a:rPr lang="de-DE" sz="2400" b="1" dirty="0" err="1">
                <a:solidFill>
                  <a:srgbClr val="FF0000"/>
                </a:solidFill>
              </a:rPr>
              <a:t>no</a:t>
            </a:r>
            <a:r>
              <a:rPr lang="de-DE" sz="2400" b="1" dirty="0">
                <a:solidFill>
                  <a:srgbClr val="FF0000"/>
                </a:solidFill>
              </a:rPr>
              <a:t> </a:t>
            </a:r>
            <a:r>
              <a:rPr lang="de-DE" sz="2400" b="1" dirty="0" err="1">
                <a:solidFill>
                  <a:srgbClr val="FF0000"/>
                </a:solidFill>
              </a:rPr>
              <a:t>plagiarism</a:t>
            </a:r>
            <a:r>
              <a:rPr lang="de-DE" sz="2400" b="1" dirty="0">
                <a:solidFill>
                  <a:srgbClr val="FF0000"/>
                </a:solidFill>
              </a:rPr>
              <a:t>/</a:t>
            </a:r>
            <a:r>
              <a:rPr lang="de-DE" sz="2400" b="1" dirty="0" err="1">
                <a:solidFill>
                  <a:srgbClr val="FF0000"/>
                </a:solidFill>
              </a:rPr>
              <a:t>code</a:t>
            </a:r>
            <a:r>
              <a:rPr lang="de-DE" sz="2400" b="1" dirty="0">
                <a:solidFill>
                  <a:srgbClr val="FF0000"/>
                </a:solidFill>
              </a:rPr>
              <a:t> </a:t>
            </a:r>
            <a:r>
              <a:rPr lang="de-DE" sz="2400" b="1" dirty="0" err="1">
                <a:solidFill>
                  <a:srgbClr val="FF0000"/>
                </a:solidFill>
              </a:rPr>
              <a:t>sharing</a:t>
            </a:r>
            <a:r>
              <a:rPr lang="de-DE" sz="2400" dirty="0"/>
              <a:t>)</a:t>
            </a:r>
          </a:p>
          <a:p>
            <a:pPr>
              <a:defRPr/>
            </a:pPr>
            <a:r>
              <a:rPr lang="de-DE" sz="2400" dirty="0" err="1"/>
              <a:t>Familiarize</a:t>
            </a:r>
            <a:r>
              <a:rPr lang="de-DE" sz="2400" dirty="0"/>
              <a:t> </a:t>
            </a:r>
            <a:r>
              <a:rPr lang="de-DE" sz="2400" dirty="0" err="1"/>
              <a:t>yourself</a:t>
            </a:r>
            <a:r>
              <a:rPr lang="de-DE" sz="2400" dirty="0"/>
              <a:t> </a:t>
            </a:r>
            <a:r>
              <a:rPr lang="de-DE" sz="2400" dirty="0" err="1"/>
              <a:t>with</a:t>
            </a:r>
            <a:r>
              <a:rPr lang="de-DE" sz="2400" dirty="0"/>
              <a:t> </a:t>
            </a:r>
            <a:r>
              <a:rPr lang="de-DE" sz="2400" dirty="0" err="1"/>
              <a:t>infprogoo.de</a:t>
            </a:r>
            <a:r>
              <a:rPr lang="de-DE" sz="2400" dirty="0"/>
              <a:t> </a:t>
            </a:r>
            <a:r>
              <a:rPr lang="de-DE" sz="2400" dirty="0" err="1"/>
              <a:t>and</a:t>
            </a:r>
            <a:r>
              <a:rPr lang="de-DE" sz="2400" dirty="0"/>
              <a:t> </a:t>
            </a:r>
            <a:r>
              <a:rPr lang="de-DE" sz="2400" dirty="0" err="1"/>
              <a:t>the</a:t>
            </a:r>
            <a:r>
              <a:rPr lang="de-DE" sz="2400" dirty="0"/>
              <a:t> </a:t>
            </a:r>
            <a:r>
              <a:rPr lang="de-DE" sz="2400" dirty="0" err="1"/>
              <a:t>linked</a:t>
            </a:r>
            <a:r>
              <a:rPr lang="de-DE" sz="2400" dirty="0"/>
              <a:t> </a:t>
            </a:r>
            <a:r>
              <a:rPr lang="de-DE" sz="2400" dirty="0" err="1"/>
              <a:t>wiki</a:t>
            </a:r>
            <a:r>
              <a:rPr lang="de-DE" sz="2400" dirty="0"/>
              <a:t>, </a:t>
            </a:r>
            <a:r>
              <a:rPr lang="de-DE" sz="2400" dirty="0" err="1"/>
              <a:t>including</a:t>
            </a:r>
            <a:r>
              <a:rPr lang="de-DE" sz="2400" dirty="0"/>
              <a:t> </a:t>
            </a:r>
            <a:r>
              <a:rPr lang="de-DE" sz="2400" dirty="0" err="1"/>
              <a:t>requirements</a:t>
            </a:r>
            <a:r>
              <a:rPr lang="de-DE" sz="2400" dirty="0"/>
              <a:t> </a:t>
            </a:r>
            <a:r>
              <a:rPr lang="de-DE" sz="2400" dirty="0" err="1"/>
              <a:t>for</a:t>
            </a:r>
            <a:r>
              <a:rPr lang="de-DE" sz="2400" dirty="0"/>
              <a:t> "</a:t>
            </a:r>
            <a:r>
              <a:rPr lang="de-DE" sz="2400" i="1" dirty="0"/>
              <a:t>Endklausurzulassung</a:t>
            </a:r>
            <a:r>
              <a:rPr lang="de-DE" sz="2400" dirty="0"/>
              <a:t>"</a:t>
            </a:r>
          </a:p>
        </p:txBody>
      </p:sp>
      <p:sp>
        <p:nvSpPr>
          <p:cNvPr id="5" name="Foliennummernplatzhalter 4"/>
          <p:cNvSpPr>
            <a:spLocks noGrp="1"/>
          </p:cNvSpPr>
          <p:nvPr>
            <p:ph type="sldNum" sz="quarter" idx="12"/>
          </p:nvPr>
        </p:nvSpPr>
        <p:spPr>
          <a:xfrm>
            <a:off x="7195595" y="6553200"/>
            <a:ext cx="1905000" cy="457200"/>
          </a:xfrm>
        </p:spPr>
        <p:txBody>
          <a:bodyPr/>
          <a:lstStyle/>
          <a:p>
            <a:fld id="{333C25C6-CE34-A847-A558-67965B0F8282}" type="slidenum">
              <a:rPr lang="en-US" altLang="de-DE" smtClean="0"/>
              <a:pPr/>
              <a:t>8</a:t>
            </a:fld>
            <a:endParaRPr lang="en-US" altLang="de-DE" dirty="0"/>
          </a:p>
        </p:txBody>
      </p:sp>
    </p:spTree>
    <p:extLst>
      <p:ext uri="{BB962C8B-B14F-4D97-AF65-F5344CB8AC3E}">
        <p14:creationId xmlns:p14="http://schemas.microsoft.com/office/powerpoint/2010/main" val="11801144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3A313F-3C6C-F94B-B1E1-EC8095720A37}"/>
              </a:ext>
            </a:extLst>
          </p:cNvPr>
          <p:cNvPicPr>
            <a:picLocks noChangeAspect="1"/>
          </p:cNvPicPr>
          <p:nvPr/>
        </p:nvPicPr>
        <p:blipFill>
          <a:blip r:embed="rId2"/>
          <a:stretch>
            <a:fillRect/>
          </a:stretch>
        </p:blipFill>
        <p:spPr>
          <a:xfrm>
            <a:off x="914400" y="152400"/>
            <a:ext cx="7315200" cy="4114800"/>
          </a:xfrm>
          <a:prstGeom prst="rect">
            <a:avLst/>
          </a:prstGeom>
        </p:spPr>
      </p:pic>
      <p:sp>
        <p:nvSpPr>
          <p:cNvPr id="2" name="Textfeld 1"/>
          <p:cNvSpPr txBox="1"/>
          <p:nvPr/>
        </p:nvSpPr>
        <p:spPr>
          <a:xfrm>
            <a:off x="899723" y="4552852"/>
            <a:ext cx="7558479" cy="1938992"/>
          </a:xfrm>
          <a:prstGeom prst="rect">
            <a:avLst/>
          </a:prstGeom>
          <a:noFill/>
        </p:spPr>
        <p:txBody>
          <a:bodyPr wrap="none" rtlCol="0">
            <a:spAutoFit/>
          </a:bodyPr>
          <a:lstStyle/>
          <a:p>
            <a:r>
              <a:rPr lang="en-US" b="1" dirty="0">
                <a:latin typeface="Courier New" charset="0"/>
                <a:ea typeface="Courier New" charset="0"/>
                <a:cs typeface="Courier New" charset="0"/>
              </a:rPr>
              <a:t>// Problem:</a:t>
            </a:r>
          </a:p>
          <a:p>
            <a:r>
              <a:rPr lang="en-US" b="1" dirty="0" err="1">
                <a:latin typeface="Courier New" charset="0"/>
                <a:ea typeface="Courier New" charset="0"/>
                <a:cs typeface="Courier New" charset="0"/>
              </a:rPr>
              <a:t>int</a:t>
            </a:r>
            <a:r>
              <a:rPr lang="en-US" b="1" dirty="0">
                <a:latin typeface="Courier New" charset="0"/>
                <a:ea typeface="Courier New" charset="0"/>
                <a:cs typeface="Courier New" charset="0"/>
              </a:rPr>
              <a:t> </a:t>
            </a:r>
            <a:r>
              <a:rPr lang="en-US" b="1" dirty="0" err="1">
                <a:latin typeface="Courier New" charset="0"/>
                <a:ea typeface="Courier New" charset="0"/>
                <a:cs typeface="Courier New" charset="0"/>
              </a:rPr>
              <a:t>color_out</a:t>
            </a:r>
            <a:r>
              <a:rPr lang="en-US" b="1" dirty="0">
                <a:latin typeface="Courier New" charset="0"/>
                <a:ea typeface="Courier New" charset="0"/>
                <a:cs typeface="Courier New" charset="0"/>
              </a:rPr>
              <a:t> = 4096 / (256 / </a:t>
            </a:r>
            <a:r>
              <a:rPr lang="en-US" b="1" dirty="0" err="1">
                <a:latin typeface="Courier New" charset="0"/>
                <a:ea typeface="Courier New" charset="0"/>
                <a:cs typeface="Courier New" charset="0"/>
              </a:rPr>
              <a:t>color_in</a:t>
            </a:r>
            <a:r>
              <a:rPr lang="en-US" b="1" dirty="0">
                <a:latin typeface="Courier New" charset="0"/>
                <a:ea typeface="Courier New" charset="0"/>
                <a:cs typeface="Courier New" charset="0"/>
              </a:rPr>
              <a:t>);</a:t>
            </a:r>
          </a:p>
          <a:p>
            <a:endParaRPr lang="en-US" b="1" dirty="0">
              <a:latin typeface="Courier New" charset="0"/>
              <a:ea typeface="Courier New" charset="0"/>
              <a:cs typeface="Courier New" charset="0"/>
            </a:endParaRPr>
          </a:p>
          <a:p>
            <a:r>
              <a:rPr lang="en-US" b="1" dirty="0">
                <a:latin typeface="Courier New" charset="0"/>
                <a:ea typeface="Courier New" charset="0"/>
                <a:cs typeface="Courier New" charset="0"/>
              </a:rPr>
              <a:t>// Solution:</a:t>
            </a:r>
          </a:p>
          <a:p>
            <a:r>
              <a:rPr lang="en-US" b="1" dirty="0" err="1">
                <a:latin typeface="Courier New" charset="0"/>
                <a:ea typeface="Courier New" charset="0"/>
                <a:cs typeface="Courier New" charset="0"/>
              </a:rPr>
              <a:t>int</a:t>
            </a:r>
            <a:r>
              <a:rPr lang="en-US" b="1" dirty="0">
                <a:latin typeface="Courier New" charset="0"/>
                <a:ea typeface="Courier New" charset="0"/>
                <a:cs typeface="Courier New" charset="0"/>
              </a:rPr>
              <a:t> </a:t>
            </a:r>
            <a:r>
              <a:rPr lang="en-US" b="1" dirty="0" err="1">
                <a:latin typeface="Courier New" charset="0"/>
                <a:ea typeface="Courier New" charset="0"/>
                <a:cs typeface="Courier New" charset="0"/>
              </a:rPr>
              <a:t>color_out</a:t>
            </a:r>
            <a:r>
              <a:rPr lang="en-US" b="1" dirty="0">
                <a:latin typeface="Courier New" charset="0"/>
                <a:ea typeface="Courier New" charset="0"/>
                <a:cs typeface="Courier New" charset="0"/>
              </a:rPr>
              <a:t> = </a:t>
            </a:r>
            <a:r>
              <a:rPr lang="en-US" b="1" dirty="0" err="1">
                <a:latin typeface="Courier New" charset="0"/>
                <a:ea typeface="Courier New" charset="0"/>
                <a:cs typeface="Courier New" charset="0"/>
              </a:rPr>
              <a:t>color_in</a:t>
            </a:r>
            <a:r>
              <a:rPr lang="en-US" b="1" dirty="0">
                <a:latin typeface="Courier New" charset="0"/>
                <a:ea typeface="Courier New" charset="0"/>
                <a:cs typeface="Courier New" charset="0"/>
              </a:rPr>
              <a:t> &lt;&lt; 4;</a:t>
            </a:r>
          </a:p>
        </p:txBody>
      </p:sp>
      <p:sp>
        <p:nvSpPr>
          <p:cNvPr id="3" name="Foliennummernplatzhalter 2"/>
          <p:cNvSpPr>
            <a:spLocks noGrp="1"/>
          </p:cNvSpPr>
          <p:nvPr>
            <p:ph type="sldNum" sz="quarter" idx="12"/>
          </p:nvPr>
        </p:nvSpPr>
        <p:spPr/>
        <p:txBody>
          <a:bodyPr/>
          <a:lstStyle/>
          <a:p>
            <a:fld id="{333C25C6-CE34-A847-A558-67965B0F8282}" type="slidenum">
              <a:rPr lang="en-US" altLang="de-DE" smtClean="0"/>
              <a:pPr/>
              <a:t>9</a:t>
            </a:fld>
            <a:endParaRPr lang="en-US" altLang="de-DE"/>
          </a:p>
        </p:txBody>
      </p:sp>
    </p:spTree>
    <p:extLst>
      <p:ext uri="{BB962C8B-B14F-4D97-AF65-F5344CB8AC3E}">
        <p14:creationId xmlns:p14="http://schemas.microsoft.com/office/powerpoint/2010/main" val="207663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Blank Presentation">
  <a:themeElements>
    <a:clrScheme name="Benutzerdefiniert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432FF"/>
      </a:hlink>
      <a:folHlink>
        <a:srgbClr val="0432FF"/>
      </a:folHlink>
    </a:clrScheme>
    <a:fontScheme name="Blank Presentation">
      <a:majorFont>
        <a:latin typeface="Times"/>
        <a:ea typeface="ＭＳ Ｐゴシック"/>
        <a:cs typeface=""/>
      </a:majorFont>
      <a:minorFont>
        <a:latin typeface="Time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3128</Words>
  <Application>Microsoft Macintosh PowerPoint</Application>
  <PresentationFormat>Bildschirmpräsentation (4:3)</PresentationFormat>
  <Paragraphs>404</Paragraphs>
  <Slides>40</Slides>
  <Notes>21</Notes>
  <HiddenSlides>14</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2</vt:i4>
      </vt:variant>
      <vt:variant>
        <vt:lpstr>Folientitel</vt:lpstr>
      </vt:variant>
      <vt:variant>
        <vt:i4>40</vt:i4>
      </vt:variant>
    </vt:vector>
  </HeadingPairs>
  <TitlesOfParts>
    <vt:vector size="51" baseType="lpstr">
      <vt:lpstr>Arial</vt:lpstr>
      <vt:lpstr>Charcoal CY</vt:lpstr>
      <vt:lpstr>Courier</vt:lpstr>
      <vt:lpstr>Courier New</vt:lpstr>
      <vt:lpstr>Garamond</vt:lpstr>
      <vt:lpstr>Helvetica</vt:lpstr>
      <vt:lpstr>Times</vt:lpstr>
      <vt:lpstr>Times New Roman</vt:lpstr>
      <vt:lpstr>Blank Presentation</vt:lpstr>
      <vt:lpstr>Document</vt:lpstr>
      <vt:lpstr>Dokument</vt:lpstr>
      <vt:lpstr>Programming – Lecture 1</vt:lpstr>
      <vt:lpstr>Your Privacy</vt:lpstr>
      <vt:lpstr>Interaction Protocol</vt:lpstr>
      <vt:lpstr>Programming – Lecture 1</vt:lpstr>
      <vt:lpstr>We</vt:lpstr>
      <vt:lpstr>You?   Please visit  http://pingo.upb.de/643250</vt:lpstr>
      <vt:lpstr>Literature</vt:lpstr>
      <vt:lpstr>Code of Conduct</vt:lpstr>
      <vt:lpstr>PowerPoint-Präsentation</vt:lpstr>
      <vt:lpstr>Programming – Lecture 1</vt:lpstr>
      <vt:lpstr>Before registering for practical class and listing your time preferences:   CHECK YOUR SCHEDULE.  It is rather irritating to get complaints of the form "I now got a time slot which conflicts with class XY, I have to change, do something", when it then turns out that you gave that very time slot as one of your top-three preferences for the practical class.  (At least you should acknowledge that it was your mistake, not ours. And yes, we will still find a solution for you ...) </vt:lpstr>
      <vt:lpstr>Chapter 1—Introduction</vt:lpstr>
      <vt:lpstr>A Brief History of Computing</vt:lpstr>
      <vt:lpstr>A Brief History of Computing</vt:lpstr>
      <vt:lpstr>Babbage’s Machines </vt:lpstr>
      <vt:lpstr>Ada Byron, The First Programmer </vt:lpstr>
      <vt:lpstr>The Birth of Modern Computing</vt:lpstr>
      <vt:lpstr>PowerPoint-Präsentation</vt:lpstr>
      <vt:lpstr>PowerPoint-Präsentation</vt:lpstr>
      <vt:lpstr>What is Computer Science?</vt:lpstr>
      <vt:lpstr>A Brief Tour of Computer Hardware </vt:lpstr>
      <vt:lpstr>Computer Science</vt:lpstr>
      <vt:lpstr>Algorithms</vt:lpstr>
      <vt:lpstr>Algorithm</vt:lpstr>
      <vt:lpstr>Software Engineering</vt:lpstr>
      <vt:lpstr>Stages in the Programming Process</vt:lpstr>
      <vt:lpstr>Programming Errors</vt:lpstr>
      <vt:lpstr>PowerPoint-Präsentation</vt:lpstr>
      <vt:lpstr>Why Java in InfProgOO?</vt:lpstr>
      <vt:lpstr>Questions to Ask Concerning X</vt:lpstr>
      <vt:lpstr>PowerPoint-Präsentation</vt:lpstr>
      <vt:lpstr>PowerPoint-Präsentation</vt:lpstr>
      <vt:lpstr>Java – the undisputed winner</vt:lpstr>
      <vt:lpstr>Java – Design Goals</vt:lpstr>
      <vt:lpstr>Classic Compilation Process</vt:lpstr>
      <vt:lpstr>The Java Interpreter</vt:lpstr>
      <vt:lpstr>Java and the Object-Oriented Paradigm</vt:lpstr>
      <vt:lpstr>Java and the World-Wide Web</vt:lpstr>
      <vt:lpstr>Running a Java Applet</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Programming – Lecture 1</dc:title>
  <dc:creator>Microsoft Office-Anwender</dc:creator>
  <cp:lastModifiedBy>Reinhard von Hanxleden</cp:lastModifiedBy>
  <cp:revision>69</cp:revision>
  <cp:lastPrinted>2018-10-19T12:44:29Z</cp:lastPrinted>
  <dcterms:created xsi:type="dcterms:W3CDTF">2015-12-13T14:55:10Z</dcterms:created>
  <dcterms:modified xsi:type="dcterms:W3CDTF">2020-11-03T09:53:29Z</dcterms:modified>
</cp:coreProperties>
</file>