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4"/>
  </p:notesMasterIdLst>
  <p:handoutMasterIdLst>
    <p:handoutMasterId r:id="rId75"/>
  </p:handoutMasterIdLst>
  <p:sldIdLst>
    <p:sldId id="515" r:id="rId2"/>
    <p:sldId id="434" r:id="rId3"/>
    <p:sldId id="465" r:id="rId4"/>
    <p:sldId id="489" r:id="rId5"/>
    <p:sldId id="522" r:id="rId6"/>
    <p:sldId id="521" r:id="rId7"/>
    <p:sldId id="503" r:id="rId8"/>
    <p:sldId id="525" r:id="rId9"/>
    <p:sldId id="506" r:id="rId10"/>
    <p:sldId id="510" r:id="rId11"/>
    <p:sldId id="513" r:id="rId12"/>
    <p:sldId id="523" r:id="rId13"/>
    <p:sldId id="511" r:id="rId14"/>
    <p:sldId id="512" r:id="rId15"/>
    <p:sldId id="508" r:id="rId16"/>
    <p:sldId id="526" r:id="rId17"/>
    <p:sldId id="530" r:id="rId18"/>
    <p:sldId id="490" r:id="rId19"/>
    <p:sldId id="520" r:id="rId20"/>
    <p:sldId id="519" r:id="rId21"/>
    <p:sldId id="492" r:id="rId22"/>
    <p:sldId id="491" r:id="rId23"/>
    <p:sldId id="493" r:id="rId24"/>
    <p:sldId id="466" r:id="rId25"/>
    <p:sldId id="494" r:id="rId26"/>
    <p:sldId id="468" r:id="rId27"/>
    <p:sldId id="540" r:id="rId28"/>
    <p:sldId id="541" r:id="rId29"/>
    <p:sldId id="542" r:id="rId30"/>
    <p:sldId id="543" r:id="rId31"/>
    <p:sldId id="544" r:id="rId32"/>
    <p:sldId id="545" r:id="rId33"/>
    <p:sldId id="517" r:id="rId34"/>
    <p:sldId id="516" r:id="rId35"/>
    <p:sldId id="500" r:id="rId36"/>
    <p:sldId id="495" r:id="rId37"/>
    <p:sldId id="496" r:id="rId38"/>
    <p:sldId id="470" r:id="rId39"/>
    <p:sldId id="531" r:id="rId40"/>
    <p:sldId id="497" r:id="rId41"/>
    <p:sldId id="498" r:id="rId42"/>
    <p:sldId id="499" r:id="rId43"/>
    <p:sldId id="471" r:id="rId44"/>
    <p:sldId id="537" r:id="rId45"/>
    <p:sldId id="518" r:id="rId46"/>
    <p:sldId id="547" r:id="rId47"/>
    <p:sldId id="473" r:id="rId48"/>
    <p:sldId id="487" r:id="rId49"/>
    <p:sldId id="534" r:id="rId50"/>
    <p:sldId id="474" r:id="rId51"/>
    <p:sldId id="475" r:id="rId52"/>
    <p:sldId id="476" r:id="rId53"/>
    <p:sldId id="509" r:id="rId54"/>
    <p:sldId id="527" r:id="rId55"/>
    <p:sldId id="538" r:id="rId56"/>
    <p:sldId id="539" r:id="rId57"/>
    <p:sldId id="546" r:id="rId58"/>
    <p:sldId id="533" r:id="rId59"/>
    <p:sldId id="532" r:id="rId60"/>
    <p:sldId id="478" r:id="rId61"/>
    <p:sldId id="535" r:id="rId62"/>
    <p:sldId id="479" r:id="rId63"/>
    <p:sldId id="480" r:id="rId64"/>
    <p:sldId id="481" r:id="rId65"/>
    <p:sldId id="482" r:id="rId66"/>
    <p:sldId id="488" r:id="rId67"/>
    <p:sldId id="483" r:id="rId68"/>
    <p:sldId id="484" r:id="rId69"/>
    <p:sldId id="485" r:id="rId70"/>
    <p:sldId id="486" r:id="rId71"/>
    <p:sldId id="536" r:id="rId72"/>
    <p:sldId id="460" r:id="rId73"/>
  </p:sldIdLst>
  <p:sldSz cx="9144000" cy="6858000" type="screen4x3"/>
  <p:notesSz cx="9144000" cy="6858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128"/>
        <a:cs typeface="+mn-cs"/>
      </a:defRPr>
    </a:lvl5pPr>
    <a:lvl6pPr marL="2286000" algn="l" defTabSz="914400" rtl="0" eaLnBrk="1" latinLnBrk="0" hangingPunct="1">
      <a:defRPr sz="2400" kern="1200">
        <a:solidFill>
          <a:schemeClr val="tx1"/>
        </a:solidFill>
        <a:latin typeface="Times" charset="0"/>
        <a:ea typeface="ＭＳ Ｐゴシック" charset="-128"/>
        <a:cs typeface="+mn-cs"/>
      </a:defRPr>
    </a:lvl6pPr>
    <a:lvl7pPr marL="2743200" algn="l" defTabSz="914400" rtl="0" eaLnBrk="1" latinLnBrk="0" hangingPunct="1">
      <a:defRPr sz="2400" kern="1200">
        <a:solidFill>
          <a:schemeClr val="tx1"/>
        </a:solidFill>
        <a:latin typeface="Times" charset="0"/>
        <a:ea typeface="ＭＳ Ｐゴシック" charset="-128"/>
        <a:cs typeface="+mn-cs"/>
      </a:defRPr>
    </a:lvl7pPr>
    <a:lvl8pPr marL="3200400" algn="l" defTabSz="914400" rtl="0" eaLnBrk="1" latinLnBrk="0" hangingPunct="1">
      <a:defRPr sz="2400" kern="1200">
        <a:solidFill>
          <a:schemeClr val="tx1"/>
        </a:solidFill>
        <a:latin typeface="Times" charset="0"/>
        <a:ea typeface="ＭＳ Ｐゴシック" charset="-128"/>
        <a:cs typeface="+mn-cs"/>
      </a:defRPr>
    </a:lvl8pPr>
    <a:lvl9pPr marL="3657600" algn="l" defTabSz="914400" rtl="0" eaLnBrk="1" latinLnBrk="0" hangingPunct="1">
      <a:defRPr sz="2400" kern="1200">
        <a:solidFill>
          <a:schemeClr val="tx1"/>
        </a:solidFill>
        <a:latin typeface="Times"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Anwender" initials="Office" lastIdx="1" clrIdx="0"/>
  <p:cmAuthor id="2" name="Microsoft Office-Anwender" initials="Office [2]"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66FF66"/>
    <a:srgbClr val="969696"/>
    <a:srgbClr val="FFFF66"/>
    <a:srgbClr val="CCFFCC"/>
    <a:srgbClr val="FFCC99"/>
    <a:srgbClr val="CC9966"/>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23"/>
    <p:restoredTop sz="84772"/>
  </p:normalViewPr>
  <p:slideViewPr>
    <p:cSldViewPr>
      <p:cViewPr varScale="1">
        <p:scale>
          <a:sx n="80" d="100"/>
          <a:sy n="80" d="100"/>
        </p:scale>
        <p:origin x="76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ea typeface="ＭＳ Ｐゴシック" charset="0"/>
                <a:cs typeface="+mn-cs"/>
              </a:defRPr>
            </a:lvl1pPr>
          </a:lstStyle>
          <a:p>
            <a:pPr>
              <a:defRPr/>
            </a:pPr>
            <a:endParaRPr lang="en-US"/>
          </a:p>
        </p:txBody>
      </p:sp>
      <p:sp>
        <p:nvSpPr>
          <p:cNvPr id="3" name="Datumsplatzhalter 2"/>
          <p:cNvSpPr>
            <a:spLocks noGrp="1"/>
          </p:cNvSpPr>
          <p:nvPr>
            <p:ph type="dt" sz="quarter"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7E78D63-5A81-A54F-A0B4-2BEEB2F9EECE}" type="datetimeFigureOut">
              <a:rPr lang="de-DE" altLang="de-DE"/>
              <a:pPr/>
              <a:t>18.11.20</a:t>
            </a:fld>
            <a:endParaRPr lang="en-US" altLang="de-DE"/>
          </a:p>
        </p:txBody>
      </p:sp>
      <p:sp>
        <p:nvSpPr>
          <p:cNvPr id="4" name="Fußzeilenplatzhalt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ea typeface="ＭＳ Ｐゴシック" charset="0"/>
                <a:cs typeface="+mn-cs"/>
              </a:defRPr>
            </a:lvl1pPr>
          </a:lstStyle>
          <a:p>
            <a:pPr>
              <a:defRPr/>
            </a:pPr>
            <a:endParaRPr lang="en-US"/>
          </a:p>
        </p:txBody>
      </p:sp>
      <p:sp>
        <p:nvSpPr>
          <p:cNvPr id="5" name="Foliennummernplatzhalter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586E6F0-A06F-5140-8A11-4AB83B669D5C}" type="slidenum">
              <a:rPr lang="en-US" altLang="de-DE"/>
              <a:pPr/>
              <a:t>‹Nr.›</a:t>
            </a:fld>
            <a:endParaRPr lang="en-US" altLang="de-DE"/>
          </a:p>
        </p:txBody>
      </p:sp>
    </p:spTree>
    <p:extLst>
      <p:ext uri="{BB962C8B-B14F-4D97-AF65-F5344CB8AC3E}">
        <p14:creationId xmlns:p14="http://schemas.microsoft.com/office/powerpoint/2010/main" val="6560936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97283" name="Rectangle 3"/>
          <p:cNvSpPr>
            <a:spLocks noGrp="1" noChangeArrowheads="1"/>
          </p:cNvSpPr>
          <p:nvPr>
            <p:ph type="dt" idx="1"/>
          </p:nvPr>
        </p:nvSpPr>
        <p:spPr bwMode="auto">
          <a:xfrm>
            <a:off x="5181600" y="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charset="0"/>
                <a:cs typeface="+mn-cs"/>
              </a:defRPr>
            </a:lvl1pPr>
          </a:lstStyle>
          <a:p>
            <a:pPr>
              <a:defRPr/>
            </a:pPr>
            <a:endParaRPr lang="en-US"/>
          </a:p>
        </p:txBody>
      </p:sp>
      <p:sp>
        <p:nvSpPr>
          <p:cNvPr id="97284"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charset="0"/>
                <a:cs typeface="+mn-cs"/>
              </a:defRPr>
            </a:lvl1pPr>
          </a:lstStyle>
          <a:p>
            <a:pPr>
              <a:defRPr/>
            </a:pPr>
            <a:endParaRPr lang="en-US"/>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BF6199D-283C-8943-9DA8-A3154DDBE96B}" type="slidenum">
              <a:rPr lang="en-US" altLang="de-DE"/>
              <a:pPr/>
              <a:t>‹Nr.›</a:t>
            </a:fld>
            <a:endParaRPr lang="en-US" altLang="de-DE"/>
          </a:p>
        </p:txBody>
      </p:sp>
    </p:spTree>
    <p:extLst>
      <p:ext uri="{BB962C8B-B14F-4D97-AF65-F5344CB8AC3E}">
        <p14:creationId xmlns:p14="http://schemas.microsoft.com/office/powerpoint/2010/main" val="128888699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e-reading.ws/bookreader.php/138175/Abstract_Data_Types_in_Java.pdf"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Font typeface="+mj-lt"/>
              <a:buAutoNum type="arabicPeriod"/>
              <a:defRPr/>
            </a:pPr>
            <a:r>
              <a:rPr lang="en-US" dirty="0"/>
              <a:t>Placeholder</a:t>
            </a:r>
            <a:r>
              <a:rPr lang="en-US" baseline="0" dirty="0"/>
              <a:t> for a piece of data; a</a:t>
            </a:r>
            <a:r>
              <a:rPr lang="en-US" dirty="0"/>
              <a:t> box to put something into. Has name (identifier), type, value.</a:t>
            </a:r>
          </a:p>
          <a:p>
            <a:pPr marL="228600" indent="-228600">
              <a:buFont typeface="+mj-lt"/>
              <a:buAutoNum type="arabicPeriod"/>
              <a:defRPr/>
            </a:pPr>
            <a:r>
              <a:rPr lang="en-US" dirty="0"/>
              <a:t>Class: template for individual objects. Object: instance of a class.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Collection of useful classes.</a:t>
            </a:r>
          </a:p>
          <a:p>
            <a:pPr marL="228600" indent="-228600">
              <a:buFont typeface="+mj-lt"/>
              <a:buAutoNum type="arabicPeriod"/>
              <a:defRPr/>
            </a:pPr>
            <a:r>
              <a:rPr lang="en-US" dirty="0"/>
              <a:t>Method: named sequence of program steps</a:t>
            </a:r>
            <a:r>
              <a:rPr lang="en-US" baseline="0" dirty="0"/>
              <a:t> (statements). Constructor: special method that creates new objects.</a:t>
            </a:r>
          </a:p>
          <a:p>
            <a:pPr marL="228600" indent="-228600">
              <a:buFont typeface="+mj-lt"/>
              <a:buAutoNum type="arabicPeriod"/>
              <a:defRPr/>
            </a:pPr>
            <a:r>
              <a:rPr lang="en-US" baseline="0" dirty="0"/>
              <a:t>Variable whose type is a class, and which holds a reference to an instance of that class.</a:t>
            </a:r>
            <a:endParaRPr lang="en-US" dirty="0"/>
          </a:p>
          <a:p>
            <a:pPr marL="228600" indent="-228600">
              <a:buFont typeface="+mj-lt"/>
              <a:buAutoNum type="arabicPeriod"/>
              <a:defRPr/>
            </a:pPr>
            <a:endParaRPr lang="en-US" dirty="0"/>
          </a:p>
        </p:txBody>
      </p:sp>
      <p:sp>
        <p:nvSpPr>
          <p:cNvPr id="4" name="Foliennummernplatzhalter 3"/>
          <p:cNvSpPr>
            <a:spLocks noGrp="1"/>
          </p:cNvSpPr>
          <p:nvPr>
            <p:ph type="sldNum" sz="quarter" idx="10"/>
          </p:nvPr>
        </p:nvSpPr>
        <p:spPr/>
        <p:txBody>
          <a:bodyPr/>
          <a:lstStyle/>
          <a:p>
            <a:fld id="{F0BF17C5-ECE6-3F44-BC9E-784FAD76C09E}" type="slidenum">
              <a:rPr lang="en-US" altLang="de-DE" smtClean="0"/>
              <a:pPr/>
              <a:t>1</a:t>
            </a:fld>
            <a:endParaRPr lang="en-US" altLang="de-DE"/>
          </a:p>
        </p:txBody>
      </p:sp>
    </p:spTree>
    <p:extLst>
      <p:ext uri="{BB962C8B-B14F-4D97-AF65-F5344CB8AC3E}">
        <p14:creationId xmlns:p14="http://schemas.microsoft.com/office/powerpoint/2010/main" val="1857191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13</a:t>
            </a:fld>
            <a:endParaRPr lang="en-US" altLang="de-DE"/>
          </a:p>
        </p:txBody>
      </p:sp>
    </p:spTree>
    <p:extLst>
      <p:ext uri="{BB962C8B-B14F-4D97-AF65-F5344CB8AC3E}">
        <p14:creationId xmlns:p14="http://schemas.microsoft.com/office/powerpoint/2010/main" val="689066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14</a:t>
            </a:fld>
            <a:endParaRPr lang="en-US" altLang="de-DE"/>
          </a:p>
        </p:txBody>
      </p:sp>
    </p:spTree>
    <p:extLst>
      <p:ext uri="{BB962C8B-B14F-4D97-AF65-F5344CB8AC3E}">
        <p14:creationId xmlns:p14="http://schemas.microsoft.com/office/powerpoint/2010/main" val="9136394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15</a:t>
            </a:fld>
            <a:endParaRPr lang="en-US" altLang="de-DE"/>
          </a:p>
        </p:txBody>
      </p:sp>
    </p:spTree>
    <p:extLst>
      <p:ext uri="{BB962C8B-B14F-4D97-AF65-F5344CB8AC3E}">
        <p14:creationId xmlns:p14="http://schemas.microsoft.com/office/powerpoint/2010/main" val="634557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16</a:t>
            </a:fld>
            <a:endParaRPr lang="en-US" altLang="de-DE"/>
          </a:p>
        </p:txBody>
      </p:sp>
    </p:spTree>
    <p:extLst>
      <p:ext uri="{BB962C8B-B14F-4D97-AF65-F5344CB8AC3E}">
        <p14:creationId xmlns:p14="http://schemas.microsoft.com/office/powerpoint/2010/main" val="2010798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17</a:t>
            </a:fld>
            <a:endParaRPr lang="en-US" altLang="de-DE"/>
          </a:p>
        </p:txBody>
      </p:sp>
    </p:spTree>
    <p:extLst>
      <p:ext uri="{BB962C8B-B14F-4D97-AF65-F5344CB8AC3E}">
        <p14:creationId xmlns:p14="http://schemas.microsoft.com/office/powerpoint/2010/main" val="44161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In CFG notation:</a:t>
            </a:r>
          </a:p>
          <a:p>
            <a:r>
              <a:rPr lang="en-US" dirty="0"/>
              <a:t>Variables: </a:t>
            </a:r>
            <a:r>
              <a:rPr lang="en-US" dirty="0" err="1"/>
              <a:t>DecimalNumeral</a:t>
            </a:r>
            <a:r>
              <a:rPr lang="en-US" dirty="0"/>
              <a:t>, </a:t>
            </a:r>
            <a:r>
              <a:rPr lang="en-US" dirty="0" err="1"/>
              <a:t>NonZeroDigit</a:t>
            </a:r>
            <a:r>
              <a:rPr lang="en-US" dirty="0"/>
              <a:t>, ..., Underscores</a:t>
            </a:r>
          </a:p>
          <a:p>
            <a:r>
              <a:rPr lang="en-US" dirty="0"/>
              <a:t>Alphabet: 0 1 .. 9 _</a:t>
            </a:r>
          </a:p>
          <a:p>
            <a:r>
              <a:rPr lang="en-US" dirty="0"/>
              <a:t>Start variable: </a:t>
            </a:r>
            <a:r>
              <a:rPr lang="en-US" dirty="0" err="1"/>
              <a:t>DecimalNumeral</a:t>
            </a:r>
            <a:endParaRPr lang="en-US" dirty="0"/>
          </a:p>
          <a:p>
            <a:r>
              <a:rPr lang="en-US" dirty="0"/>
              <a:t>Productions:</a:t>
            </a:r>
          </a:p>
          <a:p>
            <a:r>
              <a:rPr lang="en-US" dirty="0" err="1"/>
              <a:t>Decimal</a:t>
            </a:r>
            <a:r>
              <a:rPr lang="en-US" baseline="0" dirty="0" err="1"/>
              <a:t>Numeral</a:t>
            </a:r>
            <a:r>
              <a:rPr lang="en-US" baseline="0" dirty="0"/>
              <a:t> -&gt; 0 | </a:t>
            </a:r>
            <a:r>
              <a:rPr lang="en-US" baseline="0" dirty="0" err="1"/>
              <a:t>NonZeroDigit</a:t>
            </a:r>
            <a:r>
              <a:rPr lang="en-US" baseline="0" dirty="0"/>
              <a:t> | </a:t>
            </a:r>
            <a:r>
              <a:rPr lang="en-US" baseline="0" dirty="0" err="1"/>
              <a:t>NonZeroDigit</a:t>
            </a:r>
            <a:r>
              <a:rPr lang="en-US" baseline="0" dirty="0"/>
              <a:t> Digits | </a:t>
            </a:r>
            <a:r>
              <a:rPr lang="en-US" baseline="0" dirty="0" err="1"/>
              <a:t>NonZeroDigit</a:t>
            </a:r>
            <a:r>
              <a:rPr lang="en-US" baseline="0" dirty="0"/>
              <a:t> Underscores Digits</a:t>
            </a:r>
          </a:p>
          <a:p>
            <a:r>
              <a:rPr lang="en-US" baseline="0" dirty="0"/>
              <a:t>...</a:t>
            </a:r>
          </a:p>
          <a:p>
            <a:r>
              <a:rPr lang="en-US" dirty="0" err="1"/>
              <a:t>DigitsAndUnderscores</a:t>
            </a:r>
            <a:r>
              <a:rPr lang="en-US" baseline="0" dirty="0"/>
              <a:t> -&gt;</a:t>
            </a:r>
            <a:r>
              <a:rPr lang="en-US" dirty="0"/>
              <a:t> </a:t>
            </a:r>
            <a:r>
              <a:rPr lang="en-US" dirty="0" err="1"/>
              <a:t>DigitOrUnderscores</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err="1"/>
              <a:t>DigitsOrUnderscores</a:t>
            </a:r>
            <a:r>
              <a:rPr lang="en-US" baseline="0" dirty="0"/>
              <a:t> -&gt;</a:t>
            </a:r>
            <a:r>
              <a:rPr lang="en-US" dirty="0"/>
              <a:t> </a:t>
            </a:r>
            <a:r>
              <a:rPr lang="en-US" dirty="0" err="1"/>
              <a:t>DigitOrUnderscore</a:t>
            </a:r>
            <a:r>
              <a:rPr lang="en-US" baseline="0" dirty="0"/>
              <a:t> | </a:t>
            </a:r>
            <a:r>
              <a:rPr lang="en-US" dirty="0" err="1"/>
              <a:t>DigitOrUnderscore</a:t>
            </a:r>
            <a:r>
              <a:rPr lang="en-US" baseline="0" dirty="0"/>
              <a:t> </a:t>
            </a:r>
            <a:r>
              <a:rPr lang="en-US" dirty="0" err="1"/>
              <a:t>DigitOrUnderscores</a:t>
            </a:r>
            <a:endParaRPr lang="en-US" dirty="0"/>
          </a:p>
          <a:p>
            <a:endParaRPr lang="en-US" dirty="0"/>
          </a:p>
        </p:txBody>
      </p:sp>
      <p:sp>
        <p:nvSpPr>
          <p:cNvPr id="4" name="Foliennummernplatzhalter 3"/>
          <p:cNvSpPr>
            <a:spLocks noGrp="1"/>
          </p:cNvSpPr>
          <p:nvPr>
            <p:ph type="sldNum" sz="quarter" idx="10"/>
          </p:nvPr>
        </p:nvSpPr>
        <p:spPr/>
        <p:txBody>
          <a:bodyPr/>
          <a:lstStyle/>
          <a:p>
            <a:fld id="{36422E93-4772-9745-BB6D-32BFC4CF3155}" type="slidenum">
              <a:rPr lang="en-US" altLang="de-DE" smtClean="0"/>
              <a:pPr/>
              <a:t>22</a:t>
            </a:fld>
            <a:endParaRPr lang="en-US" altLang="de-DE"/>
          </a:p>
        </p:txBody>
      </p:sp>
    </p:spTree>
    <p:extLst>
      <p:ext uri="{BB962C8B-B14F-4D97-AF65-F5344CB8AC3E}">
        <p14:creationId xmlns:p14="http://schemas.microsoft.com/office/powerpoint/2010/main" val="4567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B5B80B-7D5F-C242-975A-EA42A9C3B11F}" type="slidenum">
              <a:rPr lang="en-US" altLang="de-DE"/>
              <a:pPr/>
              <a:t>23</a:t>
            </a:fld>
            <a:endParaRPr lang="en-US" altLang="de-DE"/>
          </a:p>
        </p:txBody>
      </p:sp>
      <p:sp>
        <p:nvSpPr>
          <p:cNvPr id="39117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39117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021664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C34E1FF7-AF79-424C-AF12-6299786E6BF2}" type="slidenum">
              <a:rPr lang="en-US" altLang="de-DE" sz="1200"/>
              <a:pPr/>
              <a:t>24</a:t>
            </a:fld>
            <a:endParaRPr lang="en-US" altLang="de-DE" sz="1200"/>
          </a:p>
        </p:txBody>
      </p:sp>
      <p:sp>
        <p:nvSpPr>
          <p:cNvPr id="391170"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3911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342900" indent="-342900" algn="just">
              <a:lnSpc>
                <a:spcPct val="85000"/>
              </a:lnSpc>
              <a:spcAft>
                <a:spcPct val="50000"/>
              </a:spcAft>
              <a:defRPr/>
            </a:pPr>
            <a:endParaRPr lang="en-US" sz="800" dirty="0"/>
          </a:p>
        </p:txBody>
      </p:sp>
    </p:spTree>
    <p:extLst>
      <p:ext uri="{BB962C8B-B14F-4D97-AF65-F5344CB8AC3E}">
        <p14:creationId xmlns:p14="http://schemas.microsoft.com/office/powerpoint/2010/main" val="1784780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E93ADF-2FA6-3C4C-A84F-A3DF88E5BF75}" type="slidenum">
              <a:rPr lang="en-US" altLang="de-DE"/>
              <a:pPr/>
              <a:t>25</a:t>
            </a:fld>
            <a:endParaRPr lang="en-US" altLang="de-DE"/>
          </a:p>
        </p:txBody>
      </p:sp>
      <p:sp>
        <p:nvSpPr>
          <p:cNvPr id="39321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39321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888959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EE0C92AF-61D9-5B48-8192-39F380A84B8B}" type="slidenum">
              <a:rPr lang="en-US" altLang="de-DE" sz="1200"/>
              <a:pPr/>
              <a:t>26</a:t>
            </a:fld>
            <a:endParaRPr lang="en-US" altLang="de-DE" sz="1200"/>
          </a:p>
        </p:txBody>
      </p:sp>
      <p:sp>
        <p:nvSpPr>
          <p:cNvPr id="403458"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03459" name="Rectangle 3"/>
          <p:cNvSpPr>
            <a:spLocks noGrp="1" noChangeArrowheads="1"/>
          </p:cNvSpPr>
          <p:nvPr>
            <p:ph type="body" idx="1"/>
          </p:nvPr>
        </p:nvSpPr>
        <p:spPr>
          <a:solidFill>
            <a:srgbClr val="FFFFFF"/>
          </a:solidFill>
          <a:ln>
            <a:solidFill>
              <a:srgbClr val="000000"/>
            </a:solidFill>
            <a:miter lim="800000"/>
            <a:headEnd/>
            <a:tailEnd/>
          </a:ln>
        </p:spPr>
        <p:txBody>
          <a:bodyPr/>
          <a:lstStyle/>
          <a:p>
            <a:r>
              <a:rPr lang="en-US" altLang="de-DE" dirty="0">
                <a:ea typeface="ＭＳ Ｐゴシック" charset="-128"/>
              </a:rPr>
              <a:t>A data type is defined by a set of values called the domain and a set of operations.</a:t>
            </a:r>
            <a:r>
              <a:rPr lang="en-US" altLang="de-DE" sz="800" dirty="0">
                <a:ea typeface="ＭＳ Ｐゴシック" charset="-128"/>
              </a:rPr>
              <a:t>  </a:t>
            </a:r>
            <a:r>
              <a:rPr lang="en-US" altLang="de-DE" dirty="0">
                <a:ea typeface="ＭＳ Ｐゴシック" charset="-128"/>
              </a:rPr>
              <a:t>The following table shows the data domains and common operations for all eight of Java</a:t>
            </a:r>
            <a:r>
              <a:rPr lang="ja-JP" altLang="en-US" dirty="0">
                <a:ea typeface="ＭＳ Ｐゴシック" charset="-128"/>
              </a:rPr>
              <a:t>’</a:t>
            </a:r>
            <a:r>
              <a:rPr lang="en-US" altLang="ja-JP" dirty="0">
                <a:ea typeface="ＭＳ Ｐゴシック" charset="-128"/>
              </a:rPr>
              <a:t>s primitive types</a:t>
            </a:r>
          </a:p>
          <a:p>
            <a:r>
              <a:rPr lang="en-US" altLang="ja-JP" dirty="0">
                <a:ea typeface="ＭＳ Ｐゴシック" charset="-128"/>
              </a:rPr>
              <a:t>Note</a:t>
            </a:r>
            <a:r>
              <a:rPr lang="en-US" altLang="ja-JP" baseline="0" dirty="0">
                <a:ea typeface="ＭＳ Ｐゴシック" charset="-128"/>
              </a:rPr>
              <a:t> that the list of operations is not complete. E.g., operators on </a:t>
            </a:r>
            <a:r>
              <a:rPr lang="en-US" altLang="ja-JP" baseline="0" dirty="0" err="1">
                <a:ea typeface="ＭＳ Ｐゴシック" charset="-128"/>
              </a:rPr>
              <a:t>int's</a:t>
            </a:r>
            <a:r>
              <a:rPr lang="en-US" altLang="ja-JP" baseline="0" dirty="0">
                <a:ea typeface="ＭＳ Ｐゴシック" charset="-128"/>
              </a:rPr>
              <a:t> include shift operators (&lt;&lt;, &gt;&gt;, &gt;&gt;&gt;) and bitwise operators (&amp;,|, ^, ~),  and </a:t>
            </a:r>
            <a:r>
              <a:rPr lang="en-US" altLang="ja-JP" baseline="0" dirty="0" err="1">
                <a:ea typeface="ＭＳ Ｐゴシック" charset="-128"/>
              </a:rPr>
              <a:t>boolean</a:t>
            </a:r>
            <a:r>
              <a:rPr lang="en-US" altLang="ja-JP" baseline="0" dirty="0">
                <a:ea typeface="ＭＳ Ｐゴシック" charset="-128"/>
              </a:rPr>
              <a:t> operators also include | (non-short-circuit OR), &amp; (non-short-circuit AND), ^ (XOR). Assignments (=, +=, -=, *=, /=, &amp;=, ...) etc. can also be regarded as operators, although their left-hand side requires an "</a:t>
            </a:r>
            <a:r>
              <a:rPr lang="en-US" altLang="ja-JP" baseline="0" dirty="0" err="1">
                <a:ea typeface="ＭＳ Ｐゴシック" charset="-128"/>
              </a:rPr>
              <a:t>lvalue</a:t>
            </a:r>
            <a:r>
              <a:rPr lang="en-US" altLang="ja-JP" baseline="0" dirty="0">
                <a:ea typeface="ＭＳ Ｐゴシック" charset="-128"/>
              </a:rPr>
              <a:t>" (a variable that we can assign something to).</a:t>
            </a:r>
            <a:endParaRPr lang="en-US" altLang="ja-JP" dirty="0">
              <a:ea typeface="ＭＳ Ｐゴシック" charset="-128"/>
            </a:endParaRPr>
          </a:p>
          <a:p>
            <a:endParaRPr lang="en-US" altLang="de-DE" dirty="0">
              <a:ea typeface="ＭＳ Ｐゴシック" charset="-128"/>
            </a:endParaRPr>
          </a:p>
        </p:txBody>
      </p:sp>
    </p:spTree>
    <p:extLst>
      <p:ext uri="{BB962C8B-B14F-4D97-AF65-F5344CB8AC3E}">
        <p14:creationId xmlns:p14="http://schemas.microsoft.com/office/powerpoint/2010/main" val="755778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2</a:t>
            </a:fld>
            <a:endParaRPr lang="en-US" altLang="de-DE"/>
          </a:p>
        </p:txBody>
      </p:sp>
    </p:spTree>
    <p:extLst>
      <p:ext uri="{BB962C8B-B14F-4D97-AF65-F5344CB8AC3E}">
        <p14:creationId xmlns:p14="http://schemas.microsoft.com/office/powerpoint/2010/main" val="1187214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err="1"/>
              <a:t>Tera</a:t>
            </a:r>
            <a:r>
              <a:rPr lang="en-US" dirty="0"/>
              <a:t>, </a:t>
            </a:r>
            <a:r>
              <a:rPr lang="en-US" dirty="0" err="1"/>
              <a:t>Peta</a:t>
            </a:r>
            <a:r>
              <a:rPr lang="en-US" dirty="0"/>
              <a:t>, </a:t>
            </a:r>
            <a:r>
              <a:rPr lang="en-US" dirty="0" err="1"/>
              <a:t>Exa</a:t>
            </a:r>
            <a:r>
              <a:rPr lang="en-US" dirty="0"/>
              <a:t>, </a:t>
            </a:r>
            <a:r>
              <a:rPr lang="en-US" dirty="0" err="1"/>
              <a:t>Zetta</a:t>
            </a:r>
            <a:r>
              <a:rPr lang="en-US" dirty="0"/>
              <a:t>, </a:t>
            </a:r>
            <a:r>
              <a:rPr lang="en-US" dirty="0" err="1"/>
              <a:t>Yotta</a:t>
            </a:r>
            <a:endParaRPr lang="en-US" dirty="0"/>
          </a:p>
          <a:p>
            <a:pPr marL="0" indent="0">
              <a:buNone/>
            </a:pPr>
            <a:r>
              <a:rPr lang="en-US" dirty="0"/>
              <a:t>Printed material in library of congress about 10 TB</a:t>
            </a:r>
          </a:p>
          <a:p>
            <a:pPr marL="0" indent="0">
              <a:buNone/>
            </a:pPr>
            <a:r>
              <a:rPr lang="en-US" dirty="0"/>
              <a:t>All material ever printed: 200 PB</a:t>
            </a:r>
          </a:p>
          <a:p>
            <a:pPr marL="0" indent="0">
              <a:buNone/>
            </a:pPr>
            <a:r>
              <a:rPr lang="en-US" dirty="0"/>
              <a:t>All words ever spoken by human beings: 5 </a:t>
            </a:r>
            <a:r>
              <a:rPr lang="en-US" dirty="0" err="1"/>
              <a:t>Exabytes</a:t>
            </a:r>
            <a:endParaRPr lang="en-US" dirty="0"/>
          </a:p>
          <a:p>
            <a:endParaRPr lang="de-DE" altLang="de-DE" dirty="0"/>
          </a:p>
          <a:p>
            <a:endParaRPr lang="en-US" dirty="0"/>
          </a:p>
        </p:txBody>
      </p:sp>
      <p:sp>
        <p:nvSpPr>
          <p:cNvPr id="4" name="Foliennummernplatzhalter 3"/>
          <p:cNvSpPr>
            <a:spLocks noGrp="1"/>
          </p:cNvSpPr>
          <p:nvPr>
            <p:ph type="sldNum" sz="quarter" idx="10"/>
          </p:nvPr>
        </p:nvSpPr>
        <p:spPr/>
        <p:txBody>
          <a:bodyPr/>
          <a:lstStyle/>
          <a:p>
            <a:fld id="{0E34FEE2-2A7D-EF4B-BC85-EA2ECABCABA2}" type="slidenum">
              <a:rPr lang="en-US" altLang="de-DE" smtClean="0"/>
              <a:pPr/>
              <a:t>27</a:t>
            </a:fld>
            <a:endParaRPr lang="en-US" altLang="de-DE"/>
          </a:p>
        </p:txBody>
      </p:sp>
    </p:spTree>
    <p:extLst>
      <p:ext uri="{BB962C8B-B14F-4D97-AF65-F5344CB8AC3E}">
        <p14:creationId xmlns:p14="http://schemas.microsoft.com/office/powerpoint/2010/main" val="219234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C487D3-025D-F14D-A1CB-B48B21A5FB5F}" type="slidenum">
              <a:rPr lang="en-US" altLang="de-DE"/>
              <a:pPr/>
              <a:t>28</a:t>
            </a:fld>
            <a:endParaRPr lang="en-US" altLang="de-DE"/>
          </a:p>
        </p:txBody>
      </p:sp>
      <p:sp>
        <p:nvSpPr>
          <p:cNvPr id="59392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59392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281562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12135-7A97-C44F-930C-16A7099BCAF7}" type="slidenum">
              <a:rPr lang="en-US" altLang="de-DE"/>
              <a:pPr/>
              <a:t>29</a:t>
            </a:fld>
            <a:endParaRPr lang="en-US" altLang="de-DE"/>
          </a:p>
        </p:txBody>
      </p:sp>
      <p:sp>
        <p:nvSpPr>
          <p:cNvPr id="7485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485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328053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5E1CED-3A73-8440-A289-4F877F929E63}" type="slidenum">
              <a:rPr lang="en-US" altLang="de-DE"/>
              <a:pPr/>
              <a:t>30</a:t>
            </a:fld>
            <a:endParaRPr lang="en-US" altLang="de-DE"/>
          </a:p>
        </p:txBody>
      </p:sp>
      <p:sp>
        <p:nvSpPr>
          <p:cNvPr id="7526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26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0519548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4EA13-EDC6-4D4F-88F9-53EF5308E4F7}" type="slidenum">
              <a:rPr lang="en-US" altLang="de-DE"/>
              <a:pPr/>
              <a:t>31</a:t>
            </a:fld>
            <a:endParaRPr lang="en-US" altLang="de-DE"/>
          </a:p>
        </p:txBody>
      </p:sp>
      <p:sp>
        <p:nvSpPr>
          <p:cNvPr id="75059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059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390274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B6201F-C7B8-DB4A-9DB0-3C16F500A6CE}" type="slidenum">
              <a:rPr lang="en-US" altLang="de-DE"/>
              <a:pPr/>
              <a:t>32</a:t>
            </a:fld>
            <a:endParaRPr lang="en-US" altLang="de-DE"/>
          </a:p>
        </p:txBody>
      </p:sp>
      <p:sp>
        <p:nvSpPr>
          <p:cNvPr id="75469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469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3869704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265238" y="725488"/>
            <a:ext cx="4775200" cy="3581400"/>
          </a:xfrm>
          <a:ln/>
        </p:spPr>
      </p:sp>
      <p:sp>
        <p:nvSpPr>
          <p:cNvPr id="53251" name="Rectangle 3"/>
          <p:cNvSpPr>
            <a:spLocks noGrp="1" noChangeArrowheads="1"/>
          </p:cNvSpPr>
          <p:nvPr>
            <p:ph type="body" idx="1"/>
          </p:nvPr>
        </p:nvSpPr>
        <p:spPr>
          <a:xfrm>
            <a:off x="973033" y="4555686"/>
            <a:ext cx="5356434" cy="4313160"/>
          </a:xfrm>
          <a:noFill/>
          <a:ln w="9525"/>
        </p:spPr>
        <p:txBody>
          <a:bodyPr/>
          <a:lstStyle/>
          <a:p>
            <a:endParaRPr lang="en-US"/>
          </a:p>
        </p:txBody>
      </p:sp>
    </p:spTree>
    <p:extLst>
      <p:ext uri="{BB962C8B-B14F-4D97-AF65-F5344CB8AC3E}">
        <p14:creationId xmlns:p14="http://schemas.microsoft.com/office/powerpoint/2010/main" val="1445461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en-US" dirty="0"/>
              <a:t>See also </a:t>
            </a:r>
          </a:p>
          <a:p>
            <a:pPr marL="0" indent="0">
              <a:buNone/>
            </a:pPr>
            <a:r>
              <a:rPr lang="en-US" dirty="0"/>
              <a:t>Michael S. Jenkins,</a:t>
            </a:r>
            <a:br>
              <a:rPr lang="en-US" dirty="0"/>
            </a:br>
            <a:r>
              <a:rPr lang="en-US" dirty="0"/>
              <a:t>Abstract Data Types in Java,</a:t>
            </a:r>
            <a:br>
              <a:rPr lang="en-US" dirty="0"/>
            </a:br>
            <a:r>
              <a:rPr lang="en-US" dirty="0"/>
              <a:t>Computing </a:t>
            </a:r>
            <a:r>
              <a:rPr lang="en-US" dirty="0" err="1"/>
              <a:t>Mcgraw-Hill</a:t>
            </a:r>
            <a:r>
              <a:rPr lang="en-US" dirty="0"/>
              <a:t>, 1997</a:t>
            </a:r>
          </a:p>
          <a:p>
            <a:pPr marL="0" indent="0">
              <a:buNone/>
            </a:pPr>
            <a:endParaRPr lang="en-US" sz="1050" dirty="0"/>
          </a:p>
          <a:p>
            <a:pPr marL="0" indent="0">
              <a:buNone/>
            </a:pPr>
            <a:r>
              <a:rPr lang="en-US" sz="1050" dirty="0">
                <a:hlinkClick r:id="rId3"/>
              </a:rPr>
              <a:t>http://www.e-reading.ws/bookreader.php/</a:t>
            </a:r>
            <a:br>
              <a:rPr lang="en-US" sz="1050" dirty="0">
                <a:hlinkClick r:id="rId3"/>
              </a:rPr>
            </a:br>
            <a:r>
              <a:rPr lang="en-US" sz="1050" dirty="0">
                <a:hlinkClick r:id="rId3"/>
              </a:rPr>
              <a:t>138175/Abstract_Data_Types_in_Java.pdf</a:t>
            </a:r>
            <a:r>
              <a:rPr lang="en-US" sz="1050" dirty="0"/>
              <a:t> </a:t>
            </a:r>
          </a:p>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35</a:t>
            </a:fld>
            <a:endParaRPr lang="en-US" altLang="de-DE"/>
          </a:p>
        </p:txBody>
      </p:sp>
    </p:spTree>
    <p:extLst>
      <p:ext uri="{BB962C8B-B14F-4D97-AF65-F5344CB8AC3E}">
        <p14:creationId xmlns:p14="http://schemas.microsoft.com/office/powerpoint/2010/main" val="1387339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30B2B0-216A-0F46-8E46-F262C8DAAD72}" type="slidenum">
              <a:rPr lang="en-US" altLang="de-DE"/>
              <a:pPr/>
              <a:t>36</a:t>
            </a:fld>
            <a:endParaRPr lang="en-US" altLang="de-DE"/>
          </a:p>
        </p:txBody>
      </p:sp>
      <p:sp>
        <p:nvSpPr>
          <p:cNvPr id="39526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5107920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30B2B0-216A-0F46-8E46-F262C8DAAD72}" type="slidenum">
              <a:rPr lang="en-US" altLang="de-DE"/>
              <a:pPr/>
              <a:t>37</a:t>
            </a:fld>
            <a:endParaRPr lang="en-US" altLang="de-DE"/>
          </a:p>
        </p:txBody>
      </p:sp>
      <p:sp>
        <p:nvSpPr>
          <p:cNvPr id="39526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39526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956421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4</a:t>
            </a:fld>
            <a:endParaRPr lang="en-US" altLang="de-DE"/>
          </a:p>
        </p:txBody>
      </p:sp>
    </p:spTree>
    <p:extLst>
      <p:ext uri="{BB962C8B-B14F-4D97-AF65-F5344CB8AC3E}">
        <p14:creationId xmlns:p14="http://schemas.microsoft.com/office/powerpoint/2010/main" val="1284565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FA12C59-EB8D-3A4D-8321-B67F45111F11}" type="slidenum">
              <a:rPr lang="en-US" altLang="de-DE" sz="1200"/>
              <a:pPr/>
              <a:t>38</a:t>
            </a:fld>
            <a:endParaRPr lang="en-US" altLang="de-DE" sz="1200"/>
          </a:p>
        </p:txBody>
      </p:sp>
      <p:sp>
        <p:nvSpPr>
          <p:cNvPr id="39731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39731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t>Names for variables (and other things) are called identifiers.</a:t>
            </a:r>
            <a:endParaRPr lang="en-US" sz="800" dirty="0"/>
          </a:p>
          <a:p>
            <a:pPr marL="742950" lvl="1" indent="-285750">
              <a:lnSpc>
                <a:spcPct val="90000"/>
              </a:lnSpc>
              <a:spcAft>
                <a:spcPct val="25000"/>
              </a:spcAft>
              <a:buFontTx/>
              <a:buChar char="–"/>
              <a:defRPr/>
            </a:pPr>
            <a:r>
              <a:rPr lang="en-US" sz="2000" dirty="0"/>
              <a:t>Identifiers should make their purpose obvious to the reader.</a:t>
            </a:r>
          </a:p>
          <a:p>
            <a:pPr marL="742950" lvl="1" indent="-285750" algn="just">
              <a:lnSpc>
                <a:spcPct val="90000"/>
              </a:lnSpc>
              <a:spcAft>
                <a:spcPct val="25000"/>
              </a:spcAft>
              <a:buFontTx/>
              <a:buChar char="–"/>
              <a:defRPr/>
            </a:pPr>
            <a:r>
              <a:rPr lang="en-US" sz="2000" dirty="0"/>
              <a:t>Identifiers should adhere to standard conventions.  Variable names, for example, should begin with a lowercase letter.</a:t>
            </a:r>
          </a:p>
          <a:p>
            <a:pPr>
              <a:defRPr/>
            </a:pPr>
            <a:endParaRPr lang="en-US" dirty="0"/>
          </a:p>
        </p:txBody>
      </p:sp>
    </p:spTree>
    <p:extLst>
      <p:ext uri="{BB962C8B-B14F-4D97-AF65-F5344CB8AC3E}">
        <p14:creationId xmlns:p14="http://schemas.microsoft.com/office/powerpoint/2010/main" val="21430114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EACCF4-7AA5-594F-84B8-501B07A621AA}" type="slidenum">
              <a:rPr lang="en-US" altLang="de-DE"/>
              <a:pPr/>
              <a:t>40</a:t>
            </a:fld>
            <a:endParaRPr lang="en-US" altLang="de-DE"/>
          </a:p>
        </p:txBody>
      </p:sp>
      <p:sp>
        <p:nvSpPr>
          <p:cNvPr id="39936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39936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4819218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C28F3E-4BE3-B548-8CE7-58E76FC7E5B7}" type="slidenum">
              <a:rPr lang="en-US" altLang="de-DE"/>
              <a:pPr/>
              <a:t>41</a:t>
            </a:fld>
            <a:endParaRPr lang="en-US" altLang="de-DE"/>
          </a:p>
        </p:txBody>
      </p:sp>
      <p:sp>
        <p:nvSpPr>
          <p:cNvPr id="4014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014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072793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CA6CD7-272A-6C4D-8996-131412CB3B96}" type="slidenum">
              <a:rPr lang="en-US" altLang="de-DE"/>
              <a:pPr/>
              <a:t>42</a:t>
            </a:fld>
            <a:endParaRPr lang="en-US" altLang="de-DE"/>
          </a:p>
        </p:txBody>
      </p:sp>
      <p:sp>
        <p:nvSpPr>
          <p:cNvPr id="4075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075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539521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F4CD27B-2404-F84E-85A0-73D17DE4122A}" type="slidenum">
              <a:rPr lang="en-US" altLang="de-DE" sz="1200"/>
              <a:pPr/>
              <a:t>43</a:t>
            </a:fld>
            <a:endParaRPr lang="en-US" altLang="de-DE" sz="1200"/>
          </a:p>
        </p:txBody>
      </p:sp>
      <p:sp>
        <p:nvSpPr>
          <p:cNvPr id="399362"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3993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342900" indent="-342900" algn="just">
              <a:lnSpc>
                <a:spcPct val="85000"/>
              </a:lnSpc>
              <a:spcAft>
                <a:spcPct val="50000"/>
              </a:spcAft>
              <a:buFontTx/>
              <a:buChar char="•"/>
              <a:defRPr/>
            </a:pPr>
            <a:endParaRPr lang="en-US" dirty="0"/>
          </a:p>
          <a:p>
            <a:pPr>
              <a:defRPr/>
            </a:pPr>
            <a:r>
              <a:rPr lang="en-US" dirty="0"/>
              <a:t>http://</a:t>
            </a:r>
            <a:r>
              <a:rPr lang="en-US" dirty="0" err="1"/>
              <a:t>stackoverflow.com</a:t>
            </a:r>
            <a:r>
              <a:rPr lang="en-US" dirty="0"/>
              <a:t>/questions/16686488/java-what-is-an-instance-variable:</a:t>
            </a:r>
          </a:p>
          <a:p>
            <a:pPr>
              <a:defRPr/>
            </a:pPr>
            <a:r>
              <a:rPr lang="en-US" dirty="0"/>
              <a:t>An instance variable is a variable that is a member of an instance of a class (</a:t>
            </a:r>
            <a:r>
              <a:rPr lang="en-US" dirty="0" err="1"/>
              <a:t>i.e</a:t>
            </a:r>
            <a:r>
              <a:rPr lang="en-US" dirty="0"/>
              <a:t> associated with something created with a new), whereas a class variable is a member of the class itself.</a:t>
            </a:r>
          </a:p>
          <a:p>
            <a:pPr>
              <a:defRPr/>
            </a:pPr>
            <a:r>
              <a:rPr lang="en-US" dirty="0"/>
              <a:t>Every instance of a class will have its own copy of an instance variable, whereas there is only 1 of each static (or class) variable, associated with the class itself.</a:t>
            </a:r>
          </a:p>
          <a:p>
            <a:pPr algn="just">
              <a:lnSpc>
                <a:spcPct val="85000"/>
              </a:lnSpc>
              <a:spcAft>
                <a:spcPct val="50000"/>
              </a:spcAft>
              <a:defRPr/>
            </a:pPr>
            <a:endParaRPr lang="en-US" dirty="0"/>
          </a:p>
          <a:p>
            <a:pPr algn="just">
              <a:lnSpc>
                <a:spcPct val="85000"/>
              </a:lnSpc>
              <a:spcAft>
                <a:spcPct val="50000"/>
              </a:spcAft>
              <a:defRPr/>
            </a:pPr>
            <a:r>
              <a:rPr lang="en-US" dirty="0"/>
              <a:t>The scope of a variable is where it is visible. Local variables are visible from declaration until the end of the enclosing block/method;</a:t>
            </a:r>
            <a:r>
              <a:rPr lang="en-US" baseline="0" dirty="0"/>
              <a:t> variables declared in loop header are visible in loop body.</a:t>
            </a:r>
            <a:endParaRPr lang="en-US" dirty="0"/>
          </a:p>
        </p:txBody>
      </p:sp>
    </p:spTree>
    <p:extLst>
      <p:ext uri="{BB962C8B-B14F-4D97-AF65-F5344CB8AC3E}">
        <p14:creationId xmlns:p14="http://schemas.microsoft.com/office/powerpoint/2010/main" val="21448769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F4CD27B-2404-F84E-85A0-73D17DE4122A}" type="slidenum">
              <a:rPr lang="en-US" altLang="de-DE" sz="1200"/>
              <a:pPr/>
              <a:t>44</a:t>
            </a:fld>
            <a:endParaRPr lang="en-US" altLang="de-DE" sz="1200"/>
          </a:p>
        </p:txBody>
      </p:sp>
      <p:sp>
        <p:nvSpPr>
          <p:cNvPr id="399362"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3993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342900" indent="-342900" algn="just">
              <a:lnSpc>
                <a:spcPct val="85000"/>
              </a:lnSpc>
              <a:spcAft>
                <a:spcPct val="50000"/>
              </a:spcAft>
              <a:buFontTx/>
              <a:buChar char="•"/>
              <a:defRPr/>
            </a:pPr>
            <a:endParaRPr lang="en-US" dirty="0"/>
          </a:p>
        </p:txBody>
      </p:sp>
    </p:spTree>
    <p:extLst>
      <p:ext uri="{BB962C8B-B14F-4D97-AF65-F5344CB8AC3E}">
        <p14:creationId xmlns:p14="http://schemas.microsoft.com/office/powerpoint/2010/main" val="1400703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F4CD27B-2404-F84E-85A0-73D17DE4122A}" type="slidenum">
              <a:rPr lang="en-US" altLang="de-DE" sz="1200"/>
              <a:pPr/>
              <a:t>45</a:t>
            </a:fld>
            <a:endParaRPr lang="en-US" altLang="de-DE" sz="1200"/>
          </a:p>
        </p:txBody>
      </p:sp>
      <p:sp>
        <p:nvSpPr>
          <p:cNvPr id="399362"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3993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342900" indent="-342900" algn="just">
              <a:lnSpc>
                <a:spcPct val="85000"/>
              </a:lnSpc>
              <a:spcAft>
                <a:spcPct val="50000"/>
              </a:spcAft>
              <a:buFontTx/>
              <a:buChar char="•"/>
              <a:defRPr/>
            </a:pPr>
            <a:endParaRPr lang="en-US" dirty="0"/>
          </a:p>
        </p:txBody>
      </p:sp>
    </p:spTree>
    <p:extLst>
      <p:ext uri="{BB962C8B-B14F-4D97-AF65-F5344CB8AC3E}">
        <p14:creationId xmlns:p14="http://schemas.microsoft.com/office/powerpoint/2010/main" val="14723307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DA58FE46-D7C9-464B-A13E-54DD4A0A1D60}" type="slidenum">
              <a:rPr lang="en-US" altLang="de-DE" sz="1200"/>
              <a:pPr/>
              <a:t>46</a:t>
            </a:fld>
            <a:endParaRPr lang="en-US" altLang="de-DE" sz="1200"/>
          </a:p>
        </p:txBody>
      </p:sp>
      <p:sp>
        <p:nvSpPr>
          <p:cNvPr id="49971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49971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latin typeface="Times New Roman" charset="0"/>
              </a:rPr>
              <a:t>In addition to the </a:t>
            </a:r>
            <a:r>
              <a:rPr lang="en-US" b="1" dirty="0">
                <a:latin typeface="Courier New" charset="0"/>
              </a:rPr>
              <a:t>if</a:t>
            </a:r>
            <a:r>
              <a:rPr lang="en-US" dirty="0">
                <a:latin typeface="Times New Roman" charset="0"/>
              </a:rPr>
              <a:t> statement, Java provides a more compact way to express conditional execution that can be extremely useful in certain situations.  This feature is called the </a:t>
            </a:r>
            <a:r>
              <a:rPr lang="en-US" b="1" dirty="0">
                <a:latin typeface="Courier New" charset="0"/>
              </a:rPr>
              <a:t>?:</a:t>
            </a:r>
            <a:r>
              <a:rPr lang="en-US" dirty="0">
                <a:latin typeface="Times New Roman" charset="0"/>
              </a:rPr>
              <a:t> operator (pronounced </a:t>
            </a:r>
            <a:r>
              <a:rPr lang="en-US" i="1" dirty="0">
                <a:latin typeface="Times New Roman" charset="0"/>
              </a:rPr>
              <a:t>question-mark-colon</a:t>
            </a:r>
            <a:r>
              <a:rPr lang="en-US" dirty="0">
                <a:latin typeface="Times New Roman" charset="0"/>
              </a:rPr>
              <a:t>) and is part of the expression structure, i.e., it is an expression, </a:t>
            </a:r>
            <a:r>
              <a:rPr lang="en-US" b="1" dirty="0">
                <a:latin typeface="Times New Roman" charset="0"/>
              </a:rPr>
              <a:t>not</a:t>
            </a:r>
            <a:r>
              <a:rPr lang="en-US" dirty="0">
                <a:latin typeface="Times New Roman" charset="0"/>
              </a:rPr>
              <a:t> a statement.</a:t>
            </a:r>
          </a:p>
          <a:p>
            <a:pPr>
              <a:defRPr/>
            </a:pPr>
            <a:r>
              <a:rPr lang="en-US" dirty="0">
                <a:latin typeface="Times New Roman" charset="0"/>
              </a:rPr>
              <a:t>When Java evaluates the </a:t>
            </a:r>
            <a:r>
              <a:rPr lang="en-US" b="1" dirty="0">
                <a:latin typeface="Courier New" charset="0"/>
              </a:rPr>
              <a:t>?:</a:t>
            </a:r>
            <a:r>
              <a:rPr lang="en-US" dirty="0">
                <a:latin typeface="Times New Roman" charset="0"/>
              </a:rPr>
              <a:t> operator, it first determines the value of </a:t>
            </a:r>
            <a:r>
              <a:rPr lang="en-US" i="1" dirty="0">
                <a:latin typeface="Times New Roman" charset="0"/>
              </a:rPr>
              <a:t>condition,</a:t>
            </a:r>
            <a:r>
              <a:rPr lang="en-US" dirty="0">
                <a:latin typeface="Times New Roman" charset="0"/>
              </a:rPr>
              <a:t> which must be a </a:t>
            </a:r>
            <a:r>
              <a:rPr lang="en-US" b="1" dirty="0" err="1">
                <a:latin typeface="Courier New" charset="0"/>
              </a:rPr>
              <a:t>boolean</a:t>
            </a:r>
            <a:r>
              <a:rPr lang="en-US" dirty="0">
                <a:latin typeface="Times New Roman" charset="0"/>
              </a:rPr>
              <a:t>.  If </a:t>
            </a:r>
            <a:r>
              <a:rPr lang="en-US" i="1" dirty="0">
                <a:latin typeface="Times New Roman" charset="0"/>
              </a:rPr>
              <a:t>condition</a:t>
            </a:r>
            <a:r>
              <a:rPr lang="en-US" dirty="0">
                <a:latin typeface="Times New Roman" charset="0"/>
              </a:rPr>
              <a:t> is </a:t>
            </a:r>
            <a:r>
              <a:rPr lang="en-US" b="1" dirty="0">
                <a:latin typeface="Courier New" charset="0"/>
              </a:rPr>
              <a:t>true</a:t>
            </a:r>
            <a:r>
              <a:rPr lang="en-US" dirty="0">
                <a:latin typeface="Times New Roman" charset="0"/>
              </a:rPr>
              <a:t>, Java evaluates </a:t>
            </a:r>
            <a:r>
              <a:rPr lang="en-US" i="1" dirty="0">
                <a:latin typeface="Times New Roman" charset="0"/>
              </a:rPr>
              <a:t>expression</a:t>
            </a:r>
            <a:r>
              <a:rPr lang="en-US" sz="1100" baseline="-25000" dirty="0">
                <a:latin typeface="Times New Roman" charset="0"/>
              </a:rPr>
              <a:t>1</a:t>
            </a:r>
            <a:r>
              <a:rPr lang="en-US" dirty="0">
                <a:latin typeface="Times New Roman" charset="0"/>
              </a:rPr>
              <a:t> and uses that as the value; if </a:t>
            </a:r>
            <a:r>
              <a:rPr lang="en-US" i="1" dirty="0">
                <a:latin typeface="Times New Roman" charset="0"/>
              </a:rPr>
              <a:t>condition</a:t>
            </a:r>
            <a:r>
              <a:rPr lang="en-US" dirty="0">
                <a:latin typeface="Times New Roman" charset="0"/>
              </a:rPr>
              <a:t> is </a:t>
            </a:r>
            <a:r>
              <a:rPr lang="en-US" b="1" dirty="0">
                <a:latin typeface="Courier New" charset="0"/>
              </a:rPr>
              <a:t>false</a:t>
            </a:r>
            <a:r>
              <a:rPr lang="en-US" dirty="0">
                <a:latin typeface="Times New Roman" charset="0"/>
              </a:rPr>
              <a:t>, Java evaluates </a:t>
            </a:r>
            <a:r>
              <a:rPr lang="en-US" i="1" dirty="0">
                <a:latin typeface="Times New Roman" charset="0"/>
              </a:rPr>
              <a:t>expression</a:t>
            </a:r>
            <a:r>
              <a:rPr lang="en-US" sz="1100" baseline="-25000" dirty="0">
                <a:latin typeface="Times New Roman" charset="0"/>
              </a:rPr>
              <a:t>2</a:t>
            </a:r>
            <a:r>
              <a:rPr lang="en-US" dirty="0">
                <a:latin typeface="Times New Roman" charset="0"/>
              </a:rPr>
              <a:t> instead.</a:t>
            </a:r>
          </a:p>
          <a:p>
            <a:pPr>
              <a:defRPr/>
            </a:pPr>
            <a:r>
              <a:rPr lang="en-US" dirty="0">
                <a:latin typeface="Times New Roman" charset="0"/>
              </a:rPr>
              <a:t>You could use the </a:t>
            </a:r>
            <a:r>
              <a:rPr lang="en-US" b="1" dirty="0">
                <a:latin typeface="Courier New" charset="0"/>
              </a:rPr>
              <a:t>?:</a:t>
            </a:r>
            <a:r>
              <a:rPr lang="en-US" dirty="0">
                <a:latin typeface="Times New Roman" charset="0"/>
              </a:rPr>
              <a:t> operator to assign the larger of </a:t>
            </a:r>
            <a:r>
              <a:rPr lang="en-US" b="1" dirty="0">
                <a:latin typeface="Courier New" charset="0"/>
              </a:rPr>
              <a:t>x</a:t>
            </a:r>
            <a:r>
              <a:rPr lang="en-US" dirty="0">
                <a:latin typeface="Times New Roman" charset="0"/>
              </a:rPr>
              <a:t> and </a:t>
            </a:r>
            <a:r>
              <a:rPr lang="en-US" b="1" dirty="0">
                <a:latin typeface="Courier New" charset="0"/>
              </a:rPr>
              <a:t>y</a:t>
            </a:r>
            <a:r>
              <a:rPr lang="en-US" dirty="0">
                <a:latin typeface="Times New Roman" charset="0"/>
              </a:rPr>
              <a:t> to the variable </a:t>
            </a:r>
            <a:r>
              <a:rPr lang="en-US" b="1" dirty="0">
                <a:latin typeface="Courier New" charset="0"/>
              </a:rPr>
              <a:t>max</a:t>
            </a:r>
            <a:r>
              <a:rPr lang="en-US" dirty="0">
                <a:latin typeface="Times New Roman" charset="0"/>
              </a:rPr>
              <a:t> like this: </a:t>
            </a:r>
          </a:p>
          <a:p>
            <a:pPr>
              <a:defRPr/>
            </a:pPr>
            <a:r>
              <a:rPr lang="en-US" b="1" dirty="0">
                <a:latin typeface="Courier New" charset="0"/>
              </a:rPr>
              <a:t>max = (x &gt; y) ? x : y;</a:t>
            </a:r>
            <a:endParaRPr lang="en-US" dirty="0"/>
          </a:p>
          <a:p>
            <a:pPr>
              <a:defRPr/>
            </a:pPr>
            <a:endParaRPr lang="en-US" dirty="0">
              <a:latin typeface="Times New Roman" charset="0"/>
            </a:endParaRPr>
          </a:p>
          <a:p>
            <a:pPr>
              <a:defRPr/>
            </a:pPr>
            <a:endParaRPr lang="en-US" dirty="0">
              <a:latin typeface="Times New Roman" charset="0"/>
            </a:endParaRPr>
          </a:p>
          <a:p>
            <a:pPr>
              <a:defRPr/>
            </a:pPr>
            <a:endParaRPr lang="en-US" dirty="0"/>
          </a:p>
        </p:txBody>
      </p:sp>
    </p:spTree>
    <p:extLst>
      <p:ext uri="{BB962C8B-B14F-4D97-AF65-F5344CB8AC3E}">
        <p14:creationId xmlns:p14="http://schemas.microsoft.com/office/powerpoint/2010/main" val="6026064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85364242-5B56-4B41-9E9E-86139F41998A}" type="slidenum">
              <a:rPr lang="en-US" altLang="de-DE" sz="1200"/>
              <a:pPr/>
              <a:t>47</a:t>
            </a:fld>
            <a:endParaRPr lang="en-US" altLang="de-DE" sz="1200"/>
          </a:p>
        </p:txBody>
      </p:sp>
      <p:sp>
        <p:nvSpPr>
          <p:cNvPr id="40755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075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dirty="0"/>
              <a:t>Whenever you apply a binary operator to numeric values in Java, the result will be of type </a:t>
            </a:r>
            <a:r>
              <a:rPr lang="en-US" dirty="0" err="1">
                <a:latin typeface="Courier New" charset="0"/>
              </a:rPr>
              <a:t>int</a:t>
            </a:r>
            <a:r>
              <a:rPr lang="en-US" dirty="0"/>
              <a:t> if both operands are of type </a:t>
            </a:r>
            <a:r>
              <a:rPr lang="en-US" dirty="0" err="1">
                <a:latin typeface="Courier New" charset="0"/>
              </a:rPr>
              <a:t>int</a:t>
            </a:r>
            <a:r>
              <a:rPr lang="en-US" dirty="0"/>
              <a:t>, but will be a </a:t>
            </a:r>
            <a:r>
              <a:rPr lang="en-US" dirty="0">
                <a:latin typeface="Courier New" charset="0"/>
              </a:rPr>
              <a:t>double</a:t>
            </a:r>
            <a:r>
              <a:rPr lang="en-US" dirty="0"/>
              <a:t> if either operand is a </a:t>
            </a:r>
            <a:r>
              <a:rPr lang="en-US" dirty="0">
                <a:latin typeface="Courier New" charset="0"/>
              </a:rPr>
              <a:t>double</a:t>
            </a:r>
            <a:r>
              <a:rPr lang="en-US" dirty="0"/>
              <a:t>.</a:t>
            </a:r>
          </a:p>
          <a:p>
            <a:pPr>
              <a:defRPr/>
            </a:pPr>
            <a:r>
              <a:rPr lang="en-US" dirty="0"/>
              <a:t>This rule has important consequences in the case of division.  For example, the expression</a:t>
            </a:r>
          </a:p>
          <a:p>
            <a:pPr>
              <a:defRPr/>
            </a:pPr>
            <a:r>
              <a:rPr lang="en-US" dirty="0">
                <a:latin typeface="Courier New" charset="0"/>
              </a:rPr>
              <a:t>14 / 5</a:t>
            </a:r>
            <a:endParaRPr lang="en-US" dirty="0"/>
          </a:p>
          <a:p>
            <a:pPr>
              <a:defRPr/>
            </a:pPr>
            <a:r>
              <a:rPr lang="en-US" dirty="0"/>
              <a:t>seems as if it should have the value 2.8, but because both operands are of type </a:t>
            </a:r>
            <a:r>
              <a:rPr lang="en-US" dirty="0" err="1">
                <a:latin typeface="Courier New" charset="0"/>
              </a:rPr>
              <a:t>int</a:t>
            </a:r>
            <a:r>
              <a:rPr lang="en-US" dirty="0"/>
              <a:t>, Java computes an integer result by throwing away the fractional part.  The result is therefore 2.</a:t>
            </a:r>
          </a:p>
          <a:p>
            <a:pPr>
              <a:defRPr/>
            </a:pPr>
            <a:r>
              <a:rPr lang="en-US" dirty="0"/>
              <a:t>If you want to obtain the mathematically correct result, you need to convert at least one operand to a </a:t>
            </a:r>
            <a:r>
              <a:rPr lang="en-US" dirty="0">
                <a:latin typeface="Courier New" charset="0"/>
              </a:rPr>
              <a:t>double</a:t>
            </a:r>
            <a:r>
              <a:rPr lang="en-US" dirty="0"/>
              <a:t>, as in</a:t>
            </a:r>
          </a:p>
          <a:p>
            <a:pPr>
              <a:defRPr/>
            </a:pPr>
            <a:r>
              <a:rPr lang="en-US" dirty="0">
                <a:latin typeface="Courier New" charset="0"/>
              </a:rPr>
              <a:t>(double) 14 / 5</a:t>
            </a:r>
            <a:endParaRPr lang="en-US" dirty="0"/>
          </a:p>
          <a:p>
            <a:pPr>
              <a:defRPr/>
            </a:pPr>
            <a:r>
              <a:rPr lang="en-US" dirty="0"/>
              <a:t>The conversion is accomplished by means of a type cast, which consists of a type name in parentheses.</a:t>
            </a:r>
          </a:p>
          <a:p>
            <a:pPr>
              <a:defRPr/>
            </a:pPr>
            <a:endParaRPr lang="en-US" dirty="0"/>
          </a:p>
          <a:p>
            <a:pPr>
              <a:defRPr/>
            </a:pPr>
            <a:r>
              <a:rPr lang="en-US" sz="800" dirty="0">
                <a:cs typeface="Courier"/>
              </a:rPr>
              <a:t>9</a:t>
            </a:r>
            <a:r>
              <a:rPr lang="en-US" dirty="0">
                <a:cs typeface="Courier"/>
              </a:rPr>
              <a:t> / 5   vs.  (double) 14 / 5  vs. 14.0 / 5</a:t>
            </a:r>
          </a:p>
          <a:p>
            <a:pPr>
              <a:defRPr/>
            </a:pPr>
            <a:endParaRPr lang="en-US" dirty="0"/>
          </a:p>
        </p:txBody>
      </p:sp>
    </p:spTree>
    <p:extLst>
      <p:ext uri="{BB962C8B-B14F-4D97-AF65-F5344CB8AC3E}">
        <p14:creationId xmlns:p14="http://schemas.microsoft.com/office/powerpoint/2010/main" val="12869043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BF6199D-283C-8943-9DA8-A3154DDBE96B}" type="slidenum">
              <a:rPr lang="en-US" altLang="de-DE" smtClean="0"/>
              <a:pPr/>
              <a:t>48</a:t>
            </a:fld>
            <a:endParaRPr lang="en-US" altLang="de-DE"/>
          </a:p>
        </p:txBody>
      </p:sp>
    </p:spTree>
    <p:extLst>
      <p:ext uri="{BB962C8B-B14F-4D97-AF65-F5344CB8AC3E}">
        <p14:creationId xmlns:p14="http://schemas.microsoft.com/office/powerpoint/2010/main" val="2770657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7</a:t>
            </a:fld>
            <a:endParaRPr lang="en-US" altLang="de-DE"/>
          </a:p>
        </p:txBody>
      </p:sp>
    </p:spTree>
    <p:extLst>
      <p:ext uri="{BB962C8B-B14F-4D97-AF65-F5344CB8AC3E}">
        <p14:creationId xmlns:p14="http://schemas.microsoft.com/office/powerpoint/2010/main" val="11183483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Note that +</a:t>
            </a:r>
            <a:r>
              <a:rPr lang="en-US" baseline="0" dirty="0"/>
              <a:t> is left-associative and commutative</a:t>
            </a:r>
            <a:endParaRPr lang="en-US" dirty="0"/>
          </a:p>
        </p:txBody>
      </p:sp>
      <p:sp>
        <p:nvSpPr>
          <p:cNvPr id="4" name="Foliennummernplatzhalter 3"/>
          <p:cNvSpPr>
            <a:spLocks noGrp="1"/>
          </p:cNvSpPr>
          <p:nvPr>
            <p:ph type="sldNum" sz="quarter" idx="10"/>
          </p:nvPr>
        </p:nvSpPr>
        <p:spPr/>
        <p:txBody>
          <a:bodyPr/>
          <a:lstStyle/>
          <a:p>
            <a:fld id="{57129D7A-3403-7A47-B09A-E094289D41BC}" type="slidenum">
              <a:rPr lang="en-US" altLang="de-DE" smtClean="0"/>
              <a:pPr/>
              <a:t>49</a:t>
            </a:fld>
            <a:endParaRPr lang="en-US" altLang="de-DE"/>
          </a:p>
        </p:txBody>
      </p:sp>
    </p:spTree>
    <p:extLst>
      <p:ext uri="{BB962C8B-B14F-4D97-AF65-F5344CB8AC3E}">
        <p14:creationId xmlns:p14="http://schemas.microsoft.com/office/powerpoint/2010/main" val="1906617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C245CF13-2C3B-D640-A5EA-3FF497929190}" type="slidenum">
              <a:rPr lang="en-US" altLang="de-DE" sz="1200"/>
              <a:pPr/>
              <a:t>50</a:t>
            </a:fld>
            <a:endParaRPr lang="en-US" altLang="de-DE" sz="1200"/>
          </a:p>
        </p:txBody>
      </p:sp>
      <p:sp>
        <p:nvSpPr>
          <p:cNvPr id="419842"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198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6930636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A0095031-06AC-8E4F-9A8C-6B0D3219C089}" type="slidenum">
              <a:rPr lang="en-US" altLang="de-DE" sz="1200"/>
              <a:pPr/>
              <a:t>51</a:t>
            </a:fld>
            <a:endParaRPr lang="en-US" altLang="de-DE" sz="1200"/>
          </a:p>
        </p:txBody>
      </p:sp>
      <p:sp>
        <p:nvSpPr>
          <p:cNvPr id="444418"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4441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1630982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DEA04CA3-0A97-C548-BC85-F1FA5656EADA}" type="slidenum">
              <a:rPr lang="en-US" altLang="de-DE" sz="1200"/>
              <a:pPr/>
              <a:t>52</a:t>
            </a:fld>
            <a:endParaRPr lang="en-US" altLang="de-DE" sz="1200"/>
          </a:p>
        </p:txBody>
      </p:sp>
      <p:sp>
        <p:nvSpPr>
          <p:cNvPr id="405506"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0550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7965193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4D8FB5-5B44-BC48-A9E6-8242E6AA556E}" type="slidenum">
              <a:rPr lang="en-US" altLang="de-DE"/>
              <a:pPr/>
              <a:t>53</a:t>
            </a:fld>
            <a:endParaRPr lang="en-US" altLang="de-DE"/>
          </a:p>
        </p:txBody>
      </p:sp>
      <p:sp>
        <p:nvSpPr>
          <p:cNvPr id="40960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40960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4488190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Note that +</a:t>
            </a:r>
            <a:r>
              <a:rPr lang="en-US" baseline="0" dirty="0"/>
              <a:t> is left-associative and commutative</a:t>
            </a:r>
            <a:endParaRPr lang="en-US" dirty="0"/>
          </a:p>
        </p:txBody>
      </p:sp>
      <p:sp>
        <p:nvSpPr>
          <p:cNvPr id="4" name="Foliennummernplatzhalter 3"/>
          <p:cNvSpPr>
            <a:spLocks noGrp="1"/>
          </p:cNvSpPr>
          <p:nvPr>
            <p:ph type="sldNum" sz="quarter" idx="10"/>
          </p:nvPr>
        </p:nvSpPr>
        <p:spPr/>
        <p:txBody>
          <a:bodyPr/>
          <a:lstStyle/>
          <a:p>
            <a:fld id="{57129D7A-3403-7A47-B09A-E094289D41BC}" type="slidenum">
              <a:rPr lang="en-US" altLang="de-DE" smtClean="0"/>
              <a:pPr/>
              <a:t>54</a:t>
            </a:fld>
            <a:endParaRPr lang="en-US" altLang="de-DE"/>
          </a:p>
        </p:txBody>
      </p:sp>
    </p:spTree>
    <p:extLst>
      <p:ext uri="{BB962C8B-B14F-4D97-AF65-F5344CB8AC3E}">
        <p14:creationId xmlns:p14="http://schemas.microsoft.com/office/powerpoint/2010/main" val="16424215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56</a:t>
            </a:fld>
            <a:endParaRPr lang="en-US" altLang="de-DE"/>
          </a:p>
        </p:txBody>
      </p:sp>
    </p:spTree>
    <p:extLst>
      <p:ext uri="{BB962C8B-B14F-4D97-AF65-F5344CB8AC3E}">
        <p14:creationId xmlns:p14="http://schemas.microsoft.com/office/powerpoint/2010/main" val="3323647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Note that +</a:t>
            </a:r>
            <a:r>
              <a:rPr lang="en-US" baseline="0" dirty="0"/>
              <a:t> is left-associative and commutative</a:t>
            </a:r>
            <a:endParaRPr lang="en-US" dirty="0"/>
          </a:p>
        </p:txBody>
      </p:sp>
      <p:sp>
        <p:nvSpPr>
          <p:cNvPr id="4" name="Foliennummernplatzhalter 3"/>
          <p:cNvSpPr>
            <a:spLocks noGrp="1"/>
          </p:cNvSpPr>
          <p:nvPr>
            <p:ph type="sldNum" sz="quarter" idx="10"/>
          </p:nvPr>
        </p:nvSpPr>
        <p:spPr/>
        <p:txBody>
          <a:bodyPr/>
          <a:lstStyle/>
          <a:p>
            <a:fld id="{57129D7A-3403-7A47-B09A-E094289D41BC}" type="slidenum">
              <a:rPr lang="en-US" altLang="de-DE" smtClean="0"/>
              <a:pPr/>
              <a:t>57</a:t>
            </a:fld>
            <a:endParaRPr lang="en-US" altLang="de-DE"/>
          </a:p>
        </p:txBody>
      </p:sp>
    </p:spTree>
    <p:extLst>
      <p:ext uri="{BB962C8B-B14F-4D97-AF65-F5344CB8AC3E}">
        <p14:creationId xmlns:p14="http://schemas.microsoft.com/office/powerpoint/2010/main" val="2101831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Note that +</a:t>
            </a:r>
            <a:r>
              <a:rPr lang="en-US" baseline="0" dirty="0"/>
              <a:t> is left-associative and commutative</a:t>
            </a:r>
            <a:endParaRPr lang="en-US" dirty="0"/>
          </a:p>
        </p:txBody>
      </p:sp>
      <p:sp>
        <p:nvSpPr>
          <p:cNvPr id="4" name="Foliennummernplatzhalter 3"/>
          <p:cNvSpPr>
            <a:spLocks noGrp="1"/>
          </p:cNvSpPr>
          <p:nvPr>
            <p:ph type="sldNum" sz="quarter" idx="10"/>
          </p:nvPr>
        </p:nvSpPr>
        <p:spPr/>
        <p:txBody>
          <a:bodyPr/>
          <a:lstStyle/>
          <a:p>
            <a:fld id="{57129D7A-3403-7A47-B09A-E094289D41BC}" type="slidenum">
              <a:rPr lang="en-US" altLang="de-DE" smtClean="0"/>
              <a:pPr/>
              <a:t>58</a:t>
            </a:fld>
            <a:endParaRPr lang="en-US" altLang="de-DE"/>
          </a:p>
        </p:txBody>
      </p:sp>
    </p:spTree>
    <p:extLst>
      <p:ext uri="{BB962C8B-B14F-4D97-AF65-F5344CB8AC3E}">
        <p14:creationId xmlns:p14="http://schemas.microsoft.com/office/powerpoint/2010/main" val="2309402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Note that +</a:t>
            </a:r>
            <a:r>
              <a:rPr lang="en-US" baseline="0" dirty="0"/>
              <a:t> is left-associative and commutative</a:t>
            </a:r>
            <a:endParaRPr lang="en-US" dirty="0"/>
          </a:p>
        </p:txBody>
      </p:sp>
      <p:sp>
        <p:nvSpPr>
          <p:cNvPr id="4" name="Foliennummernplatzhalter 3"/>
          <p:cNvSpPr>
            <a:spLocks noGrp="1"/>
          </p:cNvSpPr>
          <p:nvPr>
            <p:ph type="sldNum" sz="quarter" idx="10"/>
          </p:nvPr>
        </p:nvSpPr>
        <p:spPr/>
        <p:txBody>
          <a:bodyPr/>
          <a:lstStyle/>
          <a:p>
            <a:fld id="{57129D7A-3403-7A47-B09A-E094289D41BC}" type="slidenum">
              <a:rPr lang="en-US" altLang="de-DE" smtClean="0"/>
              <a:pPr/>
              <a:t>59</a:t>
            </a:fld>
            <a:endParaRPr lang="en-US" altLang="de-DE"/>
          </a:p>
        </p:txBody>
      </p:sp>
    </p:spTree>
    <p:extLst>
      <p:ext uri="{BB962C8B-B14F-4D97-AF65-F5344CB8AC3E}">
        <p14:creationId xmlns:p14="http://schemas.microsoft.com/office/powerpoint/2010/main" val="1092573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8</a:t>
            </a:fld>
            <a:endParaRPr lang="en-US" altLang="de-DE"/>
          </a:p>
        </p:txBody>
      </p:sp>
    </p:spTree>
    <p:extLst>
      <p:ext uri="{BB962C8B-B14F-4D97-AF65-F5344CB8AC3E}">
        <p14:creationId xmlns:p14="http://schemas.microsoft.com/office/powerpoint/2010/main" val="1564725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865E57F-20B9-AE4A-BAD3-921C31CD991F}" type="slidenum">
              <a:rPr lang="en-US" altLang="de-DE" sz="1200"/>
              <a:pPr/>
              <a:t>60</a:t>
            </a:fld>
            <a:endParaRPr lang="en-US" altLang="de-DE" sz="1200"/>
          </a:p>
        </p:txBody>
      </p:sp>
      <p:sp>
        <p:nvSpPr>
          <p:cNvPr id="42803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2803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6757094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02070040-B248-184A-98DE-7FD875124973}" type="slidenum">
              <a:rPr lang="en-US" altLang="de-DE" sz="1200"/>
              <a:pPr/>
              <a:t>62</a:t>
            </a:fld>
            <a:endParaRPr lang="en-US" altLang="de-DE" sz="1200"/>
          </a:p>
        </p:txBody>
      </p:sp>
      <p:sp>
        <p:nvSpPr>
          <p:cNvPr id="432130"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321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7545957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348F9E3-3A5E-FD4A-ABA9-8C1ADFE13E38}" type="slidenum">
              <a:rPr lang="en-US" altLang="de-DE" sz="1200"/>
              <a:pPr/>
              <a:t>63</a:t>
            </a:fld>
            <a:endParaRPr lang="en-US" altLang="de-DE" sz="1200"/>
          </a:p>
        </p:txBody>
      </p:sp>
      <p:sp>
        <p:nvSpPr>
          <p:cNvPr id="434178"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341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6000363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42DE545A-5802-5F4F-94A9-B104DEC3F7A7}" type="slidenum">
              <a:rPr lang="en-US" altLang="de-DE" sz="1200"/>
              <a:pPr/>
              <a:t>64</a:t>
            </a:fld>
            <a:endParaRPr lang="en-US" altLang="de-DE" sz="1200"/>
          </a:p>
        </p:txBody>
      </p:sp>
      <p:sp>
        <p:nvSpPr>
          <p:cNvPr id="436226"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362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0215302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0F05CE4D-364E-B34E-A46D-9FADFC657026}" type="slidenum">
              <a:rPr lang="en-US" altLang="de-DE" sz="1200"/>
              <a:pPr/>
              <a:t>65</a:t>
            </a:fld>
            <a:endParaRPr lang="en-US" altLang="de-DE" sz="1200"/>
          </a:p>
        </p:txBody>
      </p:sp>
      <p:sp>
        <p:nvSpPr>
          <p:cNvPr id="43827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3827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a:p>
        </p:txBody>
      </p:sp>
    </p:spTree>
    <p:extLst>
      <p:ext uri="{BB962C8B-B14F-4D97-AF65-F5344CB8AC3E}">
        <p14:creationId xmlns:p14="http://schemas.microsoft.com/office/powerpoint/2010/main" val="18747888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64CE6051-8BAB-AE49-B886-95CA391BBC1D}" type="slidenum">
              <a:rPr lang="en-US" altLang="de-DE" sz="1200"/>
              <a:pPr/>
              <a:t>66</a:t>
            </a:fld>
            <a:endParaRPr lang="en-US" altLang="de-DE" sz="1200"/>
          </a:p>
        </p:txBody>
      </p:sp>
      <p:sp>
        <p:nvSpPr>
          <p:cNvPr id="43827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3827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69688948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52EC824A-4733-CB47-A4E6-B127479E534F}" type="slidenum">
              <a:rPr lang="en-US" altLang="de-DE" sz="1200"/>
              <a:pPr/>
              <a:t>67</a:t>
            </a:fld>
            <a:endParaRPr lang="en-US" altLang="de-DE" sz="1200"/>
          </a:p>
        </p:txBody>
      </p:sp>
      <p:sp>
        <p:nvSpPr>
          <p:cNvPr id="440322"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403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03867500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EBD89506-1BD0-5F44-81B8-6D246C45E04D}" type="slidenum">
              <a:rPr lang="en-US" altLang="de-DE" sz="1200"/>
              <a:pPr/>
              <a:t>68</a:t>
            </a:fld>
            <a:endParaRPr lang="en-US" altLang="de-DE" sz="1200"/>
          </a:p>
        </p:txBody>
      </p:sp>
      <p:sp>
        <p:nvSpPr>
          <p:cNvPr id="442370"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423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1162761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BBD65F1-B043-7F42-A12B-4D5363B2462E}" type="slidenum">
              <a:rPr lang="en-US" altLang="de-DE" sz="1200"/>
              <a:pPr/>
              <a:t>69</a:t>
            </a:fld>
            <a:endParaRPr lang="en-US" altLang="de-DE" sz="1200"/>
          </a:p>
        </p:txBody>
      </p:sp>
      <p:sp>
        <p:nvSpPr>
          <p:cNvPr id="446466"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4646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4373933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3EB85067-5104-FD4E-B302-0372E6A1CFA1}" type="slidenum">
              <a:rPr lang="en-US" altLang="de-DE" sz="1200"/>
              <a:pPr/>
              <a:t>70</a:t>
            </a:fld>
            <a:endParaRPr lang="en-US" altLang="de-DE" sz="1200"/>
          </a:p>
        </p:txBody>
      </p:sp>
      <p:sp>
        <p:nvSpPr>
          <p:cNvPr id="448514"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44851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extLst>
      <p:ext uri="{BB962C8B-B14F-4D97-AF65-F5344CB8AC3E}">
        <p14:creationId xmlns:p14="http://schemas.microsoft.com/office/powerpoint/2010/main" val="687545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9</a:t>
            </a:fld>
            <a:endParaRPr lang="en-US" altLang="de-DE"/>
          </a:p>
        </p:txBody>
      </p:sp>
    </p:spTree>
    <p:extLst>
      <p:ext uri="{BB962C8B-B14F-4D97-AF65-F5344CB8AC3E}">
        <p14:creationId xmlns:p14="http://schemas.microsoft.com/office/powerpoint/2010/main" val="15833308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72</a:t>
            </a:fld>
            <a:endParaRPr lang="en-US" altLang="de-DE"/>
          </a:p>
        </p:txBody>
      </p:sp>
    </p:spTree>
    <p:extLst>
      <p:ext uri="{BB962C8B-B14F-4D97-AF65-F5344CB8AC3E}">
        <p14:creationId xmlns:p14="http://schemas.microsoft.com/office/powerpoint/2010/main" val="1643158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10</a:t>
            </a:fld>
            <a:endParaRPr lang="en-US" altLang="de-DE"/>
          </a:p>
        </p:txBody>
      </p:sp>
    </p:spTree>
    <p:extLst>
      <p:ext uri="{BB962C8B-B14F-4D97-AF65-F5344CB8AC3E}">
        <p14:creationId xmlns:p14="http://schemas.microsoft.com/office/powerpoint/2010/main" val="1261915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11</a:t>
            </a:fld>
            <a:endParaRPr lang="en-US" altLang="de-DE"/>
          </a:p>
        </p:txBody>
      </p:sp>
    </p:spTree>
    <p:extLst>
      <p:ext uri="{BB962C8B-B14F-4D97-AF65-F5344CB8AC3E}">
        <p14:creationId xmlns:p14="http://schemas.microsoft.com/office/powerpoint/2010/main" val="1848341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BF6199D-283C-8943-9DA8-A3154DDBE96B}" type="slidenum">
              <a:rPr lang="en-US" altLang="de-DE" smtClean="0"/>
              <a:pPr/>
              <a:t>12</a:t>
            </a:fld>
            <a:endParaRPr lang="en-US" altLang="de-DE"/>
          </a:p>
        </p:txBody>
      </p:sp>
    </p:spTree>
    <p:extLst>
      <p:ext uri="{BB962C8B-B14F-4D97-AF65-F5344CB8AC3E}">
        <p14:creationId xmlns:p14="http://schemas.microsoft.com/office/powerpoint/2010/main" val="2047543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Mastertitelformat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Master-Untertitelformat bearbeiten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2346353-3820-9F4E-BEF5-65A641D9AC27}" type="slidenum">
              <a:rPr lang="en-US" altLang="de-DE"/>
              <a:pPr/>
              <a:t>‹Nr.›</a:t>
            </a:fld>
            <a:endParaRPr lang="en-US" altLang="de-DE"/>
          </a:p>
        </p:txBody>
      </p:sp>
    </p:spTree>
    <p:extLst>
      <p:ext uri="{BB962C8B-B14F-4D97-AF65-F5344CB8AC3E}">
        <p14:creationId xmlns:p14="http://schemas.microsoft.com/office/powerpoint/2010/main" val="2117718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Mastertitelformat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A3288C1-617E-3E40-9F07-4C2B170252DB}" type="slidenum">
              <a:rPr lang="en-US" altLang="de-DE"/>
              <a:pPr/>
              <a:t>‹Nr.›</a:t>
            </a:fld>
            <a:endParaRPr lang="en-US" altLang="de-DE"/>
          </a:p>
        </p:txBody>
      </p:sp>
    </p:spTree>
    <p:extLst>
      <p:ext uri="{BB962C8B-B14F-4D97-AF65-F5344CB8AC3E}">
        <p14:creationId xmlns:p14="http://schemas.microsoft.com/office/powerpoint/2010/main" val="1918985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0905538-4B3C-E747-8219-B528279F7D75}" type="slidenum">
              <a:rPr lang="en-US" altLang="de-DE"/>
              <a:pPr/>
              <a:t>‹Nr.›</a:t>
            </a:fld>
            <a:endParaRPr lang="en-US" altLang="de-DE"/>
          </a:p>
        </p:txBody>
      </p:sp>
    </p:spTree>
    <p:extLst>
      <p:ext uri="{BB962C8B-B14F-4D97-AF65-F5344CB8AC3E}">
        <p14:creationId xmlns:p14="http://schemas.microsoft.com/office/powerpoint/2010/main" val="1481803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Mastertitelformat bearbeiten</a:t>
            </a:r>
            <a:endParaRPr lang="en-US"/>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5D2700C-9153-0D4A-9786-5DCB732024EC}" type="slidenum">
              <a:rPr lang="en-US" altLang="de-DE"/>
              <a:pPr/>
              <a:t>‹Nr.›</a:t>
            </a:fld>
            <a:endParaRPr lang="en-US" altLang="de-DE"/>
          </a:p>
        </p:txBody>
      </p:sp>
    </p:spTree>
    <p:extLst>
      <p:ext uri="{BB962C8B-B14F-4D97-AF65-F5344CB8AC3E}">
        <p14:creationId xmlns:p14="http://schemas.microsoft.com/office/powerpoint/2010/main" val="309486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AA5E5AE-CCE4-A44C-9C05-C54042C2E600}" type="slidenum">
              <a:rPr lang="en-US" altLang="de-DE"/>
              <a:pPr/>
              <a:t>‹Nr.›</a:t>
            </a:fld>
            <a:endParaRPr lang="en-US" altLang="de-DE"/>
          </a:p>
        </p:txBody>
      </p:sp>
    </p:spTree>
    <p:extLst>
      <p:ext uri="{BB962C8B-B14F-4D97-AF65-F5344CB8AC3E}">
        <p14:creationId xmlns:p14="http://schemas.microsoft.com/office/powerpoint/2010/main" val="104057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Datumsplatzhalter 2"/>
          <p:cNvSpPr>
            <a:spLocks noGrp="1"/>
          </p:cNvSpPr>
          <p:nvPr>
            <p:ph type="dt" sz="half" idx="10"/>
          </p:nvPr>
        </p:nvSpPr>
        <p:spPr/>
        <p:txBody>
          <a:bodyPr/>
          <a:lstStyle/>
          <a:p>
            <a:pPr>
              <a:defRPr/>
            </a:pPr>
            <a:endParaRPr lang="en-US"/>
          </a:p>
        </p:txBody>
      </p:sp>
      <p:sp>
        <p:nvSpPr>
          <p:cNvPr id="4" name="Fußzeilenplatzhalter 3"/>
          <p:cNvSpPr>
            <a:spLocks noGrp="1"/>
          </p:cNvSpPr>
          <p:nvPr>
            <p:ph type="ftr" sz="quarter" idx="11"/>
          </p:nvPr>
        </p:nvSpPr>
        <p:spPr/>
        <p:txBody>
          <a:bodyPr/>
          <a:lstStyle/>
          <a:p>
            <a:pPr>
              <a:defRPr/>
            </a:pPr>
            <a:endParaRPr lang="en-US"/>
          </a:p>
        </p:txBody>
      </p:sp>
      <p:sp>
        <p:nvSpPr>
          <p:cNvPr id="5" name="Foliennummernplatzhalter 4"/>
          <p:cNvSpPr>
            <a:spLocks noGrp="1"/>
          </p:cNvSpPr>
          <p:nvPr>
            <p:ph type="sldNum" sz="quarter" idx="12"/>
          </p:nvPr>
        </p:nvSpPr>
        <p:spPr/>
        <p:txBody>
          <a:bodyPr/>
          <a:lstStyle/>
          <a:p>
            <a:fld id="{CA40E8E0-7751-8A40-866E-0D8050146661}" type="slidenum">
              <a:rPr lang="en-US" altLang="de-DE" smtClean="0"/>
              <a:pPr/>
              <a:t>‹Nr.›</a:t>
            </a:fld>
            <a:endParaRPr lang="en-US" altLang="de-DE"/>
          </a:p>
        </p:txBody>
      </p:sp>
    </p:spTree>
    <p:extLst>
      <p:ext uri="{BB962C8B-B14F-4D97-AF65-F5344CB8AC3E}">
        <p14:creationId xmlns:p14="http://schemas.microsoft.com/office/powerpoint/2010/main" val="84314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Mastertitelformat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A6464DA-94EB-2C4F-92DF-D2581D39BEEE}" type="slidenum">
              <a:rPr lang="en-US" altLang="de-DE"/>
              <a:pPr/>
              <a:t>‹Nr.›</a:t>
            </a:fld>
            <a:endParaRPr lang="en-US" altLang="de-DE"/>
          </a:p>
        </p:txBody>
      </p:sp>
    </p:spTree>
    <p:extLst>
      <p:ext uri="{BB962C8B-B14F-4D97-AF65-F5344CB8AC3E}">
        <p14:creationId xmlns:p14="http://schemas.microsoft.com/office/powerpoint/2010/main" val="841907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FB2C1FA-BDCC-2F4E-8271-46C46FB6A4CE}" type="slidenum">
              <a:rPr lang="en-US" altLang="de-DE"/>
              <a:pPr/>
              <a:t>‹Nr.›</a:t>
            </a:fld>
            <a:endParaRPr lang="en-US" altLang="de-DE"/>
          </a:p>
        </p:txBody>
      </p:sp>
    </p:spTree>
    <p:extLst>
      <p:ext uri="{BB962C8B-B14F-4D97-AF65-F5344CB8AC3E}">
        <p14:creationId xmlns:p14="http://schemas.microsoft.com/office/powerpoint/2010/main" val="162980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Mastertitelformat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A3468064-B817-4A40-B3E6-37FCA587D8B8}" type="slidenum">
              <a:rPr lang="en-US" altLang="de-DE"/>
              <a:pPr/>
              <a:t>‹Nr.›</a:t>
            </a:fld>
            <a:endParaRPr lang="en-US" altLang="de-DE"/>
          </a:p>
        </p:txBody>
      </p:sp>
    </p:spTree>
    <p:extLst>
      <p:ext uri="{BB962C8B-B14F-4D97-AF65-F5344CB8AC3E}">
        <p14:creationId xmlns:p14="http://schemas.microsoft.com/office/powerpoint/2010/main" val="1170924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661BE3AA-C88D-E243-B3C3-B2CCF97194B4}" type="slidenum">
              <a:rPr lang="en-US" altLang="de-DE"/>
              <a:pPr/>
              <a:t>‹Nr.›</a:t>
            </a:fld>
            <a:endParaRPr lang="en-US" altLang="de-DE"/>
          </a:p>
        </p:txBody>
      </p:sp>
    </p:spTree>
    <p:extLst>
      <p:ext uri="{BB962C8B-B14F-4D97-AF65-F5344CB8AC3E}">
        <p14:creationId xmlns:p14="http://schemas.microsoft.com/office/powerpoint/2010/main" val="187728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4A95530-DE9F-F243-9C8C-547D0236C76E}" type="slidenum">
              <a:rPr lang="en-US" altLang="de-DE"/>
              <a:pPr/>
              <a:t>‹Nr.›</a:t>
            </a:fld>
            <a:endParaRPr lang="en-US" altLang="de-DE"/>
          </a:p>
        </p:txBody>
      </p:sp>
    </p:spTree>
    <p:extLst>
      <p:ext uri="{BB962C8B-B14F-4D97-AF65-F5344CB8AC3E}">
        <p14:creationId xmlns:p14="http://schemas.microsoft.com/office/powerpoint/2010/main" val="502917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Mastertitelformat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0D819D9-EEC4-E244-97CE-59810B47D588}" type="slidenum">
              <a:rPr lang="en-US" altLang="de-DE"/>
              <a:pPr/>
              <a:t>‹Nr.›</a:t>
            </a:fld>
            <a:endParaRPr lang="en-US" altLang="de-DE"/>
          </a:p>
        </p:txBody>
      </p:sp>
    </p:spTree>
    <p:extLst>
      <p:ext uri="{BB962C8B-B14F-4D97-AF65-F5344CB8AC3E}">
        <p14:creationId xmlns:p14="http://schemas.microsoft.com/office/powerpoint/2010/main" val="45729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a:ea typeface="ＭＳ Ｐゴシック" charset="0"/>
                <a:cs typeface="Arial"/>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a:ea typeface="ＭＳ Ｐゴシック" charset="0"/>
                <a:cs typeface="Arial"/>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fld id="{CA40E8E0-7751-8A40-866E-0D8050146661}" type="slidenum">
              <a:rPr lang="en-US" altLang="de-DE"/>
              <a:pPr/>
              <a:t>‹Nr.›</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rtl="0" eaLnBrk="0" fontAlgn="base" hangingPunct="0">
        <a:spcBef>
          <a:spcPct val="0"/>
        </a:spcBef>
        <a:spcAft>
          <a:spcPct val="0"/>
        </a:spcAft>
        <a:defRPr sz="4400">
          <a:solidFill>
            <a:schemeClr val="tx2"/>
          </a:solidFill>
          <a:latin typeface="Arial"/>
          <a:ea typeface="+mj-ea"/>
          <a:cs typeface="Arial"/>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eaLnBrk="0" fontAlgn="base" hangingPunct="0">
        <a:spcBef>
          <a:spcPct val="0"/>
        </a:spcBef>
        <a:spcAft>
          <a:spcPct val="0"/>
        </a:spcAft>
        <a:defRPr sz="4400">
          <a:solidFill>
            <a:schemeClr val="tx2"/>
          </a:solidFill>
          <a:latin typeface="Times" charset="0"/>
          <a:ea typeface="ＭＳ Ｐゴシック" charset="0"/>
        </a:defRPr>
      </a:lvl6pPr>
      <a:lvl7pPr marL="914400" algn="ctr" rtl="0" eaLnBrk="0" fontAlgn="base" hangingPunct="0">
        <a:spcBef>
          <a:spcPct val="0"/>
        </a:spcBef>
        <a:spcAft>
          <a:spcPct val="0"/>
        </a:spcAft>
        <a:defRPr sz="4400">
          <a:solidFill>
            <a:schemeClr val="tx2"/>
          </a:solidFill>
          <a:latin typeface="Times" charset="0"/>
          <a:ea typeface="ＭＳ Ｐゴシック" charset="0"/>
        </a:defRPr>
      </a:lvl7pPr>
      <a:lvl8pPr marL="1371600" algn="ctr" rtl="0" eaLnBrk="0" fontAlgn="base" hangingPunct="0">
        <a:spcBef>
          <a:spcPct val="0"/>
        </a:spcBef>
        <a:spcAft>
          <a:spcPct val="0"/>
        </a:spcAft>
        <a:defRPr sz="4400">
          <a:solidFill>
            <a:schemeClr val="tx2"/>
          </a:solidFill>
          <a:latin typeface="Times" charset="0"/>
          <a:ea typeface="ＭＳ Ｐゴシック" charset="0"/>
        </a:defRPr>
      </a:lvl8pPr>
      <a:lvl9pPr marL="1828800" algn="ctr" rtl="0" eaLnBrk="0" fontAlgn="base" hangingPunct="0">
        <a:spcBef>
          <a:spcPct val="0"/>
        </a:spcBef>
        <a:spcAft>
          <a:spcPct val="0"/>
        </a:spcAft>
        <a:defRPr sz="4400">
          <a:solidFill>
            <a:schemeClr val="tx2"/>
          </a:solidFill>
          <a:latin typeface="Times"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Pumping_lemma_for_context-free_language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70.xml"/><Relationship Id="rId3" Type="http://schemas.openxmlformats.org/officeDocument/2006/relationships/slide" Target="slide24.xml"/><Relationship Id="rId7" Type="http://schemas.openxmlformats.org/officeDocument/2006/relationships/slide" Target="slide66.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63.xml"/><Relationship Id="rId5" Type="http://schemas.openxmlformats.org/officeDocument/2006/relationships/slide" Target="slide50.xml"/><Relationship Id="rId4" Type="http://schemas.openxmlformats.org/officeDocument/2006/relationships/slide" Target="slide3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notesSlide" Target="../notesSlides/notesSlide26.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10" Type="http://schemas.openxmlformats.org/officeDocument/2006/relationships/image" Target="../media/image5.emf"/><Relationship Id="rId4" Type="http://schemas.openxmlformats.org/officeDocument/2006/relationships/hyperlink" Target="https://docs.oracle.com/javase/specs/jls/se7/html/jls-4.html#jls-4.2" TargetMode="External"/><Relationship Id="rId9" Type="http://schemas.openxmlformats.org/officeDocument/2006/relationships/oleObject" Target="../embeddings/oleObject3.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oracle.com/technetwork/java/codeconventions-135099.html#367" TargetMode="External"/><Relationship Id="rId2" Type="http://schemas.openxmlformats.org/officeDocument/2006/relationships/hyperlink" Target="https://en.wikipedia.org/wiki/Naming_convention_(programm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Context-free_gramma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228600"/>
            <a:ext cx="7772400" cy="1143000"/>
          </a:xfrm>
        </p:spPr>
        <p:txBody>
          <a:bodyPr/>
          <a:lstStyle/>
          <a:p>
            <a:pPr>
              <a:defRPr/>
            </a:pPr>
            <a:r>
              <a:rPr lang="en-US" dirty="0"/>
              <a:t>Five-Minute Review</a:t>
            </a:r>
          </a:p>
        </p:txBody>
      </p:sp>
      <p:sp>
        <p:nvSpPr>
          <p:cNvPr id="3" name="Inhaltsplatzhalter 2"/>
          <p:cNvSpPr>
            <a:spLocks noGrp="1"/>
          </p:cNvSpPr>
          <p:nvPr>
            <p:ph idx="1"/>
          </p:nvPr>
        </p:nvSpPr>
        <p:spPr>
          <a:xfrm>
            <a:off x="685800" y="1447800"/>
            <a:ext cx="7772400" cy="4114800"/>
          </a:xfrm>
        </p:spPr>
        <p:txBody>
          <a:bodyPr/>
          <a:lstStyle/>
          <a:p>
            <a:pPr marL="514350" indent="-514350">
              <a:buFont typeface="+mj-lt"/>
              <a:buAutoNum type="arabicPeriod"/>
              <a:defRPr/>
            </a:pPr>
            <a:r>
              <a:rPr lang="en-US" sz="2800" dirty="0"/>
              <a:t>What is a </a:t>
            </a:r>
            <a:r>
              <a:rPr lang="en-US" sz="2800" i="1" dirty="0"/>
              <a:t>variable</a:t>
            </a:r>
            <a:r>
              <a:rPr lang="en-US" sz="2800" dirty="0"/>
              <a:t>?</a:t>
            </a:r>
          </a:p>
          <a:p>
            <a:pPr marL="514350" indent="-514350">
              <a:buFont typeface="+mj-lt"/>
              <a:buAutoNum type="arabicPeriod"/>
              <a:defRPr/>
            </a:pPr>
            <a:r>
              <a:rPr lang="en-US" sz="2800" dirty="0"/>
              <a:t>What is a </a:t>
            </a:r>
            <a:r>
              <a:rPr lang="en-US" sz="2800" i="1" dirty="0"/>
              <a:t>class</a:t>
            </a:r>
            <a:r>
              <a:rPr lang="en-US" sz="2800" dirty="0"/>
              <a:t>? An </a:t>
            </a:r>
            <a:r>
              <a:rPr lang="en-US" sz="2800" i="1" dirty="0"/>
              <a:t>object</a:t>
            </a:r>
            <a:r>
              <a:rPr lang="en-US" sz="2800" dirty="0"/>
              <a:t>?</a:t>
            </a:r>
          </a:p>
          <a:p>
            <a:pPr marL="514350" indent="-514350">
              <a:buFont typeface="+mj-lt"/>
              <a:buAutoNum type="arabicPeriod"/>
              <a:defRPr/>
            </a:pPr>
            <a:r>
              <a:rPr lang="en-US" sz="2800" dirty="0"/>
              <a:t>What is a </a:t>
            </a:r>
            <a:r>
              <a:rPr lang="en-US" sz="2800" i="1" dirty="0"/>
              <a:t>package</a:t>
            </a:r>
            <a:r>
              <a:rPr lang="en-US" sz="2800" dirty="0"/>
              <a:t>?</a:t>
            </a:r>
          </a:p>
          <a:p>
            <a:pPr marL="514350" indent="-514350">
              <a:buFont typeface="+mj-lt"/>
              <a:buAutoNum type="arabicPeriod"/>
              <a:defRPr/>
            </a:pPr>
            <a:r>
              <a:rPr lang="en-US" sz="2800" dirty="0"/>
              <a:t>What is a </a:t>
            </a:r>
            <a:r>
              <a:rPr lang="en-US" sz="2800" i="1" dirty="0"/>
              <a:t>method</a:t>
            </a:r>
            <a:r>
              <a:rPr lang="en-US" sz="2800" dirty="0"/>
              <a:t>? A </a:t>
            </a:r>
            <a:r>
              <a:rPr lang="en-US" sz="2800" i="1" dirty="0"/>
              <a:t>constructor</a:t>
            </a:r>
            <a:r>
              <a:rPr lang="en-US" sz="2800" dirty="0"/>
              <a:t>?</a:t>
            </a:r>
          </a:p>
          <a:p>
            <a:pPr marL="514350" indent="-514350">
              <a:buFont typeface="+mj-lt"/>
              <a:buAutoNum type="arabicPeriod"/>
              <a:defRPr/>
            </a:pPr>
            <a:r>
              <a:rPr lang="en-US" sz="2800" dirty="0"/>
              <a:t>What is an </a:t>
            </a:r>
            <a:r>
              <a:rPr lang="en-US" sz="2800" i="1" dirty="0"/>
              <a:t>object variable</a:t>
            </a:r>
            <a:r>
              <a:rPr lang="en-US" sz="2800" dirty="0"/>
              <a:t>?</a:t>
            </a:r>
          </a:p>
          <a:p>
            <a:pPr marL="514350" indent="-514350">
              <a:buFont typeface="+mj-lt"/>
              <a:buAutoNum type="arabicPeriod"/>
              <a:defRPr/>
            </a:pPr>
            <a:endParaRPr lang="en-US" sz="2800" dirty="0"/>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a:t>
            </a:fld>
            <a:endParaRPr lang="en-US" altLang="de-DE" sz="1400" dirty="0">
              <a:latin typeface="Arial" charset="0"/>
            </a:endParaRPr>
          </a:p>
        </p:txBody>
      </p:sp>
    </p:spTree>
    <p:extLst>
      <p:ext uri="{BB962C8B-B14F-4D97-AF65-F5344CB8AC3E}">
        <p14:creationId xmlns:p14="http://schemas.microsoft.com/office/powerpoint/2010/main" val="2416017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4800" y="990600"/>
            <a:ext cx="8641466" cy="6096000"/>
          </a:xfrm>
        </p:spPr>
        <p:txBody>
          <a:bodyPr>
            <a:normAutofit/>
          </a:bodyPr>
          <a:lstStyle/>
          <a:p>
            <a:pPr marL="0" indent="0">
              <a:buNone/>
            </a:pPr>
            <a:r>
              <a:rPr lang="en-US" i="1" dirty="0"/>
              <a:t>S</a:t>
            </a:r>
            <a:r>
              <a:rPr lang="en-US" dirty="0"/>
              <a:t> → </a:t>
            </a:r>
            <a:r>
              <a:rPr lang="en-US" i="1" dirty="0"/>
              <a:t>SS</a:t>
            </a:r>
            <a:r>
              <a:rPr lang="en-US" dirty="0"/>
              <a:t> | (</a:t>
            </a:r>
            <a:r>
              <a:rPr lang="en-US" i="1" dirty="0"/>
              <a:t>S</a:t>
            </a:r>
            <a:r>
              <a:rPr lang="en-US" dirty="0"/>
              <a:t>) | ()</a:t>
            </a:r>
          </a:p>
          <a:p>
            <a:pPr marL="0" indent="0">
              <a:buNone/>
            </a:pPr>
            <a:endParaRPr lang="en-US" dirty="0"/>
          </a:p>
          <a:p>
            <a:pPr marL="0" indent="0">
              <a:buNone/>
            </a:pPr>
            <a:r>
              <a:rPr lang="en-US" b="1" dirty="0"/>
              <a:t>Claim:</a:t>
            </a:r>
            <a:r>
              <a:rPr lang="en-US" dirty="0"/>
              <a:t> The string (()()) is </a:t>
            </a:r>
            <a:r>
              <a:rPr lang="en-US" i="1" dirty="0">
                <a:solidFill>
                  <a:srgbClr val="FF0000"/>
                </a:solidFill>
              </a:rPr>
              <a:t>valid</a:t>
            </a:r>
            <a:r>
              <a:rPr lang="en-US" dirty="0"/>
              <a:t>, i.e., in </a:t>
            </a:r>
            <a:r>
              <a:rPr lang="en-US" i="1" dirty="0"/>
              <a:t>L</a:t>
            </a:r>
            <a:r>
              <a:rPr lang="en-US" dirty="0"/>
              <a:t>(</a:t>
            </a:r>
            <a:r>
              <a:rPr lang="en-US" i="1" dirty="0"/>
              <a:t>G</a:t>
            </a:r>
            <a:r>
              <a:rPr lang="en-US" dirty="0"/>
              <a:t>). </a:t>
            </a:r>
          </a:p>
          <a:p>
            <a:pPr marL="0" indent="0">
              <a:buNone/>
            </a:pPr>
            <a:r>
              <a:rPr lang="en-US" b="1" dirty="0"/>
              <a:t>Proof:</a:t>
            </a:r>
            <a:r>
              <a:rPr lang="en-US" dirty="0"/>
              <a:t> consider the </a:t>
            </a:r>
            <a:r>
              <a:rPr lang="en-US" i="1" dirty="0">
                <a:solidFill>
                  <a:srgbClr val="FF0000"/>
                </a:solidFill>
              </a:rPr>
              <a:t>derivation</a:t>
            </a:r>
          </a:p>
          <a:p>
            <a:pPr marL="0" indent="0">
              <a:buNone/>
            </a:pPr>
            <a:r>
              <a:rPr lang="en-US" i="1" dirty="0"/>
              <a:t>S</a:t>
            </a:r>
            <a:r>
              <a:rPr lang="en-US" dirty="0"/>
              <a:t> </a:t>
            </a:r>
            <a:r>
              <a:rPr lang="de-DE" dirty="0"/>
              <a:t>⇒ </a:t>
            </a:r>
            <a:r>
              <a:rPr lang="en-US" dirty="0"/>
              <a:t>(</a:t>
            </a:r>
            <a:r>
              <a:rPr lang="en-US" i="1" dirty="0"/>
              <a:t>S</a:t>
            </a:r>
            <a:r>
              <a:rPr lang="en-US" dirty="0"/>
              <a:t>) </a:t>
            </a:r>
            <a:r>
              <a:rPr lang="de-DE" dirty="0"/>
              <a:t>⇒</a:t>
            </a:r>
            <a:r>
              <a:rPr lang="en-US" dirty="0"/>
              <a:t> (</a:t>
            </a:r>
            <a:r>
              <a:rPr lang="en-US" i="1" dirty="0"/>
              <a:t>SS</a:t>
            </a:r>
            <a:r>
              <a:rPr lang="en-US" dirty="0"/>
              <a:t>) </a:t>
            </a:r>
            <a:r>
              <a:rPr lang="de-DE" dirty="0"/>
              <a:t>⇒</a:t>
            </a:r>
            <a:r>
              <a:rPr lang="en-US" dirty="0"/>
              <a:t> (()</a:t>
            </a:r>
            <a:r>
              <a:rPr lang="en-US" i="1" dirty="0"/>
              <a:t>S</a:t>
            </a:r>
            <a:r>
              <a:rPr lang="en-US" dirty="0"/>
              <a:t>)</a:t>
            </a:r>
            <a:r>
              <a:rPr lang="de-DE" dirty="0"/>
              <a:t> ⇒</a:t>
            </a:r>
            <a:r>
              <a:rPr lang="en-US" dirty="0"/>
              <a:t> (()())</a:t>
            </a:r>
          </a:p>
          <a:p>
            <a:pPr marL="0" indent="0">
              <a:buNone/>
            </a:pPr>
            <a:endParaRPr lang="en-US" dirty="0"/>
          </a:p>
          <a:p>
            <a:pPr marL="0" indent="0">
              <a:buNone/>
            </a:pPr>
            <a:r>
              <a:rPr lang="en-US" dirty="0"/>
              <a:t>However, the string )( is not in </a:t>
            </a:r>
            <a:r>
              <a:rPr lang="en-US" i="1" dirty="0"/>
              <a:t>L</a:t>
            </a:r>
            <a:r>
              <a:rPr lang="en-US" dirty="0"/>
              <a:t>(</a:t>
            </a:r>
            <a:r>
              <a:rPr lang="en-US" i="1" dirty="0"/>
              <a:t>G</a:t>
            </a:r>
            <a:r>
              <a:rPr lang="en-US" dirty="0"/>
              <a:t>), </a:t>
            </a:r>
            <a:br>
              <a:rPr lang="en-US" dirty="0"/>
            </a:br>
            <a:r>
              <a:rPr lang="en-US" dirty="0"/>
              <a:t>since there is no derivation from </a:t>
            </a:r>
            <a:r>
              <a:rPr lang="en-US" i="1" dirty="0"/>
              <a:t>S</a:t>
            </a:r>
            <a:r>
              <a:rPr lang="en-US" dirty="0"/>
              <a:t> to )(</a:t>
            </a:r>
          </a:p>
          <a:p>
            <a:pPr marL="0" indent="0">
              <a:buNone/>
            </a:pPr>
            <a:endParaRPr lang="en-US"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10</a:t>
            </a:fld>
            <a:endParaRPr lang="en-US" altLang="de-DE" sz="1400" dirty="0">
              <a:latin typeface="Arial" charset="0"/>
            </a:endParaRPr>
          </a:p>
        </p:txBody>
      </p:sp>
    </p:spTree>
    <p:extLst>
      <p:ext uri="{BB962C8B-B14F-4D97-AF65-F5344CB8AC3E}">
        <p14:creationId xmlns:p14="http://schemas.microsoft.com/office/powerpoint/2010/main" val="36755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850" y="1520074"/>
            <a:ext cx="6324600" cy="4037764"/>
          </a:xfrm>
        </p:spPr>
        <p:txBody>
          <a:bodyPr/>
          <a:lstStyle/>
          <a:p>
            <a:pPr marL="0" indent="0">
              <a:buNone/>
            </a:pPr>
            <a:r>
              <a:rPr lang="en-US" dirty="0"/>
              <a:t>Our trees grow downwards!</a:t>
            </a:r>
          </a:p>
          <a:p>
            <a:pPr marL="0" indent="0">
              <a:buNone/>
            </a:pPr>
            <a:endParaRPr lang="en-US" dirty="0"/>
          </a:p>
          <a:p>
            <a:pPr marL="0" indent="0">
              <a:buNone/>
            </a:pPr>
            <a:r>
              <a:rPr lang="en-US" dirty="0"/>
              <a:t>R: </a:t>
            </a:r>
            <a:r>
              <a:rPr lang="en-US" i="1" dirty="0">
                <a:solidFill>
                  <a:srgbClr val="FF0000"/>
                </a:solidFill>
              </a:rPr>
              <a:t>Root</a:t>
            </a:r>
          </a:p>
          <a:p>
            <a:pPr marL="0" indent="0">
              <a:buNone/>
            </a:pPr>
            <a:r>
              <a:rPr lang="en-US" dirty="0"/>
              <a:t>L: </a:t>
            </a:r>
            <a:r>
              <a:rPr lang="en-US" i="1" dirty="0">
                <a:solidFill>
                  <a:srgbClr val="FF0000"/>
                </a:solidFill>
              </a:rPr>
              <a:t>Leaf</a:t>
            </a:r>
          </a:p>
          <a:p>
            <a:pPr marL="0" indent="0">
              <a:buNone/>
            </a:pPr>
            <a:r>
              <a:rPr lang="en-US" dirty="0"/>
              <a:t>I:  </a:t>
            </a:r>
            <a:r>
              <a:rPr lang="en-US" i="1" dirty="0">
                <a:solidFill>
                  <a:srgbClr val="FF0000"/>
                </a:solidFill>
              </a:rPr>
              <a:t>Internal node </a:t>
            </a:r>
            <a:r>
              <a:rPr lang="en-US" dirty="0"/>
              <a:t>(</a:t>
            </a:r>
            <a:r>
              <a:rPr lang="en-US"/>
              <a:t>i.e., not </a:t>
            </a:r>
            <a:r>
              <a:rPr lang="en-US" dirty="0"/>
              <a:t>a leaf)</a:t>
            </a:r>
          </a:p>
          <a:p>
            <a:pPr marL="0" indent="0">
              <a:buNone/>
            </a:pPr>
            <a:endParaRPr lang="en-US" dirty="0"/>
          </a:p>
          <a:p>
            <a:pPr marL="0" indent="0">
              <a:buNone/>
            </a:pPr>
            <a:r>
              <a:rPr lang="en-US" dirty="0"/>
              <a:t>Typically, root is an internal node (when not?)</a:t>
            </a:r>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381000"/>
            <a:ext cx="9144000" cy="762000"/>
          </a:xfrm>
        </p:spPr>
        <p:txBody>
          <a:bodyPr/>
          <a:lstStyle/>
          <a:p>
            <a:pPr marL="0" indent="0">
              <a:buNone/>
            </a:pPr>
            <a:r>
              <a:rPr lang="en-US" sz="4000" dirty="0"/>
              <a:t>Trees in CS</a:t>
            </a:r>
          </a:p>
        </p:txBody>
      </p:sp>
      <p:sp>
        <p:nvSpPr>
          <p:cNvPr id="8" name="Inhaltsplatzhalter 2"/>
          <p:cNvSpPr txBox="1">
            <a:spLocks/>
          </p:cNvSpPr>
          <p:nvPr/>
        </p:nvSpPr>
        <p:spPr bwMode="auto">
          <a:xfrm>
            <a:off x="6781800" y="1219201"/>
            <a:ext cx="2057400" cy="43434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lgn="ctr">
              <a:buFontTx/>
              <a:buNone/>
            </a:pPr>
            <a:r>
              <a:rPr lang="de-DE" kern="0" dirty="0"/>
              <a:t>R</a:t>
            </a:r>
          </a:p>
          <a:p>
            <a:pPr marL="0" indent="0" algn="ctr">
              <a:buFontTx/>
              <a:buNone/>
            </a:pPr>
            <a:r>
              <a:rPr lang="de-DE" kern="0" dirty="0"/>
              <a:t>/ | \</a:t>
            </a:r>
          </a:p>
          <a:p>
            <a:pPr marL="0" indent="0" algn="ctr">
              <a:buFontTx/>
              <a:buNone/>
            </a:pPr>
            <a:r>
              <a:rPr lang="de-DE" kern="0" dirty="0"/>
              <a:t>L  I  L</a:t>
            </a:r>
          </a:p>
          <a:p>
            <a:pPr marL="0" indent="0" algn="ctr">
              <a:buNone/>
            </a:pPr>
            <a:r>
              <a:rPr lang="de-DE" kern="0" dirty="0"/>
              <a:t>/   \</a:t>
            </a:r>
          </a:p>
          <a:p>
            <a:pPr marL="0" indent="0" algn="ctr">
              <a:buFontTx/>
              <a:buNone/>
            </a:pPr>
            <a:r>
              <a:rPr lang="de-DE" kern="0" dirty="0"/>
              <a:t>I     I</a:t>
            </a:r>
          </a:p>
          <a:p>
            <a:pPr marL="0" indent="0" algn="ctr">
              <a:buNone/>
            </a:pPr>
            <a:r>
              <a:rPr lang="de-DE" kern="0" dirty="0"/>
              <a:t>/  \   /  \</a:t>
            </a:r>
          </a:p>
          <a:p>
            <a:pPr marL="0" indent="0" algn="ctr">
              <a:buFontTx/>
              <a:buNone/>
            </a:pPr>
            <a:r>
              <a:rPr lang="de-DE" kern="0" dirty="0"/>
              <a:t>L  L  L  L</a:t>
            </a:r>
            <a:endParaRPr lang="en-US" kern="0" dirty="0"/>
          </a:p>
        </p:txBody>
      </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11</a:t>
            </a:fld>
            <a:endParaRPr lang="en-US" altLang="de-DE" sz="1400" dirty="0">
              <a:latin typeface="Arial" charset="0"/>
            </a:endParaRPr>
          </a:p>
        </p:txBody>
      </p:sp>
    </p:spTree>
    <p:extLst>
      <p:ext uri="{BB962C8B-B14F-4D97-AF65-F5344CB8AC3E}">
        <p14:creationId xmlns:p14="http://schemas.microsoft.com/office/powerpoint/2010/main" val="79102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4800" y="991437"/>
            <a:ext cx="6324600" cy="4037764"/>
          </a:xfrm>
        </p:spPr>
        <p:txBody>
          <a:bodyPr/>
          <a:lstStyle/>
          <a:p>
            <a:pPr marL="0" indent="0">
              <a:buNone/>
            </a:pPr>
            <a:r>
              <a:rPr lang="en-US" dirty="0"/>
              <a:t>May use </a:t>
            </a:r>
            <a:r>
              <a:rPr lang="en-US" i="1" dirty="0">
                <a:solidFill>
                  <a:srgbClr val="FF0000"/>
                </a:solidFill>
              </a:rPr>
              <a:t>parse trees </a:t>
            </a:r>
            <a:r>
              <a:rPr lang="en-US" dirty="0"/>
              <a:t>as compact representation for derivation.</a:t>
            </a:r>
            <a:endParaRPr lang="en-US" i="1" dirty="0"/>
          </a:p>
          <a:p>
            <a:pPr marL="0" indent="0">
              <a:buNone/>
            </a:pPr>
            <a:r>
              <a:rPr lang="en-US" i="1" dirty="0"/>
              <a:t>Internal nodes</a:t>
            </a:r>
            <a:r>
              <a:rPr lang="en-US" dirty="0"/>
              <a:t> are variables,</a:t>
            </a:r>
            <a:br>
              <a:rPr lang="en-US" dirty="0"/>
            </a:br>
            <a:r>
              <a:rPr lang="en-US" i="1" dirty="0"/>
              <a:t>Leafs</a:t>
            </a:r>
            <a:r>
              <a:rPr lang="en-US" dirty="0"/>
              <a:t> are terminals.</a:t>
            </a:r>
          </a:p>
          <a:p>
            <a:pPr marL="0" indent="0">
              <a:buNone/>
            </a:pPr>
            <a:endParaRPr lang="en-US" dirty="0"/>
          </a:p>
          <a:p>
            <a:pPr marL="0" indent="0">
              <a:buNone/>
            </a:pPr>
            <a:r>
              <a:rPr lang="en-US" dirty="0"/>
              <a:t>S </a:t>
            </a:r>
            <a:r>
              <a:rPr lang="de-DE" dirty="0"/>
              <a:t>⇒ </a:t>
            </a:r>
            <a:r>
              <a:rPr lang="en-US" dirty="0"/>
              <a:t>(</a:t>
            </a:r>
            <a:r>
              <a:rPr lang="en-US" i="1" dirty="0"/>
              <a:t>S</a:t>
            </a:r>
            <a:r>
              <a:rPr lang="en-US" dirty="0"/>
              <a:t>) </a:t>
            </a:r>
            <a:r>
              <a:rPr lang="de-DE" dirty="0"/>
              <a:t>⇒</a:t>
            </a:r>
            <a:r>
              <a:rPr lang="en-US" dirty="0"/>
              <a:t> (</a:t>
            </a:r>
            <a:r>
              <a:rPr lang="en-US" i="1" dirty="0"/>
              <a:t>SS</a:t>
            </a:r>
            <a:r>
              <a:rPr lang="en-US" dirty="0"/>
              <a:t>) </a:t>
            </a:r>
            <a:r>
              <a:rPr lang="de-DE" dirty="0"/>
              <a:t>⇒</a:t>
            </a:r>
            <a:r>
              <a:rPr lang="en-US" dirty="0"/>
              <a:t> (()</a:t>
            </a:r>
            <a:r>
              <a:rPr lang="en-US" i="1" dirty="0"/>
              <a:t>S</a:t>
            </a:r>
            <a:r>
              <a:rPr lang="en-US" dirty="0"/>
              <a:t>)</a:t>
            </a:r>
            <a:r>
              <a:rPr lang="de-DE" dirty="0"/>
              <a:t> ⇒</a:t>
            </a:r>
            <a:r>
              <a:rPr lang="en-US" dirty="0"/>
              <a:t> (()())</a:t>
            </a:r>
          </a:p>
          <a:p>
            <a:pPr marL="0" indent="0">
              <a:buNone/>
            </a:pPr>
            <a:r>
              <a:rPr lang="en-US" dirty="0"/>
              <a:t>is a derivation that follows from parse tree on right.</a:t>
            </a:r>
          </a:p>
          <a:p>
            <a:pPr marL="0" indent="0">
              <a:buNone/>
            </a:pPr>
            <a:endParaRPr lang="en-US" dirty="0"/>
          </a:p>
          <a:p>
            <a:pPr marL="0" indent="0">
              <a:buNone/>
            </a:pPr>
            <a:r>
              <a:rPr lang="de-DE" altLang="de-DE" dirty="0">
                <a:latin typeface="Arial" charset="0"/>
              </a:rPr>
              <a:t>Recall: </a:t>
            </a:r>
            <a:r>
              <a:rPr lang="en-US" i="1" dirty="0"/>
              <a:t>S</a:t>
            </a:r>
            <a:r>
              <a:rPr lang="en-US" dirty="0"/>
              <a:t> → </a:t>
            </a:r>
            <a:r>
              <a:rPr lang="en-US" i="1" dirty="0"/>
              <a:t>SS </a:t>
            </a:r>
            <a:r>
              <a:rPr lang="en-US" dirty="0"/>
              <a:t> |  (</a:t>
            </a:r>
            <a:r>
              <a:rPr lang="en-US" i="1" dirty="0"/>
              <a:t>S</a:t>
            </a:r>
            <a:r>
              <a:rPr lang="en-US" dirty="0"/>
              <a:t>)  |  ()</a:t>
            </a:r>
          </a:p>
          <a:p>
            <a:pPr marL="0" indent="0">
              <a:buNone/>
            </a:pPr>
            <a:r>
              <a:rPr lang="en-US" dirty="0"/>
              <a:t> </a:t>
            </a:r>
          </a:p>
          <a:p>
            <a:pPr marL="0" indent="0">
              <a:buNone/>
            </a:pPr>
            <a:endParaRPr lang="en-US"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190500"/>
            <a:ext cx="9144000" cy="762000"/>
          </a:xfrm>
        </p:spPr>
        <p:txBody>
          <a:bodyPr/>
          <a:lstStyle/>
          <a:p>
            <a:pPr marL="0" indent="0">
              <a:buNone/>
            </a:pPr>
            <a:r>
              <a:rPr lang="en-US" sz="4000" dirty="0"/>
              <a:t>Parse Trees</a:t>
            </a:r>
          </a:p>
        </p:txBody>
      </p:sp>
      <p:sp>
        <p:nvSpPr>
          <p:cNvPr id="8" name="Inhaltsplatzhalter 2"/>
          <p:cNvSpPr txBox="1">
            <a:spLocks/>
          </p:cNvSpPr>
          <p:nvPr/>
        </p:nvSpPr>
        <p:spPr bwMode="auto">
          <a:xfrm>
            <a:off x="6781800" y="1219201"/>
            <a:ext cx="2057400" cy="43434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lgn="ctr">
              <a:buFontTx/>
              <a:buNone/>
            </a:pPr>
            <a:r>
              <a:rPr lang="de-DE" i="1" kern="0" dirty="0"/>
              <a:t>S</a:t>
            </a:r>
          </a:p>
          <a:p>
            <a:pPr marL="0" indent="0" algn="ctr">
              <a:buFontTx/>
              <a:buNone/>
            </a:pPr>
            <a:r>
              <a:rPr lang="de-DE" kern="0" dirty="0"/>
              <a:t>/ | \</a:t>
            </a:r>
          </a:p>
          <a:p>
            <a:pPr marL="0" indent="0" algn="ctr">
              <a:buFontTx/>
              <a:buNone/>
            </a:pPr>
            <a:r>
              <a:rPr lang="de-DE" kern="0" dirty="0"/>
              <a:t>(  </a:t>
            </a:r>
            <a:r>
              <a:rPr lang="de-DE" i="1" kern="0" dirty="0"/>
              <a:t>S</a:t>
            </a:r>
            <a:r>
              <a:rPr lang="de-DE" kern="0" dirty="0"/>
              <a:t>  )</a:t>
            </a:r>
          </a:p>
          <a:p>
            <a:pPr marL="0" indent="0" algn="ctr">
              <a:buNone/>
            </a:pPr>
            <a:r>
              <a:rPr lang="de-DE" kern="0" dirty="0"/>
              <a:t>/   \</a:t>
            </a:r>
          </a:p>
          <a:p>
            <a:pPr marL="0" indent="0" algn="ctr">
              <a:buFontTx/>
              <a:buNone/>
            </a:pPr>
            <a:r>
              <a:rPr lang="de-DE" i="1" kern="0" dirty="0"/>
              <a:t>S     S</a:t>
            </a:r>
          </a:p>
          <a:p>
            <a:pPr marL="0" indent="0" algn="ctr">
              <a:buNone/>
            </a:pPr>
            <a:r>
              <a:rPr lang="de-DE" kern="0" dirty="0"/>
              <a:t>/  \   /  \</a:t>
            </a:r>
          </a:p>
          <a:p>
            <a:pPr marL="0" indent="0" algn="ctr">
              <a:buFontTx/>
              <a:buNone/>
            </a:pPr>
            <a:r>
              <a:rPr lang="de-DE" kern="0" dirty="0"/>
              <a:t>(   )  (   )</a:t>
            </a:r>
            <a:endParaRPr lang="en-US" kern="0" dirty="0"/>
          </a:p>
        </p:txBody>
      </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12</a:t>
            </a:fld>
            <a:endParaRPr lang="en-US" altLang="de-DE" sz="1400" dirty="0">
              <a:latin typeface="Arial" charset="0"/>
            </a:endParaRPr>
          </a:p>
        </p:txBody>
      </p:sp>
    </p:spTree>
    <p:extLst>
      <p:ext uri="{BB962C8B-B14F-4D97-AF65-F5344CB8AC3E}">
        <p14:creationId xmlns:p14="http://schemas.microsoft.com/office/powerpoint/2010/main" val="1479096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4800" y="1411196"/>
            <a:ext cx="8641466" cy="5675403"/>
          </a:xfrm>
        </p:spPr>
        <p:txBody>
          <a:bodyPr>
            <a:normAutofit/>
          </a:bodyPr>
          <a:lstStyle/>
          <a:p>
            <a:pPr marL="0" indent="0">
              <a:buNone/>
            </a:pPr>
            <a:r>
              <a:rPr lang="de-DE" altLang="de-DE" dirty="0">
                <a:latin typeface="Arial" charset="0"/>
              </a:rPr>
              <a:t>a + b, </a:t>
            </a:r>
            <a:r>
              <a:rPr lang="de-DE" altLang="de-DE" dirty="0" err="1">
                <a:latin typeface="Arial" charset="0"/>
              </a:rPr>
              <a:t>u</a:t>
            </a:r>
            <a:r>
              <a:rPr lang="de-DE" altLang="de-DE" dirty="0">
                <a:latin typeface="Arial" charset="0"/>
              </a:rPr>
              <a:t>, x + (</a:t>
            </a:r>
            <a:r>
              <a:rPr lang="de-DE" altLang="de-DE" dirty="0" err="1">
                <a:latin typeface="Arial" charset="0"/>
              </a:rPr>
              <a:t>y</a:t>
            </a:r>
            <a:r>
              <a:rPr lang="de-DE" altLang="de-DE" dirty="0">
                <a:latin typeface="Arial" charset="0"/>
              </a:rPr>
              <a:t> + </a:t>
            </a:r>
            <a:r>
              <a:rPr lang="de-DE" altLang="de-DE" dirty="0" err="1">
                <a:latin typeface="Arial" charset="0"/>
              </a:rPr>
              <a:t>z</a:t>
            </a:r>
            <a:r>
              <a:rPr lang="de-DE" altLang="de-DE" dirty="0">
                <a:latin typeface="Arial" charset="0"/>
              </a:rPr>
              <a:t>), ...</a:t>
            </a:r>
          </a:p>
          <a:p>
            <a:pPr marL="0" indent="0">
              <a:buNone/>
            </a:pPr>
            <a:endParaRPr lang="de-DE" altLang="de-DE" i="1" dirty="0">
              <a:latin typeface="Arial" charset="0"/>
            </a:endParaRPr>
          </a:p>
          <a:p>
            <a:pPr marL="0" indent="0">
              <a:buNone/>
            </a:pPr>
            <a:r>
              <a:rPr lang="de-DE" altLang="de-DE" i="1" dirty="0">
                <a:latin typeface="Arial" charset="0"/>
              </a:rPr>
              <a:t>G</a:t>
            </a:r>
            <a:r>
              <a:rPr lang="de-DE" altLang="de-DE" dirty="0">
                <a:latin typeface="Arial" charset="0"/>
              </a:rPr>
              <a:t> = (</a:t>
            </a:r>
            <a:r>
              <a:rPr lang="de-DE" altLang="de-DE" i="1" dirty="0">
                <a:latin typeface="Arial" charset="0"/>
              </a:rPr>
              <a:t>V</a:t>
            </a:r>
            <a:r>
              <a:rPr lang="de-DE" altLang="de-DE" dirty="0">
                <a:latin typeface="Arial" charset="0"/>
              </a:rPr>
              <a:t>, </a:t>
            </a:r>
            <a:r>
              <a:rPr lang="de-DE" altLang="de-DE" i="1" dirty="0" err="1">
                <a:latin typeface="Arial" charset="0"/>
              </a:rPr>
              <a:t>Σ</a:t>
            </a:r>
            <a:r>
              <a:rPr lang="de-DE" altLang="de-DE" dirty="0">
                <a:latin typeface="Arial" charset="0"/>
              </a:rPr>
              <a:t>, </a:t>
            </a:r>
            <a:r>
              <a:rPr lang="de-DE" altLang="de-DE" i="1" dirty="0">
                <a:latin typeface="Arial" charset="0"/>
              </a:rPr>
              <a:t>R</a:t>
            </a:r>
            <a:r>
              <a:rPr lang="de-DE" altLang="de-DE" dirty="0">
                <a:latin typeface="Arial" charset="0"/>
              </a:rPr>
              <a:t>, </a:t>
            </a:r>
            <a:r>
              <a:rPr lang="de-DE" altLang="de-DE" i="1" dirty="0">
                <a:latin typeface="Arial" charset="0"/>
              </a:rPr>
              <a:t>S</a:t>
            </a:r>
            <a:r>
              <a:rPr lang="de-DE" altLang="de-DE" dirty="0">
                <a:latin typeface="Arial" charset="0"/>
              </a:rPr>
              <a:t>) </a:t>
            </a:r>
            <a:r>
              <a:rPr lang="de-DE" altLang="de-DE" dirty="0" err="1">
                <a:latin typeface="Arial" charset="0"/>
              </a:rPr>
              <a:t>with</a:t>
            </a:r>
            <a:endParaRPr lang="de-DE" altLang="de-DE" dirty="0">
              <a:latin typeface="Arial" charset="0"/>
            </a:endParaRPr>
          </a:p>
          <a:p>
            <a:r>
              <a:rPr lang="de-DE" altLang="de-DE" dirty="0">
                <a:latin typeface="Arial" charset="0"/>
              </a:rPr>
              <a:t>Variables </a:t>
            </a:r>
            <a:r>
              <a:rPr lang="de-DE" altLang="de-DE" i="1" dirty="0">
                <a:latin typeface="Arial" charset="0"/>
              </a:rPr>
              <a:t>V</a:t>
            </a:r>
            <a:r>
              <a:rPr lang="de-DE" altLang="de-DE" dirty="0">
                <a:latin typeface="Arial" charset="0"/>
              </a:rPr>
              <a:t> = { </a:t>
            </a:r>
            <a:r>
              <a:rPr lang="de-DE" altLang="de-DE" i="1" dirty="0">
                <a:latin typeface="Arial" charset="0"/>
              </a:rPr>
              <a:t>S, P, X</a:t>
            </a:r>
            <a:r>
              <a:rPr lang="de-DE" altLang="de-DE" dirty="0">
                <a:latin typeface="Arial" charset="0"/>
              </a:rPr>
              <a:t> }</a:t>
            </a:r>
          </a:p>
          <a:p>
            <a:r>
              <a:rPr lang="de-DE" altLang="de-DE" dirty="0">
                <a:latin typeface="Arial" charset="0"/>
              </a:rPr>
              <a:t>Alphabet </a:t>
            </a:r>
            <a:r>
              <a:rPr lang="de-DE" altLang="de-DE" dirty="0" err="1">
                <a:latin typeface="Arial" charset="0"/>
              </a:rPr>
              <a:t>Σ</a:t>
            </a:r>
            <a:r>
              <a:rPr lang="de-DE" altLang="de-DE" i="1" dirty="0">
                <a:latin typeface="Arial" charset="0"/>
              </a:rPr>
              <a:t> = </a:t>
            </a:r>
            <a:r>
              <a:rPr lang="de-DE" altLang="de-DE" dirty="0">
                <a:latin typeface="Arial" charset="0"/>
              </a:rPr>
              <a:t>{ (, ), +, a, ..., </a:t>
            </a:r>
            <a:r>
              <a:rPr lang="de-DE" altLang="de-DE" dirty="0" err="1">
                <a:latin typeface="Arial" charset="0"/>
              </a:rPr>
              <a:t>z</a:t>
            </a:r>
            <a:r>
              <a:rPr lang="de-DE" altLang="de-DE" dirty="0">
                <a:latin typeface="Arial" charset="0"/>
              </a:rPr>
              <a:t> }</a:t>
            </a:r>
          </a:p>
          <a:p>
            <a:r>
              <a:rPr lang="de-DE" altLang="de-DE" dirty="0" err="1">
                <a:latin typeface="Arial" charset="0"/>
              </a:rPr>
              <a:t>Productions</a:t>
            </a:r>
            <a:r>
              <a:rPr lang="de-DE" altLang="de-DE" dirty="0">
                <a:latin typeface="Arial" charset="0"/>
              </a:rPr>
              <a:t>: </a:t>
            </a:r>
            <a:br>
              <a:rPr lang="de-DE" altLang="de-DE" dirty="0">
                <a:latin typeface="Arial" charset="0"/>
              </a:rPr>
            </a:br>
            <a:r>
              <a:rPr lang="en-US" i="1" dirty="0"/>
              <a:t>S</a:t>
            </a:r>
            <a:r>
              <a:rPr lang="en-US" dirty="0"/>
              <a:t> → </a:t>
            </a:r>
            <a:r>
              <a:rPr lang="en-US" i="1" dirty="0"/>
              <a:t>S + P </a:t>
            </a:r>
            <a:r>
              <a:rPr lang="en-US" dirty="0"/>
              <a:t>| </a:t>
            </a:r>
            <a:r>
              <a:rPr lang="en-US" i="1" dirty="0"/>
              <a:t>P</a:t>
            </a:r>
            <a:br>
              <a:rPr lang="en-US" i="1" dirty="0"/>
            </a:br>
            <a:r>
              <a:rPr lang="en-US" i="1" dirty="0"/>
              <a:t>P </a:t>
            </a:r>
            <a:r>
              <a:rPr lang="en-US" dirty="0"/>
              <a:t>→ (</a:t>
            </a:r>
            <a:r>
              <a:rPr lang="en-US" i="1" dirty="0"/>
              <a:t> S </a:t>
            </a:r>
            <a:r>
              <a:rPr lang="en-US" dirty="0"/>
              <a:t>)</a:t>
            </a:r>
            <a:r>
              <a:rPr lang="en-US" i="1" dirty="0"/>
              <a:t> | X</a:t>
            </a:r>
            <a:br>
              <a:rPr lang="en-US" i="1" dirty="0"/>
            </a:br>
            <a:r>
              <a:rPr lang="en-US" i="1" dirty="0"/>
              <a:t>X </a:t>
            </a:r>
            <a:r>
              <a:rPr lang="en-US" dirty="0"/>
              <a:t>→ a | ... | z</a:t>
            </a:r>
            <a:endParaRPr lang="en-US" i="1"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190500"/>
            <a:ext cx="9144000" cy="762000"/>
          </a:xfrm>
        </p:spPr>
        <p:txBody>
          <a:bodyPr/>
          <a:lstStyle/>
          <a:p>
            <a:pPr marL="0" indent="0">
              <a:buNone/>
            </a:pPr>
            <a:r>
              <a:rPr lang="en-US" sz="4000" dirty="0"/>
              <a:t>Example: Parenthesized Sums</a:t>
            </a:r>
          </a:p>
        </p:txBody>
      </p:sp>
      <p:sp>
        <p:nvSpPr>
          <p:cNvPr id="11"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13</a:t>
            </a:fld>
            <a:endParaRPr lang="en-US" altLang="de-DE" sz="1400" dirty="0">
              <a:latin typeface="Arial" charset="0"/>
            </a:endParaRPr>
          </a:p>
        </p:txBody>
      </p:sp>
    </p:spTree>
    <p:extLst>
      <p:ext uri="{BB962C8B-B14F-4D97-AF65-F5344CB8AC3E}">
        <p14:creationId xmlns:p14="http://schemas.microsoft.com/office/powerpoint/2010/main" val="1370024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bwMode="auto">
          <a:xfrm>
            <a:off x="6096000" y="1710748"/>
            <a:ext cx="1524000" cy="685800"/>
          </a:xfrm>
          <a:prstGeom prst="ellipse">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charset="0"/>
              <a:ea typeface="ＭＳ Ｐゴシック" charset="0"/>
            </a:endParaRPr>
          </a:p>
        </p:txBody>
      </p:sp>
      <p:sp>
        <p:nvSpPr>
          <p:cNvPr id="16" name="Oval 15"/>
          <p:cNvSpPr/>
          <p:nvPr/>
        </p:nvSpPr>
        <p:spPr bwMode="auto">
          <a:xfrm>
            <a:off x="6629400" y="3467100"/>
            <a:ext cx="1295400" cy="685800"/>
          </a:xfrm>
          <a:prstGeom prst="ellipse">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charset="0"/>
              <a:ea typeface="ＭＳ Ｐゴシック" charset="0"/>
            </a:endParaRPr>
          </a:p>
        </p:txBody>
      </p:sp>
      <p:sp>
        <p:nvSpPr>
          <p:cNvPr id="12" name="Oval 11"/>
          <p:cNvSpPr/>
          <p:nvPr/>
        </p:nvSpPr>
        <p:spPr bwMode="auto">
          <a:xfrm>
            <a:off x="6400800" y="762000"/>
            <a:ext cx="2545466" cy="685800"/>
          </a:xfrm>
          <a:prstGeom prst="ellipse">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charset="0"/>
              <a:ea typeface="ＭＳ Ｐゴシック" charset="0"/>
            </a:endParaRPr>
          </a:p>
        </p:txBody>
      </p:sp>
      <p:sp>
        <p:nvSpPr>
          <p:cNvPr id="3" name="Inhaltsplatzhalter 2"/>
          <p:cNvSpPr>
            <a:spLocks noGrp="1"/>
          </p:cNvSpPr>
          <p:nvPr>
            <p:ph idx="1"/>
          </p:nvPr>
        </p:nvSpPr>
        <p:spPr>
          <a:xfrm>
            <a:off x="304800" y="0"/>
            <a:ext cx="8641466" cy="6858000"/>
          </a:xfrm>
        </p:spPr>
        <p:txBody>
          <a:bodyPr>
            <a:normAutofit fontScale="92500" lnSpcReduction="10000"/>
          </a:bodyPr>
          <a:lstStyle/>
          <a:p>
            <a:pPr marL="0" indent="0">
              <a:buNone/>
            </a:pPr>
            <a:r>
              <a:rPr lang="en-US" i="1" dirty="0"/>
              <a:t>S</a:t>
            </a:r>
            <a:r>
              <a:rPr lang="en-US" dirty="0"/>
              <a:t> → </a:t>
            </a:r>
            <a:r>
              <a:rPr lang="en-US" i="1" dirty="0"/>
              <a:t>S + P </a:t>
            </a:r>
            <a:r>
              <a:rPr lang="en-US" dirty="0"/>
              <a:t>| </a:t>
            </a:r>
            <a:r>
              <a:rPr lang="en-US" i="1" dirty="0"/>
              <a:t>P</a:t>
            </a:r>
            <a:br>
              <a:rPr lang="en-US" i="1" dirty="0"/>
            </a:br>
            <a:r>
              <a:rPr lang="en-US" i="1" dirty="0"/>
              <a:t>P </a:t>
            </a:r>
            <a:r>
              <a:rPr lang="en-US" dirty="0"/>
              <a:t>→ (</a:t>
            </a:r>
            <a:r>
              <a:rPr lang="en-US" i="1" dirty="0"/>
              <a:t> S </a:t>
            </a:r>
            <a:r>
              <a:rPr lang="en-US" dirty="0"/>
              <a:t>)</a:t>
            </a:r>
            <a:r>
              <a:rPr lang="en-US" i="1" dirty="0"/>
              <a:t> | X</a:t>
            </a:r>
            <a:br>
              <a:rPr lang="en-US" i="1" dirty="0"/>
            </a:br>
            <a:r>
              <a:rPr lang="en-US" i="1" dirty="0"/>
              <a:t>X </a:t>
            </a:r>
            <a:r>
              <a:rPr lang="en-US" dirty="0"/>
              <a:t>→ a | ... | z</a:t>
            </a:r>
          </a:p>
          <a:p>
            <a:pPr marL="0" indent="0">
              <a:buNone/>
            </a:pPr>
            <a:endParaRPr lang="en-US" i="1" dirty="0"/>
          </a:p>
          <a:p>
            <a:pPr marL="0" indent="0">
              <a:buNone/>
            </a:pPr>
            <a:r>
              <a:rPr lang="en-US" dirty="0"/>
              <a:t>Parse tree for a + (b + c) + d:</a:t>
            </a:r>
          </a:p>
          <a:p>
            <a:pPr marL="0" indent="0">
              <a:buNone/>
            </a:pPr>
            <a:endParaRPr lang="en-US" dirty="0"/>
          </a:p>
          <a:p>
            <a:pPr marL="0" indent="0">
              <a:buNone/>
            </a:pPr>
            <a:r>
              <a:rPr lang="en-US" dirty="0"/>
              <a:t>Parsing done bottom-up;</a:t>
            </a:r>
            <a:br>
              <a:rPr lang="en-US" dirty="0"/>
            </a:br>
            <a:r>
              <a:rPr lang="en-US" dirty="0"/>
              <a:t>lower position in parse tree </a:t>
            </a:r>
            <a:br>
              <a:rPr lang="en-US" dirty="0"/>
            </a:br>
            <a:r>
              <a:rPr lang="en-US" dirty="0"/>
              <a:t>is parsed/evaluated earlier</a:t>
            </a:r>
          </a:p>
          <a:p>
            <a:pPr marL="0" indent="0">
              <a:buNone/>
            </a:pPr>
            <a:endParaRPr lang="en-US" dirty="0"/>
          </a:p>
          <a:p>
            <a:pPr marL="0" indent="0">
              <a:buNone/>
            </a:pPr>
            <a:r>
              <a:rPr lang="en-US" dirty="0"/>
              <a:t>Parentheses evaluated first</a:t>
            </a:r>
          </a:p>
          <a:p>
            <a:pPr marL="0" indent="0">
              <a:buNone/>
            </a:pPr>
            <a:r>
              <a:rPr lang="en-US" dirty="0"/>
              <a:t>Note that </a:t>
            </a:r>
            <a:r>
              <a:rPr lang="en-US" i="1" dirty="0"/>
              <a:t>above rules </a:t>
            </a:r>
            <a:r>
              <a:rPr lang="en-US" dirty="0"/>
              <a:t>imply that</a:t>
            </a:r>
          </a:p>
          <a:p>
            <a:pPr marL="0" indent="0">
              <a:buNone/>
            </a:pPr>
            <a:r>
              <a:rPr lang="en-US" dirty="0"/>
              <a:t>+ is evaluated left-to-right </a:t>
            </a:r>
            <a:br>
              <a:rPr lang="en-US" dirty="0"/>
            </a:br>
            <a:r>
              <a:rPr lang="en-US" dirty="0"/>
              <a:t>(</a:t>
            </a:r>
            <a:r>
              <a:rPr lang="en-US" i="1" dirty="0">
                <a:solidFill>
                  <a:srgbClr val="FF0000"/>
                </a:solidFill>
              </a:rPr>
              <a:t>left-associative</a:t>
            </a:r>
            <a:r>
              <a:rPr lang="en-US" dirty="0"/>
              <a:t>)</a:t>
            </a:r>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Inhaltsplatzhalter 2"/>
          <p:cNvSpPr txBox="1">
            <a:spLocks/>
          </p:cNvSpPr>
          <p:nvPr/>
        </p:nvSpPr>
        <p:spPr bwMode="auto">
          <a:xfrm>
            <a:off x="6172200" y="8906"/>
            <a:ext cx="2774066" cy="6858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buFontTx/>
              <a:buNone/>
            </a:pPr>
            <a:r>
              <a:rPr lang="en-US" i="1" kern="0" dirty="0"/>
              <a:t>           S</a:t>
            </a:r>
          </a:p>
          <a:p>
            <a:pPr marL="0" indent="0">
              <a:buFontTx/>
              <a:buNone/>
            </a:pPr>
            <a:r>
              <a:rPr lang="en-US" kern="0" dirty="0"/>
              <a:t>       /    |    \</a:t>
            </a:r>
          </a:p>
          <a:p>
            <a:pPr marL="0" indent="0">
              <a:buFontTx/>
              <a:buNone/>
            </a:pPr>
            <a:r>
              <a:rPr lang="en-US" i="1" kern="0" dirty="0"/>
              <a:t>    S     +     P</a:t>
            </a:r>
          </a:p>
          <a:p>
            <a:pPr marL="0" indent="0">
              <a:buFontTx/>
              <a:buNone/>
            </a:pPr>
            <a:r>
              <a:rPr lang="en-US" kern="0" dirty="0"/>
              <a:t>  /  |  \           |</a:t>
            </a:r>
          </a:p>
          <a:p>
            <a:pPr marL="0" indent="0">
              <a:buFontTx/>
              <a:buNone/>
            </a:pPr>
            <a:r>
              <a:rPr lang="en-US" i="1" kern="0" dirty="0"/>
              <a:t>S  +  P        X</a:t>
            </a:r>
          </a:p>
          <a:p>
            <a:pPr marL="0" indent="0">
              <a:buFontTx/>
              <a:buNone/>
            </a:pPr>
            <a:r>
              <a:rPr lang="en-US" kern="0" dirty="0"/>
              <a:t> |     / | \        |</a:t>
            </a:r>
          </a:p>
          <a:p>
            <a:pPr marL="0" indent="0">
              <a:buFontTx/>
              <a:buNone/>
            </a:pPr>
            <a:r>
              <a:rPr lang="en-US" i="1" kern="0" dirty="0"/>
              <a:t>P   </a:t>
            </a:r>
            <a:r>
              <a:rPr lang="en-US" kern="0" dirty="0"/>
              <a:t>(</a:t>
            </a:r>
            <a:r>
              <a:rPr lang="en-US" i="1" kern="0" dirty="0"/>
              <a:t> S  </a:t>
            </a:r>
            <a:r>
              <a:rPr lang="en-US" kern="0" dirty="0"/>
              <a:t>)      d</a:t>
            </a:r>
          </a:p>
          <a:p>
            <a:pPr marL="0" indent="0">
              <a:buFontTx/>
              <a:buNone/>
            </a:pPr>
            <a:r>
              <a:rPr lang="en-US" kern="0" dirty="0"/>
              <a:t> |     / | \</a:t>
            </a:r>
          </a:p>
          <a:p>
            <a:pPr marL="0" indent="0">
              <a:buFontTx/>
              <a:buNone/>
            </a:pPr>
            <a:r>
              <a:rPr lang="en-US" i="1" kern="0" dirty="0"/>
              <a:t>X   S + P</a:t>
            </a:r>
          </a:p>
          <a:p>
            <a:pPr marL="0" indent="0">
              <a:buFontTx/>
              <a:buNone/>
            </a:pPr>
            <a:r>
              <a:rPr lang="en-US" i="1" kern="0" dirty="0"/>
              <a:t> |    |     |</a:t>
            </a:r>
          </a:p>
          <a:p>
            <a:pPr marL="0" indent="0">
              <a:buFontTx/>
              <a:buNone/>
            </a:pPr>
            <a:r>
              <a:rPr lang="en-US" i="1" kern="0" dirty="0"/>
              <a:t>a   P</a:t>
            </a:r>
            <a:r>
              <a:rPr lang="en-US" kern="0" dirty="0"/>
              <a:t>    </a:t>
            </a:r>
            <a:r>
              <a:rPr lang="en-US" i="1" kern="0" dirty="0"/>
              <a:t>X</a:t>
            </a:r>
          </a:p>
          <a:p>
            <a:pPr marL="0" indent="0">
              <a:buFontTx/>
              <a:buNone/>
            </a:pPr>
            <a:r>
              <a:rPr lang="en-US" kern="0" dirty="0"/>
              <a:t>      |      |</a:t>
            </a:r>
          </a:p>
          <a:p>
            <a:pPr marL="0" indent="0">
              <a:buFontTx/>
              <a:buNone/>
            </a:pPr>
            <a:r>
              <a:rPr lang="en-US" kern="0" dirty="0"/>
              <a:t>     X     c</a:t>
            </a:r>
          </a:p>
          <a:p>
            <a:pPr marL="0" indent="0">
              <a:buFontTx/>
              <a:buNone/>
            </a:pPr>
            <a:r>
              <a:rPr lang="en-US" kern="0" dirty="0"/>
              <a:t>      |</a:t>
            </a:r>
          </a:p>
          <a:p>
            <a:pPr marL="0" indent="0">
              <a:buFontTx/>
              <a:buNone/>
            </a:pPr>
            <a:r>
              <a:rPr lang="en-US" kern="0" dirty="0"/>
              <a:t>      b</a:t>
            </a:r>
          </a:p>
        </p:txBody>
      </p:sp>
      <p:sp>
        <p:nvSpPr>
          <p:cNvPr id="14" name="Textfeld 13"/>
          <p:cNvSpPr txBox="1"/>
          <p:nvPr/>
        </p:nvSpPr>
        <p:spPr>
          <a:xfrm>
            <a:off x="5722294" y="469557"/>
            <a:ext cx="595035" cy="830997"/>
          </a:xfrm>
          <a:prstGeom prst="rect">
            <a:avLst/>
          </a:prstGeom>
          <a:noFill/>
        </p:spPr>
        <p:txBody>
          <a:bodyPr wrap="none" rtlCol="0">
            <a:spAutoFit/>
          </a:bodyPr>
          <a:lstStyle/>
          <a:p>
            <a:r>
              <a:rPr lang="en-US" sz="4800" b="1" dirty="0">
                <a:solidFill>
                  <a:srgbClr val="00B050"/>
                </a:solidFill>
                <a:latin typeface="Arial Black" charset="0"/>
                <a:ea typeface="Arial Black" charset="0"/>
                <a:cs typeface="Arial Black" charset="0"/>
              </a:rPr>
              <a:t>3</a:t>
            </a:r>
          </a:p>
        </p:txBody>
      </p:sp>
      <p:sp>
        <p:nvSpPr>
          <p:cNvPr id="17" name="Textfeld 16"/>
          <p:cNvSpPr txBox="1"/>
          <p:nvPr/>
        </p:nvSpPr>
        <p:spPr>
          <a:xfrm>
            <a:off x="5567835" y="1447800"/>
            <a:ext cx="595035" cy="830997"/>
          </a:xfrm>
          <a:prstGeom prst="rect">
            <a:avLst/>
          </a:prstGeom>
          <a:noFill/>
        </p:spPr>
        <p:txBody>
          <a:bodyPr wrap="none" rtlCol="0">
            <a:spAutoFit/>
          </a:bodyPr>
          <a:lstStyle/>
          <a:p>
            <a:r>
              <a:rPr lang="en-US" sz="4800" b="1" dirty="0">
                <a:solidFill>
                  <a:srgbClr val="00B050"/>
                </a:solidFill>
                <a:latin typeface="Arial Black" charset="0"/>
                <a:ea typeface="Arial Black" charset="0"/>
                <a:cs typeface="Arial Black" charset="0"/>
              </a:rPr>
              <a:t>2</a:t>
            </a:r>
          </a:p>
        </p:txBody>
      </p:sp>
      <p:sp>
        <p:nvSpPr>
          <p:cNvPr id="18" name="Textfeld 17"/>
          <p:cNvSpPr txBox="1"/>
          <p:nvPr/>
        </p:nvSpPr>
        <p:spPr>
          <a:xfrm>
            <a:off x="7924800" y="3445326"/>
            <a:ext cx="595035" cy="830997"/>
          </a:xfrm>
          <a:prstGeom prst="rect">
            <a:avLst/>
          </a:prstGeom>
          <a:noFill/>
        </p:spPr>
        <p:txBody>
          <a:bodyPr wrap="none" rtlCol="0">
            <a:spAutoFit/>
          </a:bodyPr>
          <a:lstStyle/>
          <a:p>
            <a:r>
              <a:rPr lang="en-US" sz="4800" b="1" dirty="0">
                <a:solidFill>
                  <a:srgbClr val="00B050"/>
                </a:solidFill>
                <a:latin typeface="Arial Black" charset="0"/>
                <a:ea typeface="Arial Black" charset="0"/>
                <a:cs typeface="Arial Black" charset="0"/>
              </a:rPr>
              <a:t>1</a:t>
            </a:r>
          </a:p>
        </p:txBody>
      </p:sp>
      <p:sp>
        <p:nvSpPr>
          <p:cNvPr id="20"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14</a:t>
            </a:fld>
            <a:endParaRPr lang="en-US" altLang="de-DE" sz="1400" dirty="0">
              <a:latin typeface="Arial" charset="0"/>
            </a:endParaRPr>
          </a:p>
        </p:txBody>
      </p:sp>
    </p:spTree>
    <p:extLst>
      <p:ext uri="{BB962C8B-B14F-4D97-AF65-F5344CB8AC3E}">
        <p14:creationId xmlns:p14="http://schemas.microsoft.com/office/powerpoint/2010/main" val="93456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xEl>
                                              <p:pRg st="11" end="11"/>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xEl>
                                              <p:pRg st="13" end="13"/>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xEl>
                                              <p:pRg st="14" end="1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2" grpId="0" animBg="1"/>
      <p:bldP spid="3" grpId="0" uiExpand="1" build="p"/>
      <p:bldP spid="11" grpId="0" uiExpand="1" build="p"/>
      <p:bldP spid="14"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4800" y="991437"/>
            <a:ext cx="8763000" cy="4266364"/>
          </a:xfrm>
        </p:spPr>
        <p:txBody>
          <a:bodyPr/>
          <a:lstStyle/>
          <a:p>
            <a:pPr marL="0" indent="0">
              <a:buNone/>
            </a:pPr>
            <a:r>
              <a:rPr lang="de-DE" altLang="de-DE" dirty="0">
                <a:latin typeface="Arial" charset="0"/>
              </a:rPr>
              <a:t>Recall: </a:t>
            </a:r>
            <a:r>
              <a:rPr lang="de-DE" altLang="de-DE" dirty="0" err="1">
                <a:latin typeface="Arial" charset="0"/>
              </a:rPr>
              <a:t>formally</a:t>
            </a:r>
            <a:r>
              <a:rPr lang="de-DE" altLang="de-DE" dirty="0">
                <a:latin typeface="Arial" charset="0"/>
              </a:rPr>
              <a:t>, </a:t>
            </a:r>
            <a:r>
              <a:rPr lang="de-DE" altLang="de-DE" dirty="0" err="1">
                <a:latin typeface="Arial" charset="0"/>
              </a:rPr>
              <a:t>set</a:t>
            </a:r>
            <a:r>
              <a:rPr lang="de-DE" altLang="de-DE" dirty="0">
                <a:latin typeface="Arial" charset="0"/>
              </a:rPr>
              <a:t> </a:t>
            </a:r>
            <a:r>
              <a:rPr lang="de-DE" altLang="de-DE" dirty="0" err="1">
                <a:latin typeface="Arial" charset="0"/>
              </a:rPr>
              <a:t>of</a:t>
            </a:r>
            <a:r>
              <a:rPr lang="de-DE" altLang="de-DE" dirty="0">
                <a:latin typeface="Arial" charset="0"/>
              </a:rPr>
              <a:t> </a:t>
            </a:r>
            <a:r>
              <a:rPr lang="de-DE" altLang="de-DE" dirty="0" err="1">
                <a:latin typeface="Arial" charset="0"/>
              </a:rPr>
              <a:t>productions</a:t>
            </a:r>
            <a:r>
              <a:rPr lang="de-DE" altLang="de-DE" dirty="0">
                <a:latin typeface="Arial" charset="0"/>
              </a:rPr>
              <a:t> </a:t>
            </a:r>
            <a:r>
              <a:rPr lang="de-DE" altLang="de-DE" dirty="0" err="1">
                <a:latin typeface="Arial" charset="0"/>
              </a:rPr>
              <a:t>is</a:t>
            </a:r>
            <a:r>
              <a:rPr lang="de-DE" altLang="de-DE" dirty="0">
                <a:latin typeface="Arial" charset="0"/>
              </a:rPr>
              <a:t> a </a:t>
            </a:r>
            <a:r>
              <a:rPr lang="de-DE" altLang="de-DE" dirty="0" err="1">
                <a:latin typeface="Arial" charset="0"/>
              </a:rPr>
              <a:t>relation</a:t>
            </a:r>
            <a:r>
              <a:rPr lang="de-DE" altLang="de-DE" dirty="0">
                <a:latin typeface="Arial" charset="0"/>
              </a:rPr>
              <a:t>.</a:t>
            </a:r>
          </a:p>
          <a:p>
            <a:pPr marL="0" indent="0">
              <a:buNone/>
            </a:pPr>
            <a:r>
              <a:rPr lang="de-DE" altLang="de-DE" dirty="0">
                <a:latin typeface="Arial" charset="0"/>
              </a:rPr>
              <a:t>Can </a:t>
            </a:r>
            <a:r>
              <a:rPr lang="de-DE" altLang="de-DE" dirty="0" err="1">
                <a:latin typeface="Arial" charset="0"/>
              </a:rPr>
              <a:t>write</a:t>
            </a:r>
            <a:r>
              <a:rPr lang="de-DE" altLang="de-DE" dirty="0">
                <a:latin typeface="Arial" charset="0"/>
              </a:rPr>
              <a:t> </a:t>
            </a:r>
            <a:r>
              <a:rPr lang="de-DE" altLang="de-DE" dirty="0" err="1">
                <a:latin typeface="Arial" charset="0"/>
              </a:rPr>
              <a:t>this</a:t>
            </a:r>
            <a:r>
              <a:rPr lang="de-DE" altLang="de-DE" dirty="0">
                <a:latin typeface="Arial" charset="0"/>
              </a:rPr>
              <a:t> in different </a:t>
            </a:r>
            <a:r>
              <a:rPr lang="de-DE" altLang="de-DE" dirty="0" err="1">
                <a:latin typeface="Arial" charset="0"/>
              </a:rPr>
              <a:t>ways</a:t>
            </a:r>
            <a:r>
              <a:rPr lang="de-DE" altLang="de-DE" dirty="0">
                <a:latin typeface="Arial" charset="0"/>
              </a:rPr>
              <a:t>:</a:t>
            </a:r>
          </a:p>
          <a:p>
            <a:pPr marL="0" indent="0">
              <a:buNone/>
            </a:pPr>
            <a:r>
              <a:rPr lang="en-US" i="1" dirty="0">
                <a:solidFill>
                  <a:srgbClr val="FF0000"/>
                </a:solidFill>
              </a:rPr>
              <a:t>Set notation</a:t>
            </a:r>
            <a:r>
              <a:rPr lang="en-US" dirty="0"/>
              <a:t>:</a:t>
            </a:r>
          </a:p>
          <a:p>
            <a:pPr marL="0" indent="0">
              <a:buNone/>
            </a:pPr>
            <a:r>
              <a:rPr lang="en-US" i="1" dirty="0"/>
              <a:t>R = </a:t>
            </a:r>
            <a:r>
              <a:rPr lang="en-US" dirty="0"/>
              <a:t>{ (</a:t>
            </a:r>
            <a:r>
              <a:rPr lang="en-US" i="1" dirty="0"/>
              <a:t>S</a:t>
            </a:r>
            <a:r>
              <a:rPr lang="en-US" dirty="0"/>
              <a:t>, </a:t>
            </a:r>
            <a:r>
              <a:rPr lang="en-US" i="1" dirty="0"/>
              <a:t>SS</a:t>
            </a:r>
            <a:r>
              <a:rPr lang="en-US" dirty="0"/>
              <a:t>), (</a:t>
            </a:r>
            <a:r>
              <a:rPr lang="en-US" i="1" dirty="0"/>
              <a:t>S</a:t>
            </a:r>
            <a:r>
              <a:rPr lang="en-US" dirty="0"/>
              <a:t>, (</a:t>
            </a:r>
            <a:r>
              <a:rPr lang="en-US" i="1" dirty="0"/>
              <a:t>S</a:t>
            </a:r>
            <a:r>
              <a:rPr lang="en-US" dirty="0"/>
              <a:t>)), (</a:t>
            </a:r>
            <a:r>
              <a:rPr lang="en-US" i="1" dirty="0"/>
              <a:t>S</a:t>
            </a:r>
            <a:r>
              <a:rPr lang="en-US" dirty="0"/>
              <a:t>, ()) }</a:t>
            </a:r>
          </a:p>
          <a:p>
            <a:pPr marL="0" indent="0">
              <a:buNone/>
            </a:pPr>
            <a:endParaRPr lang="en-US" i="1" dirty="0"/>
          </a:p>
          <a:p>
            <a:pPr marL="0" indent="0">
              <a:buNone/>
            </a:pPr>
            <a:r>
              <a:rPr lang="en-US" i="1" dirty="0">
                <a:solidFill>
                  <a:srgbClr val="FF0000"/>
                </a:solidFill>
              </a:rPr>
              <a:t>Verbose arrow notation</a:t>
            </a:r>
            <a:r>
              <a:rPr lang="en-US" dirty="0"/>
              <a:t>:</a:t>
            </a:r>
          </a:p>
          <a:p>
            <a:pPr marL="0" indent="0">
              <a:buNone/>
            </a:pPr>
            <a:r>
              <a:rPr lang="en-US" i="1" dirty="0"/>
              <a:t>S</a:t>
            </a:r>
            <a:r>
              <a:rPr lang="en-US" dirty="0"/>
              <a:t> → </a:t>
            </a:r>
            <a:r>
              <a:rPr lang="en-US" i="1" dirty="0"/>
              <a:t>SS</a:t>
            </a:r>
            <a:r>
              <a:rPr lang="en-US" dirty="0"/>
              <a:t>, </a:t>
            </a:r>
            <a:r>
              <a:rPr lang="en-US" i="1" dirty="0"/>
              <a:t>S</a:t>
            </a:r>
            <a:r>
              <a:rPr lang="en-US" dirty="0"/>
              <a:t> → (</a:t>
            </a:r>
            <a:r>
              <a:rPr lang="en-US" i="1" dirty="0"/>
              <a:t>S</a:t>
            </a:r>
            <a:r>
              <a:rPr lang="en-US" dirty="0"/>
              <a:t>), </a:t>
            </a:r>
            <a:r>
              <a:rPr lang="en-US" i="1" dirty="0"/>
              <a:t>S</a:t>
            </a:r>
            <a:r>
              <a:rPr lang="en-US" dirty="0"/>
              <a:t> → ()</a:t>
            </a:r>
          </a:p>
          <a:p>
            <a:pPr marL="0" indent="0">
              <a:buNone/>
            </a:pPr>
            <a:endParaRPr lang="en-US" i="1" dirty="0"/>
          </a:p>
          <a:p>
            <a:pPr marL="0" indent="0">
              <a:buNone/>
            </a:pPr>
            <a:r>
              <a:rPr lang="en-US" i="1" dirty="0">
                <a:solidFill>
                  <a:srgbClr val="FF0000"/>
                </a:solidFill>
              </a:rPr>
              <a:t>Compact arrow notation</a:t>
            </a:r>
            <a:r>
              <a:rPr lang="en-US" dirty="0"/>
              <a:t>:</a:t>
            </a:r>
          </a:p>
          <a:p>
            <a:pPr marL="0" indent="0">
              <a:buNone/>
            </a:pPr>
            <a:r>
              <a:rPr lang="en-US" i="1" dirty="0"/>
              <a:t>S</a:t>
            </a:r>
            <a:r>
              <a:rPr lang="en-US" dirty="0"/>
              <a:t> → </a:t>
            </a:r>
            <a:r>
              <a:rPr lang="en-US" i="1" dirty="0"/>
              <a:t>SS </a:t>
            </a:r>
            <a:r>
              <a:rPr lang="en-US" dirty="0"/>
              <a:t> |  (</a:t>
            </a:r>
            <a:r>
              <a:rPr lang="en-US" i="1" dirty="0"/>
              <a:t>S</a:t>
            </a:r>
            <a:r>
              <a:rPr lang="en-US" dirty="0"/>
              <a:t>)  |  ()</a:t>
            </a:r>
          </a:p>
          <a:p>
            <a:pPr marL="0" indent="0">
              <a:buNone/>
            </a:pPr>
            <a:endParaRPr lang="en-US" i="1"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190500"/>
            <a:ext cx="9144000" cy="762000"/>
          </a:xfrm>
        </p:spPr>
        <p:txBody>
          <a:bodyPr/>
          <a:lstStyle/>
          <a:p>
            <a:pPr marL="0" indent="0">
              <a:buNone/>
            </a:pPr>
            <a:r>
              <a:rPr lang="en-US" sz="4000" dirty="0"/>
              <a:t>Note on Notation</a:t>
            </a:r>
          </a:p>
        </p:txBody>
      </p:sp>
      <p:sp>
        <p:nvSpPr>
          <p:cNvPr id="11" name="Inhaltsplatzhalter 2"/>
          <p:cNvSpPr txBox="1">
            <a:spLocks/>
          </p:cNvSpPr>
          <p:nvPr/>
        </p:nvSpPr>
        <p:spPr bwMode="auto">
          <a:xfrm>
            <a:off x="6934200" y="2819400"/>
            <a:ext cx="2012066" cy="2027583"/>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buNone/>
            </a:pPr>
            <a:r>
              <a:rPr lang="en-US" i="1" dirty="0">
                <a:solidFill>
                  <a:srgbClr val="FF0000"/>
                </a:solidFill>
              </a:rPr>
              <a:t>Multiline notation</a:t>
            </a:r>
            <a:r>
              <a:rPr lang="en-US" dirty="0"/>
              <a:t>:</a:t>
            </a:r>
          </a:p>
          <a:p>
            <a:pPr marL="0" indent="0">
              <a:buNone/>
            </a:pPr>
            <a:r>
              <a:rPr lang="en-US" i="1" dirty="0"/>
              <a:t>S</a:t>
            </a:r>
            <a:r>
              <a:rPr lang="en-US" dirty="0"/>
              <a:t>:</a:t>
            </a:r>
          </a:p>
          <a:p>
            <a:pPr marL="0" indent="0">
              <a:buNone/>
            </a:pPr>
            <a:r>
              <a:rPr lang="en-US" i="1" dirty="0"/>
              <a:t>  SS</a:t>
            </a:r>
            <a:br>
              <a:rPr lang="en-US" dirty="0"/>
            </a:br>
            <a:r>
              <a:rPr lang="en-US" dirty="0"/>
              <a:t>  (</a:t>
            </a:r>
            <a:r>
              <a:rPr lang="en-US" i="1" dirty="0"/>
              <a:t>S</a:t>
            </a:r>
            <a:r>
              <a:rPr lang="en-US" dirty="0"/>
              <a:t>)</a:t>
            </a:r>
            <a:br>
              <a:rPr lang="en-US" dirty="0"/>
            </a:br>
            <a:r>
              <a:rPr lang="en-US" dirty="0"/>
              <a:t>  ()</a:t>
            </a:r>
          </a:p>
        </p:txBody>
      </p:sp>
      <p:sp>
        <p:nvSpPr>
          <p:cNvPr id="13"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15</a:t>
            </a:fld>
            <a:endParaRPr lang="en-US" altLang="de-DE" sz="1400" dirty="0">
              <a:latin typeface="Arial" charset="0"/>
            </a:endParaRPr>
          </a:p>
        </p:txBody>
      </p:sp>
    </p:spTree>
    <p:extLst>
      <p:ext uri="{BB962C8B-B14F-4D97-AF65-F5344CB8AC3E}">
        <p14:creationId xmlns:p14="http://schemas.microsoft.com/office/powerpoint/2010/main" val="1691243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1906" y="838200"/>
            <a:ext cx="8540188" cy="5105400"/>
          </a:xfrm>
        </p:spPr>
        <p:txBody>
          <a:bodyPr/>
          <a:lstStyle/>
          <a:p>
            <a:pPr marL="0" indent="0">
              <a:buNone/>
            </a:pPr>
            <a:r>
              <a:rPr lang="en-US" sz="2800" i="1" dirty="0"/>
              <a:t>L</a:t>
            </a:r>
            <a:r>
              <a:rPr lang="en-US" sz="2800" dirty="0"/>
              <a:t> is a </a:t>
            </a:r>
            <a:r>
              <a:rPr lang="en-US" sz="2800" i="1" dirty="0">
                <a:solidFill>
                  <a:srgbClr val="FF0000"/>
                </a:solidFill>
              </a:rPr>
              <a:t>context-free language</a:t>
            </a:r>
            <a:r>
              <a:rPr lang="en-US" sz="2800" dirty="0">
                <a:solidFill>
                  <a:srgbClr val="FF0000"/>
                </a:solidFill>
              </a:rPr>
              <a:t> </a:t>
            </a:r>
            <a:r>
              <a:rPr lang="en-US" sz="2800" dirty="0"/>
              <a:t>(CFL),</a:t>
            </a:r>
            <a:br>
              <a:rPr lang="en-US" sz="2800" dirty="0"/>
            </a:br>
            <a:r>
              <a:rPr lang="en-US" sz="2800" dirty="0" err="1"/>
              <a:t>iff</a:t>
            </a:r>
            <a:r>
              <a:rPr lang="en-US" sz="2800"/>
              <a:t> (“if </a:t>
            </a:r>
            <a:r>
              <a:rPr lang="en-US" sz="2800" dirty="0"/>
              <a:t>and </a:t>
            </a:r>
            <a:r>
              <a:rPr lang="en-US" sz="2800"/>
              <a:t>only if”) </a:t>
            </a:r>
            <a:r>
              <a:rPr lang="en-US" sz="2800" dirty="0"/>
              <a:t>there exists a CFG </a:t>
            </a:r>
            <a:r>
              <a:rPr lang="en-US" sz="2800" i="1" dirty="0"/>
              <a:t>G</a:t>
            </a:r>
            <a:r>
              <a:rPr lang="en-US" sz="2800" dirty="0"/>
              <a:t>, </a:t>
            </a:r>
            <a:br>
              <a:rPr lang="en-US" sz="2800" dirty="0"/>
            </a:br>
            <a:r>
              <a:rPr lang="en-US" sz="2800" dirty="0"/>
              <a:t>such that </a:t>
            </a:r>
            <a:r>
              <a:rPr lang="en-US" sz="2800" i="1" dirty="0"/>
              <a:t>L</a:t>
            </a:r>
            <a:r>
              <a:rPr lang="en-US" sz="2800" dirty="0"/>
              <a:t> = </a:t>
            </a:r>
            <a:r>
              <a:rPr lang="en-US" sz="2800" i="1" dirty="0"/>
              <a:t>L</a:t>
            </a:r>
            <a:r>
              <a:rPr lang="en-US" sz="2800" dirty="0"/>
              <a:t>(</a:t>
            </a:r>
            <a:r>
              <a:rPr lang="en-US" sz="2800" i="1" dirty="0"/>
              <a:t>G</a:t>
            </a:r>
            <a:r>
              <a:rPr lang="en-US" sz="2800" dirty="0"/>
              <a:t>)</a:t>
            </a:r>
          </a:p>
          <a:p>
            <a:pPr marL="0" indent="0">
              <a:buNone/>
            </a:pPr>
            <a:endParaRPr lang="en-US" sz="2800" dirty="0"/>
          </a:p>
          <a:p>
            <a:pPr marL="0" indent="0">
              <a:buNone/>
            </a:pPr>
            <a:r>
              <a:rPr lang="en-US" sz="2800" b="1" dirty="0"/>
              <a:t>Example:</a:t>
            </a:r>
            <a:r>
              <a:rPr lang="en-US" sz="2800" dirty="0"/>
              <a:t> Is </a:t>
            </a:r>
            <a:r>
              <a:rPr lang="en-US" sz="2800" i="1" dirty="0"/>
              <a:t>L</a:t>
            </a:r>
            <a:r>
              <a:rPr lang="en-US" sz="2800" baseline="-25000" dirty="0"/>
              <a:t>2</a:t>
            </a:r>
            <a:r>
              <a:rPr lang="en-US" sz="2800" dirty="0"/>
              <a:t> = { a</a:t>
            </a:r>
            <a:r>
              <a:rPr lang="en-US" sz="2800" i="1" baseline="30000" dirty="0"/>
              <a:t>n</a:t>
            </a:r>
            <a:r>
              <a:rPr lang="en-US" sz="2800" dirty="0"/>
              <a:t> b</a:t>
            </a:r>
            <a:r>
              <a:rPr lang="en-US" sz="2800" i="1" baseline="30000" dirty="0"/>
              <a:t>n</a:t>
            </a:r>
            <a:r>
              <a:rPr lang="en-US" sz="2800" dirty="0"/>
              <a:t> : </a:t>
            </a:r>
            <a:r>
              <a:rPr lang="en-US" sz="2800" i="1" dirty="0"/>
              <a:t>n</a:t>
            </a:r>
            <a:r>
              <a:rPr lang="en-US" sz="2800" dirty="0"/>
              <a:t> ∈ </a:t>
            </a:r>
            <a:r>
              <a:rPr lang="en-US" sz="2800" dirty="0" err="1"/>
              <a:t>ℕ</a:t>
            </a:r>
            <a:r>
              <a:rPr lang="en-US" sz="2800" dirty="0"/>
              <a:t> } context-free?</a:t>
            </a:r>
            <a:endParaRPr lang="en-US" sz="2800" i="1" baseline="30000" dirty="0"/>
          </a:p>
          <a:p>
            <a:pPr marL="0" indent="0">
              <a:buNone/>
            </a:pPr>
            <a:r>
              <a:rPr lang="en-US" sz="2800" dirty="0"/>
              <a:t>Yes, </a:t>
            </a:r>
            <a:r>
              <a:rPr lang="en-US" sz="2800" i="1" dirty="0"/>
              <a:t>L</a:t>
            </a:r>
            <a:r>
              <a:rPr lang="en-US" sz="2800" baseline="-25000" dirty="0"/>
              <a:t>2</a:t>
            </a:r>
            <a:r>
              <a:rPr lang="en-US" sz="2800" dirty="0"/>
              <a:t> = </a:t>
            </a:r>
            <a:r>
              <a:rPr lang="en-US" sz="2800" i="1" dirty="0"/>
              <a:t>L</a:t>
            </a:r>
            <a:r>
              <a:rPr lang="en-US" sz="2800" dirty="0"/>
              <a:t>( ( { </a:t>
            </a:r>
            <a:r>
              <a:rPr lang="en-US" sz="2800" i="1" dirty="0"/>
              <a:t>S</a:t>
            </a:r>
            <a:r>
              <a:rPr lang="en-US" sz="2800" dirty="0"/>
              <a:t> }, { a, b }, { (</a:t>
            </a:r>
            <a:r>
              <a:rPr lang="en-US" sz="2800" i="1" dirty="0"/>
              <a:t>S</a:t>
            </a:r>
            <a:r>
              <a:rPr lang="en-US" sz="2800" dirty="0"/>
              <a:t>, </a:t>
            </a:r>
            <a:r>
              <a:rPr lang="en-US" sz="2800" dirty="0" err="1"/>
              <a:t>a</a:t>
            </a:r>
            <a:r>
              <a:rPr lang="en-US" sz="2800" i="1" dirty="0" err="1"/>
              <a:t>S</a:t>
            </a:r>
            <a:r>
              <a:rPr lang="en-US" sz="2800" dirty="0" err="1"/>
              <a:t>b</a:t>
            </a:r>
            <a:r>
              <a:rPr lang="en-US" sz="2800" dirty="0"/>
              <a:t>), (</a:t>
            </a:r>
            <a:r>
              <a:rPr lang="en-US" sz="2800" i="1" dirty="0"/>
              <a:t>S</a:t>
            </a:r>
            <a:r>
              <a:rPr lang="en-US" sz="2800" dirty="0"/>
              <a:t>, </a:t>
            </a:r>
            <a:r>
              <a:rPr lang="en-US" sz="2800" dirty="0" err="1"/>
              <a:t>ε</a:t>
            </a:r>
            <a:r>
              <a:rPr lang="en-US" sz="2800" dirty="0"/>
              <a:t>) }, </a:t>
            </a:r>
            <a:r>
              <a:rPr lang="en-US" sz="2800" i="1" dirty="0"/>
              <a:t>S</a:t>
            </a:r>
            <a:r>
              <a:rPr lang="en-US" sz="2800" dirty="0"/>
              <a:t> ) )</a:t>
            </a:r>
          </a:p>
          <a:p>
            <a:pPr marL="0" indent="0">
              <a:buNone/>
            </a:pPr>
            <a:endParaRPr lang="en-US" sz="2800" dirty="0"/>
          </a:p>
          <a:p>
            <a:pPr marL="0" indent="0">
              <a:buNone/>
            </a:pPr>
            <a:r>
              <a:rPr lang="en-US" sz="2800" b="1" dirty="0"/>
              <a:t>Example: </a:t>
            </a:r>
            <a:r>
              <a:rPr lang="en-US" sz="2800" dirty="0"/>
              <a:t>Is </a:t>
            </a:r>
            <a:r>
              <a:rPr lang="en-US" sz="2800" i="1" dirty="0"/>
              <a:t>L</a:t>
            </a:r>
            <a:r>
              <a:rPr lang="en-US" sz="2800" baseline="-25000" dirty="0"/>
              <a:t>3</a:t>
            </a:r>
            <a:r>
              <a:rPr lang="en-US" sz="2800" dirty="0"/>
              <a:t> = { a</a:t>
            </a:r>
            <a:r>
              <a:rPr lang="en-US" sz="2800" i="1" baseline="30000" dirty="0"/>
              <a:t>n</a:t>
            </a:r>
            <a:r>
              <a:rPr lang="en-US" sz="2800" dirty="0"/>
              <a:t> b</a:t>
            </a:r>
            <a:r>
              <a:rPr lang="en-US" sz="2800" i="1" baseline="30000" dirty="0"/>
              <a:t>n</a:t>
            </a:r>
            <a:r>
              <a:rPr lang="en-US" sz="2800" dirty="0"/>
              <a:t> </a:t>
            </a:r>
            <a:r>
              <a:rPr lang="en-US" sz="2800" dirty="0" err="1"/>
              <a:t>c</a:t>
            </a:r>
            <a:r>
              <a:rPr lang="en-US" sz="2800" i="1" baseline="30000" dirty="0" err="1"/>
              <a:t>n</a:t>
            </a:r>
            <a:r>
              <a:rPr lang="en-US" sz="2800" i="1" baseline="30000" dirty="0"/>
              <a:t> </a:t>
            </a:r>
            <a:r>
              <a:rPr lang="en-US" sz="2800" dirty="0"/>
              <a:t>: </a:t>
            </a:r>
            <a:r>
              <a:rPr lang="en-US" sz="2800" i="1" dirty="0"/>
              <a:t>n</a:t>
            </a:r>
            <a:r>
              <a:rPr lang="en-US" sz="2800" dirty="0"/>
              <a:t> ∈ </a:t>
            </a:r>
            <a:r>
              <a:rPr lang="en-US" sz="2800" dirty="0" err="1"/>
              <a:t>ℕ</a:t>
            </a:r>
            <a:r>
              <a:rPr lang="en-US" sz="2800" dirty="0"/>
              <a:t> } context-free?</a:t>
            </a:r>
            <a:endParaRPr lang="en-US" sz="2800" i="1" baseline="30000" dirty="0"/>
          </a:p>
          <a:p>
            <a:pPr marL="0" indent="0">
              <a:buNone/>
            </a:pPr>
            <a:r>
              <a:rPr lang="en-US" sz="2800" dirty="0"/>
              <a:t>No, there is no CFG G with </a:t>
            </a:r>
            <a:r>
              <a:rPr lang="en-US" sz="2800" i="1" dirty="0"/>
              <a:t>L</a:t>
            </a:r>
            <a:r>
              <a:rPr lang="en-US" sz="2800" baseline="-25000" dirty="0"/>
              <a:t>3</a:t>
            </a:r>
            <a:r>
              <a:rPr lang="en-US" sz="2800" dirty="0"/>
              <a:t> = </a:t>
            </a:r>
            <a:r>
              <a:rPr lang="en-US" sz="2800" i="1" dirty="0"/>
              <a:t>L</a:t>
            </a:r>
            <a:r>
              <a:rPr lang="en-US" sz="2800" dirty="0"/>
              <a:t>(</a:t>
            </a:r>
            <a:r>
              <a:rPr lang="en-US" sz="2800" i="1" dirty="0"/>
              <a:t>G</a:t>
            </a:r>
            <a:r>
              <a:rPr lang="en-US" sz="2800" dirty="0"/>
              <a:t>).</a:t>
            </a:r>
          </a:p>
          <a:p>
            <a:pPr marL="0" indent="0">
              <a:buNone/>
            </a:pPr>
            <a:r>
              <a:rPr lang="en-US" sz="2800" b="1" dirty="0"/>
              <a:t>Proof:</a:t>
            </a:r>
            <a:r>
              <a:rPr lang="en-US" sz="2800" dirty="0"/>
              <a:t> see </a:t>
            </a:r>
            <a:r>
              <a:rPr lang="en-US" sz="2000" dirty="0">
                <a:hlinkClick r:id="rId3"/>
              </a:rPr>
              <a:t>https://en.wikipedia.org/wiki/Pumping_lemma_for_context-free_languages</a:t>
            </a:r>
            <a:endParaRPr lang="en-US" sz="2000" dirty="0"/>
          </a:p>
          <a:p>
            <a:pPr marL="0" indent="0">
              <a:buNone/>
            </a:pPr>
            <a:endParaRPr lang="en-US" sz="2000" dirty="0"/>
          </a:p>
          <a:p>
            <a:pPr marL="0" indent="0">
              <a:buNone/>
            </a:pPr>
            <a:r>
              <a:rPr lang="en-US" sz="2000" b="1" dirty="0"/>
              <a:t>Note: </a:t>
            </a:r>
            <a:r>
              <a:rPr lang="en-US" sz="2000" dirty="0"/>
              <a:t>CFLs are a superset of </a:t>
            </a:r>
            <a:r>
              <a:rPr lang="en-US" sz="2000" i="1" dirty="0"/>
              <a:t>regular languages</a:t>
            </a:r>
            <a:r>
              <a:rPr lang="en-US" sz="2000" dirty="0"/>
              <a:t>. E.g., </a:t>
            </a:r>
            <a:r>
              <a:rPr lang="en-US" sz="2000" i="1" dirty="0"/>
              <a:t>L</a:t>
            </a:r>
            <a:r>
              <a:rPr lang="en-US" sz="2000" i="1" baseline="-25000" dirty="0"/>
              <a:t>2</a:t>
            </a:r>
            <a:r>
              <a:rPr lang="en-US" sz="2000" dirty="0"/>
              <a:t> is not regular.</a:t>
            </a:r>
            <a:endParaRPr lang="en-US" sz="2800"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89704"/>
            <a:ext cx="9144000" cy="762000"/>
          </a:xfrm>
        </p:spPr>
        <p:txBody>
          <a:bodyPr/>
          <a:lstStyle/>
          <a:p>
            <a:pPr marL="0" indent="0">
              <a:buNone/>
            </a:pPr>
            <a:r>
              <a:rPr lang="en-US" sz="4000" dirty="0"/>
              <a:t>Context-Free Languages</a:t>
            </a:r>
          </a:p>
        </p:txBody>
      </p:sp>
      <p:sp>
        <p:nvSpPr>
          <p:cNvPr id="11" name="AutoShape 2" descr=",v\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3" descr="\Rightarrow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exists (\alpha ,\beta )\in R"/>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5" descr="alpha \in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6" descr="_{1},u_{2}\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7" descr="\,=u_{1}\alph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8" descr="\,=u_{1}\bet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16</a:t>
            </a:fld>
            <a:endParaRPr lang="en-US" altLang="de-DE" sz="1400" dirty="0">
              <a:latin typeface="Arial" charset="0"/>
            </a:endParaRPr>
          </a:p>
        </p:txBody>
      </p:sp>
    </p:spTree>
    <p:extLst>
      <p:ext uri="{BB962C8B-B14F-4D97-AF65-F5344CB8AC3E}">
        <p14:creationId xmlns:p14="http://schemas.microsoft.com/office/powerpoint/2010/main" val="338207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22813" y="1752600"/>
            <a:ext cx="8540188" cy="3810000"/>
          </a:xfrm>
        </p:spPr>
        <p:txBody>
          <a:bodyPr/>
          <a:lstStyle/>
          <a:p>
            <a:pPr marL="0" indent="0">
              <a:buNone/>
            </a:pPr>
            <a:r>
              <a:rPr lang="de-DE" dirty="0" err="1"/>
              <a:t>No</a:t>
            </a:r>
            <a:r>
              <a:rPr lang="de-DE" dirty="0"/>
              <a:t>.</a:t>
            </a:r>
          </a:p>
          <a:p>
            <a:pPr marL="0" indent="0">
              <a:buNone/>
            </a:pPr>
            <a:r>
              <a:rPr lang="de-DE" dirty="0"/>
              <a:t>CFGs </a:t>
            </a:r>
            <a:r>
              <a:rPr lang="de-DE" dirty="0" err="1"/>
              <a:t>don't</a:t>
            </a:r>
            <a:r>
              <a:rPr lang="de-DE" dirty="0"/>
              <a:t> </a:t>
            </a:r>
            <a:r>
              <a:rPr lang="de-DE" dirty="0" err="1"/>
              <a:t>address</a:t>
            </a:r>
            <a:r>
              <a:rPr lang="de-DE" dirty="0"/>
              <a:t>, e.g., variable </a:t>
            </a:r>
            <a:r>
              <a:rPr lang="de-DE" dirty="0" err="1"/>
              <a:t>declarations</a:t>
            </a:r>
            <a:r>
              <a:rPr lang="de-DE" dirty="0"/>
              <a:t>/</a:t>
            </a:r>
            <a:r>
              <a:rPr lang="de-DE" dirty="0" err="1"/>
              <a:t>bindings</a:t>
            </a:r>
            <a:r>
              <a:rPr lang="de-DE" dirty="0"/>
              <a:t>.</a:t>
            </a:r>
          </a:p>
          <a:p>
            <a:pPr marL="0" indent="0">
              <a:buNone/>
            </a:pPr>
            <a:r>
              <a:rPr lang="de-DE" dirty="0"/>
              <a:t>But CFGs </a:t>
            </a:r>
            <a:r>
              <a:rPr lang="de-DE" dirty="0" err="1"/>
              <a:t>make</a:t>
            </a:r>
            <a:r>
              <a:rPr lang="de-DE" dirty="0"/>
              <a:t> </a:t>
            </a:r>
            <a:r>
              <a:rPr lang="de-DE" dirty="0" err="1"/>
              <a:t>the</a:t>
            </a:r>
            <a:r>
              <a:rPr lang="de-DE" dirty="0"/>
              <a:t> </a:t>
            </a:r>
            <a:r>
              <a:rPr lang="de-DE" i="1" dirty="0" err="1"/>
              <a:t>syntax</a:t>
            </a:r>
            <a:r>
              <a:rPr lang="de-DE" dirty="0"/>
              <a:t> </a:t>
            </a:r>
            <a:r>
              <a:rPr lang="de-DE" dirty="0" err="1"/>
              <a:t>precise</a:t>
            </a:r>
            <a:r>
              <a:rPr lang="de-DE" dirty="0"/>
              <a:t>, </a:t>
            </a:r>
            <a:r>
              <a:rPr lang="de-DE" dirty="0" err="1"/>
              <a:t>which</a:t>
            </a:r>
            <a:r>
              <a:rPr lang="de-DE" dirty="0"/>
              <a:t> </a:t>
            </a:r>
            <a:r>
              <a:rPr lang="de-DE" dirty="0" err="1"/>
              <a:t>is</a:t>
            </a:r>
            <a:r>
              <a:rPr lang="de-DE" dirty="0"/>
              <a:t> </a:t>
            </a:r>
            <a:r>
              <a:rPr lang="de-DE" dirty="0" err="1"/>
              <a:t>important</a:t>
            </a:r>
            <a:r>
              <a:rPr lang="de-DE" dirty="0"/>
              <a:t> </a:t>
            </a:r>
            <a:r>
              <a:rPr lang="de-DE" dirty="0" err="1"/>
              <a:t>both</a:t>
            </a:r>
            <a:r>
              <a:rPr lang="de-DE" dirty="0"/>
              <a:t> </a:t>
            </a:r>
            <a:r>
              <a:rPr lang="de-DE" dirty="0" err="1"/>
              <a:t>for</a:t>
            </a:r>
            <a:r>
              <a:rPr lang="de-DE" dirty="0"/>
              <a:t> </a:t>
            </a:r>
            <a:r>
              <a:rPr lang="de-DE" dirty="0" err="1"/>
              <a:t>programmers</a:t>
            </a:r>
            <a:r>
              <a:rPr lang="de-DE" dirty="0"/>
              <a:t> </a:t>
            </a:r>
            <a:r>
              <a:rPr lang="de-DE" dirty="0" err="1"/>
              <a:t>and</a:t>
            </a:r>
            <a:r>
              <a:rPr lang="de-DE" dirty="0"/>
              <a:t> </a:t>
            </a:r>
            <a:r>
              <a:rPr lang="de-DE" dirty="0" err="1"/>
              <a:t>parsers</a:t>
            </a:r>
            <a:r>
              <a:rPr lang="de-DE" dirty="0"/>
              <a:t>.</a:t>
            </a:r>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423863"/>
            <a:ext cx="9144000" cy="762000"/>
          </a:xfrm>
        </p:spPr>
        <p:txBody>
          <a:bodyPr/>
          <a:lstStyle/>
          <a:p>
            <a:r>
              <a:rPr lang="de-DE" sz="4000" dirty="0"/>
              <a:t>So, </a:t>
            </a:r>
            <a:r>
              <a:rPr lang="de-DE" sz="4000" dirty="0" err="1"/>
              <a:t>is</a:t>
            </a:r>
            <a:r>
              <a:rPr lang="de-DE" sz="4000" dirty="0"/>
              <a:t> Java </a:t>
            </a:r>
            <a:r>
              <a:rPr lang="de-DE" sz="4000" dirty="0" err="1"/>
              <a:t>context</a:t>
            </a:r>
            <a:r>
              <a:rPr lang="de-DE" sz="4000" dirty="0"/>
              <a:t> </a:t>
            </a:r>
            <a:r>
              <a:rPr lang="de-DE" sz="4000" dirty="0" err="1"/>
              <a:t>free</a:t>
            </a:r>
            <a:r>
              <a:rPr lang="de-DE" sz="4000" dirty="0"/>
              <a:t>?</a:t>
            </a:r>
            <a:endParaRPr lang="en-US" sz="4000" dirty="0"/>
          </a:p>
        </p:txBody>
      </p:sp>
      <p:sp>
        <p:nvSpPr>
          <p:cNvPr id="11" name="AutoShape 2" descr=",v\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3" descr="\Rightarrow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exists (\alpha ,\beta )\in R"/>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5" descr="alpha \in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6" descr="_{1},u_{2}\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7" descr="\,=u_{1}\alph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8" descr="\,=u_{1}\bet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17</a:t>
            </a:fld>
            <a:endParaRPr lang="en-US" altLang="de-DE" sz="1400" dirty="0">
              <a:latin typeface="Arial" charset="0"/>
            </a:endParaRPr>
          </a:p>
        </p:txBody>
      </p:sp>
    </p:spTree>
    <p:extLst>
      <p:ext uri="{BB962C8B-B14F-4D97-AF65-F5344CB8AC3E}">
        <p14:creationId xmlns:p14="http://schemas.microsoft.com/office/powerpoint/2010/main" val="458452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1000"/>
            <a:ext cx="7772400" cy="762000"/>
          </a:xfrm>
        </p:spPr>
        <p:txBody>
          <a:bodyPr/>
          <a:lstStyle/>
          <a:p>
            <a:pPr marL="0" indent="0">
              <a:buNone/>
            </a:pPr>
            <a:r>
              <a:rPr lang="en-US" dirty="0">
                <a:solidFill>
                  <a:srgbClr val="FF0000"/>
                </a:solidFill>
              </a:rPr>
              <a:t>Backus-Naur Form </a:t>
            </a:r>
            <a:r>
              <a:rPr lang="en-US" dirty="0"/>
              <a:t>(</a:t>
            </a:r>
            <a:r>
              <a:rPr lang="en-US" i="1" dirty="0">
                <a:solidFill>
                  <a:srgbClr val="FF0000"/>
                </a:solidFill>
              </a:rPr>
              <a:t>BNF</a:t>
            </a:r>
            <a:r>
              <a:rPr lang="en-US" dirty="0"/>
              <a:t>)</a:t>
            </a:r>
          </a:p>
        </p:txBody>
      </p:sp>
      <p:sp>
        <p:nvSpPr>
          <p:cNvPr id="3" name="Inhaltsplatzhalter 2"/>
          <p:cNvSpPr>
            <a:spLocks noGrp="1"/>
          </p:cNvSpPr>
          <p:nvPr>
            <p:ph idx="1"/>
          </p:nvPr>
        </p:nvSpPr>
        <p:spPr>
          <a:xfrm>
            <a:off x="152400" y="1447800"/>
            <a:ext cx="9067800" cy="4114800"/>
          </a:xfrm>
        </p:spPr>
        <p:txBody>
          <a:bodyPr/>
          <a:lstStyle/>
          <a:p>
            <a:pPr marL="0" indent="0">
              <a:buNone/>
            </a:pPr>
            <a:r>
              <a:rPr lang="en-US" dirty="0"/>
              <a:t>BNF is another notation for CFGs</a:t>
            </a:r>
          </a:p>
          <a:p>
            <a:r>
              <a:rPr lang="en-US" dirty="0"/>
              <a:t>Close to compact arrow notation</a:t>
            </a:r>
          </a:p>
          <a:p>
            <a:r>
              <a:rPr lang="en-US" dirty="0"/>
              <a:t>Use "::=" instead of arrow, "&lt;...&gt;" for variables</a:t>
            </a:r>
          </a:p>
          <a:p>
            <a:pPr marL="0" indent="0">
              <a:buNone/>
            </a:pPr>
            <a:endParaRPr lang="en-US" dirty="0"/>
          </a:p>
          <a:p>
            <a:pPr marL="0" indent="0">
              <a:buNone/>
            </a:pPr>
            <a:r>
              <a:rPr lang="en-US" dirty="0"/>
              <a:t>Well-formed parentheses example in BNF:</a:t>
            </a:r>
          </a:p>
          <a:p>
            <a:pPr marL="0" indent="0">
              <a:buNone/>
            </a:pPr>
            <a:r>
              <a:rPr lang="en-US" i="1" dirty="0"/>
              <a:t>&lt;S&gt;</a:t>
            </a:r>
            <a:r>
              <a:rPr lang="en-US" dirty="0"/>
              <a:t> ::= &lt;</a:t>
            </a:r>
            <a:r>
              <a:rPr lang="en-US" i="1" dirty="0"/>
              <a:t>S&gt;&lt;S&gt; </a:t>
            </a:r>
            <a:r>
              <a:rPr lang="en-US" dirty="0"/>
              <a:t> |  (&lt;</a:t>
            </a:r>
            <a:r>
              <a:rPr lang="en-US" i="1" dirty="0"/>
              <a:t>S&gt;</a:t>
            </a:r>
            <a:r>
              <a:rPr lang="en-US" dirty="0"/>
              <a:t>)  |  ()</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18</a:t>
            </a:fld>
            <a:endParaRPr lang="en-US" altLang="de-DE" sz="1400" dirty="0">
              <a:latin typeface="Arial" charset="0"/>
            </a:endParaRPr>
          </a:p>
        </p:txBody>
      </p:sp>
    </p:spTree>
    <p:extLst>
      <p:ext uri="{BB962C8B-B14F-4D97-AF65-F5344CB8AC3E}">
        <p14:creationId xmlns:p14="http://schemas.microsoft.com/office/powerpoint/2010/main" val="201298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76200"/>
            <a:ext cx="7772400" cy="762000"/>
          </a:xfrm>
        </p:spPr>
        <p:txBody>
          <a:bodyPr/>
          <a:lstStyle/>
          <a:p>
            <a:pPr marL="0" indent="0">
              <a:buNone/>
            </a:pPr>
            <a:r>
              <a:rPr lang="en-US" sz="3600" i="1" dirty="0">
                <a:solidFill>
                  <a:srgbClr val="FF0000"/>
                </a:solidFill>
              </a:rPr>
              <a:t>Extended Backus-Naur Form </a:t>
            </a:r>
            <a:r>
              <a:rPr lang="en-US" sz="3600" dirty="0"/>
              <a:t>(</a:t>
            </a:r>
            <a:r>
              <a:rPr lang="en-US" sz="3600" i="1" dirty="0">
                <a:solidFill>
                  <a:srgbClr val="FF0000"/>
                </a:solidFill>
              </a:rPr>
              <a:t>EBNF</a:t>
            </a:r>
            <a:r>
              <a:rPr lang="en-US" sz="3600" dirty="0"/>
              <a:t>)</a:t>
            </a:r>
          </a:p>
        </p:txBody>
      </p:sp>
      <p:sp>
        <p:nvSpPr>
          <p:cNvPr id="3" name="Inhaltsplatzhalter 2"/>
          <p:cNvSpPr>
            <a:spLocks noGrp="1"/>
          </p:cNvSpPr>
          <p:nvPr>
            <p:ph idx="1"/>
          </p:nvPr>
        </p:nvSpPr>
        <p:spPr>
          <a:xfrm>
            <a:off x="228600" y="838200"/>
            <a:ext cx="8610600" cy="6019800"/>
          </a:xfrm>
        </p:spPr>
        <p:txBody>
          <a:bodyPr/>
          <a:lstStyle/>
          <a:p>
            <a:pPr marL="0" indent="0">
              <a:buNone/>
            </a:pPr>
            <a:r>
              <a:rPr lang="en-US" sz="2800" dirty="0"/>
              <a:t>Typically puts terminals into quotes (" or ')</a:t>
            </a:r>
          </a:p>
          <a:p>
            <a:pPr marL="0" indent="0">
              <a:buNone/>
            </a:pPr>
            <a:r>
              <a:rPr lang="en-US" sz="2800" dirty="0"/>
              <a:t>Typically no "&lt;...&gt;" for variables</a:t>
            </a:r>
          </a:p>
          <a:p>
            <a:pPr marL="0" indent="0">
              <a:buNone/>
            </a:pPr>
            <a:endParaRPr lang="en-US" sz="2800" dirty="0"/>
          </a:p>
          <a:p>
            <a:pPr marL="0" indent="0">
              <a:buNone/>
            </a:pPr>
            <a:r>
              <a:rPr lang="en-US" sz="2800" dirty="0">
                <a:solidFill>
                  <a:srgbClr val="FF0000"/>
                </a:solidFill>
              </a:rPr>
              <a:t>[</a:t>
            </a:r>
            <a:r>
              <a:rPr lang="en-US" sz="2800" i="1" dirty="0"/>
              <a:t>X</a:t>
            </a:r>
            <a:r>
              <a:rPr lang="en-US" sz="2800" dirty="0">
                <a:solidFill>
                  <a:srgbClr val="FF0000"/>
                </a:solidFill>
              </a:rPr>
              <a:t>]</a:t>
            </a:r>
            <a:r>
              <a:rPr lang="en-US" sz="2800" dirty="0"/>
              <a:t> denotes 0 or 1 occurrences of </a:t>
            </a:r>
            <a:r>
              <a:rPr lang="en-US" sz="2800" i="1" dirty="0"/>
              <a:t>X</a:t>
            </a:r>
          </a:p>
          <a:p>
            <a:pPr marL="0" indent="0">
              <a:buNone/>
            </a:pPr>
            <a:r>
              <a:rPr lang="en-US" sz="2800" dirty="0"/>
              <a:t>S ::= a [b] c  abbreviates</a:t>
            </a:r>
          </a:p>
          <a:p>
            <a:pPr marL="0" indent="0">
              <a:buNone/>
            </a:pPr>
            <a:endParaRPr lang="en-US" sz="2800" dirty="0"/>
          </a:p>
          <a:p>
            <a:pPr marL="0" indent="0">
              <a:buNone/>
            </a:pPr>
            <a:r>
              <a:rPr lang="en-US" sz="2800" dirty="0">
                <a:solidFill>
                  <a:srgbClr val="FF0000"/>
                </a:solidFill>
              </a:rPr>
              <a:t>{</a:t>
            </a:r>
            <a:r>
              <a:rPr lang="en-US" sz="2800" i="1" dirty="0"/>
              <a:t>X</a:t>
            </a:r>
            <a:r>
              <a:rPr lang="en-US" sz="2800" dirty="0">
                <a:solidFill>
                  <a:srgbClr val="FF0000"/>
                </a:solidFill>
              </a:rPr>
              <a:t>} </a:t>
            </a:r>
            <a:r>
              <a:rPr lang="en-US" sz="2800" dirty="0"/>
              <a:t>denotes 0 or more occurrences of </a:t>
            </a:r>
            <a:r>
              <a:rPr lang="en-US" sz="2800" i="1" dirty="0"/>
              <a:t>X</a:t>
            </a:r>
          </a:p>
          <a:p>
            <a:pPr marL="0" indent="0">
              <a:buNone/>
            </a:pPr>
            <a:r>
              <a:rPr lang="en-US" sz="2800" dirty="0"/>
              <a:t>S ::= a {b} c  abbreviates</a:t>
            </a:r>
          </a:p>
          <a:p>
            <a:pPr marL="0" indent="0">
              <a:buNone/>
            </a:pPr>
            <a:endParaRPr lang="en-US" sz="2800" dirty="0"/>
          </a:p>
          <a:p>
            <a:pPr marL="0" indent="0">
              <a:buNone/>
            </a:pPr>
            <a:r>
              <a:rPr lang="en-US" sz="2800" dirty="0">
                <a:solidFill>
                  <a:srgbClr val="FF0000"/>
                </a:solidFill>
              </a:rPr>
              <a:t>(</a:t>
            </a:r>
            <a:r>
              <a:rPr lang="en-US" sz="2800" i="1" dirty="0"/>
              <a:t>X</a:t>
            </a:r>
            <a:r>
              <a:rPr lang="en-US" sz="2800" dirty="0">
                <a:solidFill>
                  <a:srgbClr val="FF0000"/>
                </a:solidFill>
              </a:rPr>
              <a:t>) </a:t>
            </a:r>
            <a:r>
              <a:rPr lang="en-US" sz="2800" dirty="0"/>
              <a:t>defines a group</a:t>
            </a:r>
          </a:p>
          <a:p>
            <a:pPr marL="0" indent="0">
              <a:buNone/>
            </a:pPr>
            <a:r>
              <a:rPr lang="en-US" sz="2800" dirty="0"/>
              <a:t>S ::= a (b | c) d  abbreviates</a:t>
            </a:r>
          </a:p>
        </p:txBody>
      </p:sp>
      <p:sp>
        <p:nvSpPr>
          <p:cNvPr id="4" name="Inhaltsplatzhalter 2"/>
          <p:cNvSpPr txBox="1">
            <a:spLocks/>
          </p:cNvSpPr>
          <p:nvPr/>
        </p:nvSpPr>
        <p:spPr bwMode="auto">
          <a:xfrm>
            <a:off x="4191000" y="2895600"/>
            <a:ext cx="3962400" cy="24384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buFontTx/>
              <a:buNone/>
            </a:pPr>
            <a:r>
              <a:rPr lang="en-US" sz="2800" kern="0" dirty="0"/>
              <a:t>S ::= a c | a b c</a:t>
            </a:r>
          </a:p>
          <a:p>
            <a:pPr marL="0" indent="0">
              <a:buFontTx/>
              <a:buNone/>
            </a:pPr>
            <a:endParaRPr lang="en-US" sz="2800" kern="0" dirty="0"/>
          </a:p>
          <a:p>
            <a:pPr marL="0" indent="0">
              <a:buFontTx/>
              <a:buNone/>
            </a:pPr>
            <a:endParaRPr lang="en-US" sz="2800" i="1" kern="0" dirty="0"/>
          </a:p>
          <a:p>
            <a:pPr marL="0" indent="0">
              <a:buFontTx/>
              <a:buNone/>
            </a:pPr>
            <a:r>
              <a:rPr lang="en-US" sz="2800" kern="0" dirty="0"/>
              <a:t>S ::= a T c, T ::= b T | </a:t>
            </a:r>
            <a:r>
              <a:rPr lang="en-US" sz="2800" kern="0" dirty="0" err="1"/>
              <a:t>ε</a:t>
            </a:r>
            <a:endParaRPr lang="en-US" sz="2800" kern="0" dirty="0"/>
          </a:p>
          <a:p>
            <a:pPr marL="0" indent="0">
              <a:buFontTx/>
              <a:buNone/>
            </a:pPr>
            <a:endParaRPr lang="en-US" sz="2800" kern="0" dirty="0"/>
          </a:p>
          <a:p>
            <a:pPr marL="0" indent="0">
              <a:buFontTx/>
              <a:buNone/>
            </a:pPr>
            <a:endParaRPr lang="en-US" sz="2800" kern="0" dirty="0"/>
          </a:p>
          <a:p>
            <a:pPr marL="0" indent="0">
              <a:buNone/>
            </a:pPr>
            <a:r>
              <a:rPr lang="en-US" sz="2800" dirty="0"/>
              <a:t>     S ::= a b d | a c d</a:t>
            </a:r>
          </a:p>
        </p:txBody>
      </p:sp>
      <p:sp>
        <p:nvSpPr>
          <p:cNvPr id="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19</a:t>
            </a:fld>
            <a:endParaRPr lang="en-US" altLang="de-DE" sz="1400" dirty="0">
              <a:latin typeface="Arial" charset="0"/>
            </a:endParaRPr>
          </a:p>
        </p:txBody>
      </p:sp>
    </p:spTree>
    <p:extLst>
      <p:ext uri="{BB962C8B-B14F-4D97-AF65-F5344CB8AC3E}">
        <p14:creationId xmlns:p14="http://schemas.microsoft.com/office/powerpoint/2010/main" val="114066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0"/>
            <a:ext cx="7772400" cy="762000"/>
          </a:xfrm>
        </p:spPr>
        <p:txBody>
          <a:bodyPr/>
          <a:lstStyle/>
          <a:p>
            <a:r>
              <a:rPr lang="en-US" altLang="de-DE">
                <a:latin typeface="Arial" charset="0"/>
              </a:rPr>
              <a:t>Programming – Lecture 3</a:t>
            </a:r>
          </a:p>
        </p:txBody>
      </p:sp>
      <p:sp>
        <p:nvSpPr>
          <p:cNvPr id="3" name="Inhaltsplatzhalter 2"/>
          <p:cNvSpPr>
            <a:spLocks noGrp="1"/>
          </p:cNvSpPr>
          <p:nvPr>
            <p:ph idx="1"/>
          </p:nvPr>
        </p:nvSpPr>
        <p:spPr>
          <a:xfrm>
            <a:off x="685800" y="1676400"/>
            <a:ext cx="7772400" cy="4343400"/>
          </a:xfrm>
        </p:spPr>
        <p:txBody>
          <a:bodyPr anchor="ctr"/>
          <a:lstStyle/>
          <a:p>
            <a:pPr marL="0" indent="0">
              <a:buFontTx/>
              <a:buNone/>
              <a:defRPr/>
            </a:pPr>
            <a:r>
              <a:rPr lang="en-US" sz="2800" dirty="0"/>
              <a:t>Expressions </a:t>
            </a:r>
            <a:r>
              <a:rPr lang="en-US" sz="2800" i="1" dirty="0"/>
              <a:t>etc.</a:t>
            </a:r>
            <a:r>
              <a:rPr lang="en-US" sz="2800" dirty="0"/>
              <a:t> (Chapter 3)</a:t>
            </a:r>
          </a:p>
          <a:p>
            <a:pPr>
              <a:defRPr/>
            </a:pPr>
            <a:r>
              <a:rPr lang="en-US" sz="2800" dirty="0"/>
              <a:t>Aside: Context Free Grammars</a:t>
            </a:r>
          </a:p>
          <a:p>
            <a:pPr>
              <a:defRPr/>
            </a:pPr>
            <a:r>
              <a:rPr lang="en-US" sz="2800" dirty="0"/>
              <a:t>Expressions</a:t>
            </a:r>
          </a:p>
          <a:p>
            <a:pPr>
              <a:defRPr/>
            </a:pPr>
            <a:r>
              <a:rPr lang="en-US" sz="2800" dirty="0"/>
              <a:t>Primitive types</a:t>
            </a:r>
          </a:p>
          <a:p>
            <a:pPr>
              <a:defRPr/>
            </a:pPr>
            <a:r>
              <a:rPr lang="en-US" sz="2800" dirty="0"/>
              <a:t>Aside: representing integers</a:t>
            </a:r>
          </a:p>
          <a:p>
            <a:pPr>
              <a:defRPr/>
            </a:pPr>
            <a:r>
              <a:rPr lang="en-US" sz="2800" dirty="0"/>
              <a:t>Constants, variables</a:t>
            </a:r>
          </a:p>
          <a:p>
            <a:pPr>
              <a:defRPr/>
            </a:pPr>
            <a:r>
              <a:rPr lang="en-US" sz="2800" dirty="0"/>
              <a:t>Identifiers</a:t>
            </a:r>
          </a:p>
          <a:p>
            <a:pPr>
              <a:defRPr/>
            </a:pPr>
            <a:r>
              <a:rPr lang="en-US" sz="2800" dirty="0"/>
              <a:t>Variable declarations</a:t>
            </a:r>
          </a:p>
          <a:p>
            <a:pPr>
              <a:defRPr/>
            </a:pPr>
            <a:r>
              <a:rPr lang="en-US" sz="2800" dirty="0"/>
              <a:t>Arithmetic expressions</a:t>
            </a:r>
          </a:p>
          <a:p>
            <a:pPr>
              <a:defRPr/>
            </a:pPr>
            <a:r>
              <a:rPr lang="en-US" sz="2800" dirty="0"/>
              <a:t>Operator precedence</a:t>
            </a:r>
          </a:p>
          <a:p>
            <a:pPr>
              <a:defRPr/>
            </a:pPr>
            <a:r>
              <a:rPr lang="en-US" sz="2800" dirty="0"/>
              <a:t>Assignment statements</a:t>
            </a:r>
          </a:p>
          <a:p>
            <a:pPr>
              <a:defRPr/>
            </a:pPr>
            <a:r>
              <a:rPr lang="en-US" sz="2800" dirty="0"/>
              <a:t>Booleans</a:t>
            </a:r>
          </a:p>
        </p:txBody>
      </p:sp>
      <p:sp>
        <p:nvSpPr>
          <p:cNvPr id="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a:t>
            </a:fld>
            <a:endParaRPr lang="en-US" altLang="de-DE" sz="1400" dirty="0">
              <a:latin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1000"/>
            <a:ext cx="7772400" cy="762000"/>
          </a:xfrm>
        </p:spPr>
        <p:txBody>
          <a:bodyPr/>
          <a:lstStyle/>
          <a:p>
            <a:pPr marL="0" indent="0">
              <a:buNone/>
            </a:pPr>
            <a:r>
              <a:rPr lang="en-US" dirty="0"/>
              <a:t>Java Lexical Grammar</a:t>
            </a:r>
          </a:p>
        </p:txBody>
      </p:sp>
      <p:sp>
        <p:nvSpPr>
          <p:cNvPr id="3" name="Inhaltsplatzhalter 2"/>
          <p:cNvSpPr>
            <a:spLocks noGrp="1"/>
          </p:cNvSpPr>
          <p:nvPr>
            <p:ph idx="1"/>
          </p:nvPr>
        </p:nvSpPr>
        <p:spPr>
          <a:xfrm>
            <a:off x="152400" y="1447800"/>
            <a:ext cx="9067800" cy="4114800"/>
          </a:xfrm>
        </p:spPr>
        <p:txBody>
          <a:bodyPr/>
          <a:lstStyle/>
          <a:p>
            <a:r>
              <a:rPr lang="en-US" dirty="0"/>
              <a:t>Is a CFG</a:t>
            </a:r>
          </a:p>
          <a:p>
            <a:r>
              <a:rPr lang="en-US" dirty="0"/>
              <a:t>Terminals are from Unicode character set</a:t>
            </a:r>
          </a:p>
          <a:p>
            <a:r>
              <a:rPr lang="en-US" dirty="0"/>
              <a:t>Translate into </a:t>
            </a:r>
            <a:r>
              <a:rPr lang="en-US" i="1" dirty="0"/>
              <a:t>input symbols </a:t>
            </a:r>
            <a:r>
              <a:rPr lang="en-US" dirty="0"/>
              <a:t>that, with whitespace and comments discarded, form terminal symbols (</a:t>
            </a:r>
            <a:r>
              <a:rPr lang="en-US" i="1" dirty="0"/>
              <a:t>tokens</a:t>
            </a:r>
            <a:r>
              <a:rPr lang="en-US" dirty="0"/>
              <a:t>) for </a:t>
            </a:r>
            <a:r>
              <a:rPr lang="en-US" i="1" dirty="0"/>
              <a:t>Java Syntactic Grammar</a:t>
            </a:r>
          </a:p>
          <a:p>
            <a:r>
              <a:rPr lang="en-US" dirty="0"/>
              <a:t>Notation is variant of EBNF</a:t>
            </a:r>
          </a:p>
          <a:p>
            <a:pPr marL="0" indent="0">
              <a:buNone/>
            </a:pPr>
            <a:endParaRPr lang="en-US" sz="2000" dirty="0">
              <a:solidFill>
                <a:srgbClr val="009900"/>
              </a:solidFill>
            </a:endParaRPr>
          </a:p>
          <a:p>
            <a:pPr marL="0" indent="0">
              <a:buNone/>
            </a:pPr>
            <a:r>
              <a:rPr lang="en-US" sz="2000" dirty="0"/>
              <a:t>See also </a:t>
            </a:r>
            <a:r>
              <a:rPr lang="en-US" sz="2000" dirty="0">
                <a:solidFill>
                  <a:srgbClr val="009900"/>
                </a:solidFill>
              </a:rPr>
              <a:t>https://</a:t>
            </a:r>
            <a:r>
              <a:rPr lang="en-US" sz="2000" dirty="0" err="1">
                <a:solidFill>
                  <a:srgbClr val="009900"/>
                </a:solidFill>
              </a:rPr>
              <a:t>docs.oracle.com</a:t>
            </a:r>
            <a:r>
              <a:rPr lang="en-US" sz="2000" dirty="0">
                <a:solidFill>
                  <a:srgbClr val="009900"/>
                </a:solidFill>
              </a:rPr>
              <a:t>/</a:t>
            </a:r>
            <a:r>
              <a:rPr lang="en-US" sz="2000" dirty="0" err="1">
                <a:solidFill>
                  <a:srgbClr val="009900"/>
                </a:solidFill>
              </a:rPr>
              <a:t>javase</a:t>
            </a:r>
            <a:r>
              <a:rPr lang="en-US" sz="2000" dirty="0">
                <a:solidFill>
                  <a:srgbClr val="009900"/>
                </a:solidFill>
              </a:rPr>
              <a:t>/specs/</a:t>
            </a:r>
            <a:r>
              <a:rPr lang="en-US" sz="2000" dirty="0" err="1">
                <a:solidFill>
                  <a:srgbClr val="009900"/>
                </a:solidFill>
              </a:rPr>
              <a:t>jls</a:t>
            </a:r>
            <a:r>
              <a:rPr lang="en-US" sz="2000" dirty="0">
                <a:solidFill>
                  <a:srgbClr val="009900"/>
                </a:solidFill>
              </a:rPr>
              <a:t>/se9/html/jls-2.html#jls-2.4</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20</a:t>
            </a:fld>
            <a:endParaRPr lang="en-US" altLang="de-DE" sz="1400" dirty="0">
              <a:latin typeface="Arial" charset="0"/>
            </a:endParaRPr>
          </a:p>
        </p:txBody>
      </p:sp>
    </p:spTree>
    <p:extLst>
      <p:ext uri="{BB962C8B-B14F-4D97-AF65-F5344CB8AC3E}">
        <p14:creationId xmlns:p14="http://schemas.microsoft.com/office/powerpoint/2010/main" val="210191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381000"/>
            <a:ext cx="8686800" cy="762000"/>
          </a:xfrm>
        </p:spPr>
        <p:txBody>
          <a:bodyPr/>
          <a:lstStyle/>
          <a:p>
            <a:pPr marL="0" indent="0">
              <a:buNone/>
            </a:pPr>
            <a:r>
              <a:rPr lang="en-US" dirty="0"/>
              <a:t>Example</a:t>
            </a:r>
            <a:r>
              <a:rPr lang="en-US"/>
              <a:t>: Java Decimal </a:t>
            </a:r>
            <a:r>
              <a:rPr lang="en-US" dirty="0"/>
              <a:t>Numerals </a:t>
            </a:r>
          </a:p>
        </p:txBody>
      </p:sp>
      <p:sp>
        <p:nvSpPr>
          <p:cNvPr id="3" name="Inhaltsplatzhalter 2"/>
          <p:cNvSpPr>
            <a:spLocks noGrp="1"/>
          </p:cNvSpPr>
          <p:nvPr>
            <p:ph idx="1"/>
          </p:nvPr>
        </p:nvSpPr>
        <p:spPr>
          <a:xfrm>
            <a:off x="381000" y="1600200"/>
            <a:ext cx="8534400" cy="4114800"/>
          </a:xfrm>
        </p:spPr>
        <p:txBody>
          <a:bodyPr/>
          <a:lstStyle/>
          <a:p>
            <a:r>
              <a:rPr lang="en-US" dirty="0"/>
              <a:t>Want to prohibit leading 0 (except in 0 itself), to avoid clash with octal numeral</a:t>
            </a:r>
          </a:p>
          <a:p>
            <a:r>
              <a:rPr lang="en-US" dirty="0"/>
              <a:t>Therefore, must be 0 or begin with non-zero</a:t>
            </a:r>
          </a:p>
          <a:p>
            <a:r>
              <a:rPr lang="en-US" dirty="0"/>
              <a:t>Allow underscores, but not at beginning or end</a:t>
            </a:r>
          </a:p>
          <a:p>
            <a:endParaRPr lang="en-US" dirty="0"/>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21</a:t>
            </a:fld>
            <a:endParaRPr lang="en-US" altLang="de-DE" sz="1400" dirty="0">
              <a:latin typeface="Arial" charset="0"/>
            </a:endParaRPr>
          </a:p>
        </p:txBody>
      </p:sp>
    </p:spTree>
    <p:extLst>
      <p:ext uri="{BB962C8B-B14F-4D97-AF65-F5344CB8AC3E}">
        <p14:creationId xmlns:p14="http://schemas.microsoft.com/office/powerpoint/2010/main" val="42546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52400" y="152400"/>
            <a:ext cx="8763000" cy="6553200"/>
          </a:xfrm>
        </p:spPr>
        <p:txBody>
          <a:bodyPr/>
          <a:lstStyle/>
          <a:p>
            <a:pPr marL="0" indent="0">
              <a:buNone/>
            </a:pPr>
            <a:r>
              <a:rPr lang="de-DE" sz="2000" b="1" dirty="0" err="1">
                <a:solidFill>
                  <a:srgbClr val="FF0000"/>
                </a:solidFill>
                <a:latin typeface="Courier New" charset="0"/>
                <a:ea typeface="Courier New" charset="0"/>
                <a:cs typeface="Courier New" charset="0"/>
              </a:rPr>
              <a:t>DecimalNumeral</a:t>
            </a:r>
            <a:r>
              <a:rPr lang="de-DE" sz="2000" b="1" dirty="0">
                <a:latin typeface="Courier New" charset="0"/>
                <a:ea typeface="Courier New" charset="0"/>
                <a:cs typeface="Courier New" charset="0"/>
              </a:rPr>
              <a:t>:</a:t>
            </a:r>
          </a:p>
          <a:p>
            <a:pPr marL="0" indent="0">
              <a:buNone/>
            </a:pPr>
            <a:r>
              <a:rPr lang="de-DE" sz="2000" b="1" dirty="0">
                <a:latin typeface="Courier New" charset="0"/>
                <a:ea typeface="Courier New" charset="0"/>
                <a:cs typeface="Courier New" charset="0"/>
              </a:rPr>
              <a:t>  0</a:t>
            </a:r>
          </a:p>
          <a:p>
            <a:pPr marL="0" indent="0">
              <a:buNone/>
            </a:pP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NonZeroDigit</a:t>
            </a:r>
            <a:r>
              <a:rPr lang="de-DE" sz="2000" b="1" dirty="0">
                <a:latin typeface="Courier New" charset="0"/>
                <a:ea typeface="Courier New" charset="0"/>
                <a:cs typeface="Courier New" charset="0"/>
              </a:rPr>
              <a:t> [Digits]</a:t>
            </a:r>
          </a:p>
          <a:p>
            <a:pPr marL="0" indent="0">
              <a:buNone/>
            </a:pP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NonZeroDigit</a:t>
            </a: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Underscores</a:t>
            </a:r>
            <a:r>
              <a:rPr lang="de-DE" sz="2000" b="1" dirty="0">
                <a:latin typeface="Courier New" charset="0"/>
                <a:ea typeface="Courier New" charset="0"/>
                <a:cs typeface="Courier New" charset="0"/>
              </a:rPr>
              <a:t> Digits</a:t>
            </a:r>
          </a:p>
          <a:p>
            <a:pPr marL="0" indent="0">
              <a:buNone/>
            </a:pPr>
            <a:endParaRPr lang="de-DE" sz="2000" b="1" dirty="0">
              <a:latin typeface="Courier New" charset="0"/>
              <a:ea typeface="Courier New" charset="0"/>
              <a:cs typeface="Courier New" charset="0"/>
            </a:endParaRPr>
          </a:p>
          <a:p>
            <a:pPr marL="0" indent="0">
              <a:buNone/>
            </a:pPr>
            <a:r>
              <a:rPr lang="de-DE" sz="2000" b="1" dirty="0" err="1">
                <a:latin typeface="Courier New" charset="0"/>
                <a:ea typeface="Courier New" charset="0"/>
                <a:cs typeface="Courier New" charset="0"/>
              </a:rPr>
              <a:t>NonZeroDigit</a:t>
            </a:r>
            <a:r>
              <a:rPr lang="de-DE" sz="2000" b="1" dirty="0">
                <a:latin typeface="Courier New" charset="0"/>
                <a:ea typeface="Courier New" charset="0"/>
                <a:cs typeface="Courier New" charset="0"/>
              </a:rPr>
              <a:t>:</a:t>
            </a:r>
          </a:p>
          <a:p>
            <a:pPr marL="0" indent="0">
              <a:buNone/>
            </a:pP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one</a:t>
            </a: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of</a:t>
            </a:r>
            <a:r>
              <a:rPr lang="de-DE" sz="2000" b="1" dirty="0">
                <a:latin typeface="Courier New" charset="0"/>
                <a:ea typeface="Courier New" charset="0"/>
                <a:cs typeface="Courier New" charset="0"/>
              </a:rPr>
              <a:t>)</a:t>
            </a:r>
          </a:p>
          <a:p>
            <a:pPr marL="0" indent="0">
              <a:buNone/>
            </a:pPr>
            <a:r>
              <a:rPr lang="de-DE" sz="2000" b="1" dirty="0">
                <a:latin typeface="Courier New" charset="0"/>
                <a:ea typeface="Courier New" charset="0"/>
                <a:cs typeface="Courier New" charset="0"/>
              </a:rPr>
              <a:t>  1 2 3 4 5 6 7 8 9</a:t>
            </a:r>
          </a:p>
          <a:p>
            <a:pPr marL="0" indent="0">
              <a:buNone/>
            </a:pPr>
            <a:endParaRPr lang="de-DE" sz="2000" b="1" dirty="0">
              <a:latin typeface="Courier New" charset="0"/>
              <a:ea typeface="Courier New" charset="0"/>
              <a:cs typeface="Courier New" charset="0"/>
            </a:endParaRPr>
          </a:p>
          <a:p>
            <a:pPr marL="0" indent="0">
              <a:buNone/>
            </a:pPr>
            <a:r>
              <a:rPr lang="de-DE" sz="2000" b="1" dirty="0">
                <a:latin typeface="Courier New" charset="0"/>
                <a:ea typeface="Courier New" charset="0"/>
                <a:cs typeface="Courier New" charset="0"/>
              </a:rPr>
              <a:t>Digits:</a:t>
            </a:r>
          </a:p>
          <a:p>
            <a:pPr marL="0" indent="0">
              <a:buNone/>
            </a:pPr>
            <a:r>
              <a:rPr lang="de-DE" sz="2000" b="1" dirty="0">
                <a:latin typeface="Courier New" charset="0"/>
                <a:ea typeface="Courier New" charset="0"/>
                <a:cs typeface="Courier New" charset="0"/>
              </a:rPr>
              <a:t>  Digit</a:t>
            </a:r>
          </a:p>
          <a:p>
            <a:pPr marL="0" indent="0">
              <a:buNone/>
            </a:pPr>
            <a:r>
              <a:rPr lang="de-DE" sz="2000" b="1" dirty="0">
                <a:latin typeface="Courier New" charset="0"/>
                <a:ea typeface="Courier New" charset="0"/>
                <a:cs typeface="Courier New" charset="0"/>
              </a:rPr>
              <a:t>  Digit [</a:t>
            </a:r>
            <a:r>
              <a:rPr lang="de-DE" sz="2000" b="1" dirty="0" err="1">
                <a:latin typeface="Courier New" charset="0"/>
                <a:ea typeface="Courier New" charset="0"/>
                <a:cs typeface="Courier New" charset="0"/>
              </a:rPr>
              <a:t>DigitsAndUnderscores</a:t>
            </a:r>
            <a:r>
              <a:rPr lang="de-DE" sz="2000" b="1" dirty="0">
                <a:latin typeface="Courier New" charset="0"/>
                <a:ea typeface="Courier New" charset="0"/>
                <a:cs typeface="Courier New" charset="0"/>
              </a:rPr>
              <a:t>] Digit</a:t>
            </a:r>
          </a:p>
          <a:p>
            <a:pPr marL="0" indent="0">
              <a:buNone/>
            </a:pPr>
            <a:endParaRPr lang="de-DE" sz="2000" b="1" dirty="0">
              <a:latin typeface="Courier New" charset="0"/>
              <a:ea typeface="Courier New" charset="0"/>
              <a:cs typeface="Courier New" charset="0"/>
            </a:endParaRPr>
          </a:p>
          <a:p>
            <a:pPr marL="0" indent="0">
              <a:buNone/>
            </a:pPr>
            <a:r>
              <a:rPr lang="de-DE" sz="2000" b="1" dirty="0" err="1">
                <a:latin typeface="Courier New" charset="0"/>
                <a:ea typeface="Courier New" charset="0"/>
                <a:cs typeface="Courier New" charset="0"/>
              </a:rPr>
              <a:t>DigitsAndUnderscores</a:t>
            </a:r>
            <a:r>
              <a:rPr lang="de-DE" sz="2000" b="1" dirty="0">
                <a:latin typeface="Courier New" charset="0"/>
                <a:ea typeface="Courier New" charset="0"/>
                <a:cs typeface="Courier New" charset="0"/>
              </a:rPr>
              <a:t>:</a:t>
            </a:r>
          </a:p>
          <a:p>
            <a:pPr marL="0" indent="0">
              <a:buNone/>
            </a:pP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DigitOrUnderscore</a:t>
            </a: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DigitOrUnderscore</a:t>
            </a:r>
            <a:r>
              <a:rPr lang="de-DE" sz="2000" b="1" dirty="0">
                <a:latin typeface="Courier New" charset="0"/>
                <a:ea typeface="Courier New" charset="0"/>
                <a:cs typeface="Courier New" charset="0"/>
              </a:rPr>
              <a:t>}</a:t>
            </a:r>
          </a:p>
          <a:p>
            <a:pPr marL="0" indent="0">
              <a:buNone/>
            </a:pPr>
            <a:endParaRPr lang="de-DE" sz="2000" i="1" dirty="0">
              <a:ea typeface="Arial" charset="0"/>
              <a:cs typeface="Arial" charset="0"/>
            </a:endParaRPr>
          </a:p>
          <a:p>
            <a:pPr marL="0" indent="0">
              <a:buNone/>
            </a:pPr>
            <a:r>
              <a:rPr lang="en-US" sz="1800" dirty="0">
                <a:solidFill>
                  <a:schemeClr val="accent1">
                    <a:lumMod val="50000"/>
                  </a:schemeClr>
                </a:solidFill>
              </a:rPr>
              <a:t>https://</a:t>
            </a:r>
            <a:r>
              <a:rPr lang="en-US" sz="1800" dirty="0" err="1">
                <a:solidFill>
                  <a:schemeClr val="accent1">
                    <a:lumMod val="50000"/>
                  </a:schemeClr>
                </a:solidFill>
              </a:rPr>
              <a:t>docs.oracle.com</a:t>
            </a:r>
            <a:r>
              <a:rPr lang="en-US" sz="1800" dirty="0">
                <a:solidFill>
                  <a:schemeClr val="accent1">
                    <a:lumMod val="50000"/>
                  </a:schemeClr>
                </a:solidFill>
              </a:rPr>
              <a:t>/</a:t>
            </a:r>
            <a:r>
              <a:rPr lang="en-US" sz="1800" dirty="0" err="1">
                <a:solidFill>
                  <a:schemeClr val="accent1">
                    <a:lumMod val="50000"/>
                  </a:schemeClr>
                </a:solidFill>
              </a:rPr>
              <a:t>javase</a:t>
            </a:r>
            <a:r>
              <a:rPr lang="en-US" sz="1800" dirty="0">
                <a:solidFill>
                  <a:schemeClr val="accent1">
                    <a:lumMod val="50000"/>
                  </a:schemeClr>
                </a:solidFill>
              </a:rPr>
              <a:t>/specs/</a:t>
            </a:r>
            <a:r>
              <a:rPr lang="en-US" sz="1800" dirty="0" err="1">
                <a:solidFill>
                  <a:schemeClr val="accent1">
                    <a:lumMod val="50000"/>
                  </a:schemeClr>
                </a:solidFill>
              </a:rPr>
              <a:t>jls</a:t>
            </a:r>
            <a:r>
              <a:rPr lang="en-US" sz="1800" dirty="0">
                <a:solidFill>
                  <a:schemeClr val="accent1">
                    <a:lumMod val="50000"/>
                  </a:schemeClr>
                </a:solidFill>
              </a:rPr>
              <a:t>/se9/html/jls-3.html#jls-DecimalNumeral</a:t>
            </a:r>
            <a:r>
              <a:rPr lang="de-DE" sz="1800" i="1" dirty="0">
                <a:solidFill>
                  <a:schemeClr val="accent1">
                    <a:lumMod val="50000"/>
                  </a:schemeClr>
                </a:solidFill>
                <a:ea typeface="Arial" charset="0"/>
                <a:cs typeface="Arial" charset="0"/>
              </a:rPr>
              <a:t> </a:t>
            </a:r>
            <a:endParaRPr lang="en-US" sz="1800" dirty="0">
              <a:solidFill>
                <a:schemeClr val="accent1">
                  <a:lumMod val="50000"/>
                </a:schemeClr>
              </a:solidFill>
            </a:endParaRPr>
          </a:p>
        </p:txBody>
      </p:sp>
      <p:sp>
        <p:nvSpPr>
          <p:cNvPr id="5" name="Inhaltsplatzhalter 2"/>
          <p:cNvSpPr txBox="1">
            <a:spLocks/>
          </p:cNvSpPr>
          <p:nvPr/>
        </p:nvSpPr>
        <p:spPr bwMode="auto">
          <a:xfrm>
            <a:off x="6096000" y="228600"/>
            <a:ext cx="3200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baseline="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kern="1200" baseline="0">
                <a:solidFill>
                  <a:schemeClr val="tx1"/>
                </a:solidFill>
                <a:latin typeface="Arial" charset="0"/>
                <a:ea typeface="+mn-ea"/>
                <a:cs typeface="+mn-cs"/>
              </a:defRPr>
            </a:lvl2pPr>
            <a:lvl3pPr marL="1143000" indent="-228600" algn="l" rtl="0" eaLnBrk="0" fontAlgn="base" hangingPunct="0">
              <a:spcBef>
                <a:spcPct val="20000"/>
              </a:spcBef>
              <a:spcAft>
                <a:spcPct val="0"/>
              </a:spcAft>
              <a:buChar char="•"/>
              <a:defRPr sz="2400" kern="1200" baseline="0">
                <a:solidFill>
                  <a:schemeClr val="tx1"/>
                </a:solidFill>
                <a:latin typeface="Arial" charset="0"/>
                <a:ea typeface="+mn-ea"/>
                <a:cs typeface="+mn-cs"/>
              </a:defRPr>
            </a:lvl3pPr>
            <a:lvl4pPr marL="1600200" indent="-228600" algn="l" rtl="0" eaLnBrk="0" fontAlgn="base" hangingPunct="0">
              <a:spcBef>
                <a:spcPct val="20000"/>
              </a:spcBef>
              <a:spcAft>
                <a:spcPct val="0"/>
              </a:spcAft>
              <a:buChar char="–"/>
              <a:defRPr sz="2000" kern="1200" baseline="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baseline="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de-DE" sz="2000" b="1" dirty="0">
                <a:latin typeface="Courier New" charset="0"/>
                <a:ea typeface="Courier New" charset="0"/>
                <a:cs typeface="Courier New" charset="0"/>
              </a:rPr>
              <a:t>Digit:</a:t>
            </a:r>
          </a:p>
          <a:p>
            <a:pPr marL="0" indent="0">
              <a:buFontTx/>
              <a:buNone/>
            </a:pPr>
            <a:r>
              <a:rPr lang="de-DE" sz="2000" b="1" dirty="0">
                <a:latin typeface="Courier New" charset="0"/>
                <a:ea typeface="Courier New" charset="0"/>
                <a:cs typeface="Courier New" charset="0"/>
              </a:rPr>
              <a:t>  0</a:t>
            </a:r>
          </a:p>
          <a:p>
            <a:pPr marL="0" indent="0">
              <a:buFontTx/>
              <a:buNone/>
            </a:pPr>
            <a:r>
              <a:rPr lang="de-DE" sz="2000" b="1" dirty="0">
                <a:latin typeface="Courier New" charset="0"/>
                <a:ea typeface="Courier New" charset="0"/>
                <a:cs typeface="Courier New" charset="0"/>
              </a:rPr>
              <a:t>  </a:t>
            </a:r>
            <a:r>
              <a:rPr lang="de-DE" sz="2000" b="1" dirty="0" err="1">
                <a:latin typeface="Courier New" charset="0"/>
                <a:ea typeface="Courier New" charset="0"/>
                <a:cs typeface="Courier New" charset="0"/>
              </a:rPr>
              <a:t>NonZeroDigit</a:t>
            </a:r>
            <a:endParaRPr lang="de-DE" sz="2000" b="1" dirty="0">
              <a:latin typeface="Courier New" charset="0"/>
              <a:ea typeface="Courier New" charset="0"/>
              <a:cs typeface="Courier New" charset="0"/>
            </a:endParaRPr>
          </a:p>
          <a:p>
            <a:pPr marL="0" indent="0">
              <a:buFontTx/>
              <a:buNone/>
            </a:pPr>
            <a:endParaRPr lang="de-DE" sz="2000" b="1" dirty="0">
              <a:latin typeface="Courier New" charset="0"/>
              <a:ea typeface="Courier New" charset="0"/>
              <a:cs typeface="Courier New" charset="0"/>
            </a:endParaRPr>
          </a:p>
          <a:p>
            <a:pPr marL="0" indent="0">
              <a:buFontTx/>
              <a:buNone/>
            </a:pPr>
            <a:r>
              <a:rPr lang="de-DE" sz="2000" b="1" dirty="0" err="1">
                <a:latin typeface="Courier New" charset="0"/>
                <a:ea typeface="Courier New" charset="0"/>
                <a:cs typeface="Courier New" charset="0"/>
              </a:rPr>
              <a:t>DigitOrUnderscore</a:t>
            </a:r>
            <a:r>
              <a:rPr lang="de-DE" sz="2000" b="1" dirty="0">
                <a:latin typeface="Courier New" charset="0"/>
                <a:ea typeface="Courier New" charset="0"/>
                <a:cs typeface="Courier New" charset="0"/>
              </a:rPr>
              <a:t>:</a:t>
            </a:r>
          </a:p>
          <a:p>
            <a:pPr marL="0" indent="0">
              <a:buFontTx/>
              <a:buNone/>
            </a:pPr>
            <a:r>
              <a:rPr lang="de-DE" sz="2000" b="1" dirty="0">
                <a:latin typeface="Courier New" charset="0"/>
                <a:ea typeface="Courier New" charset="0"/>
                <a:cs typeface="Courier New" charset="0"/>
              </a:rPr>
              <a:t>  Digit</a:t>
            </a:r>
          </a:p>
          <a:p>
            <a:pPr marL="0" indent="0">
              <a:buFontTx/>
              <a:buNone/>
            </a:pPr>
            <a:r>
              <a:rPr lang="de-DE" sz="2000" b="1" dirty="0">
                <a:latin typeface="Courier New" charset="0"/>
                <a:ea typeface="Courier New" charset="0"/>
                <a:cs typeface="Courier New" charset="0"/>
              </a:rPr>
              <a:t>  _</a:t>
            </a:r>
          </a:p>
          <a:p>
            <a:pPr marL="0" indent="0">
              <a:buFontTx/>
              <a:buNone/>
            </a:pPr>
            <a:endParaRPr lang="de-DE" sz="2000" b="1" dirty="0">
              <a:latin typeface="Courier New" charset="0"/>
              <a:ea typeface="Courier New" charset="0"/>
              <a:cs typeface="Courier New" charset="0"/>
            </a:endParaRPr>
          </a:p>
          <a:p>
            <a:pPr marL="0" indent="0">
              <a:buFontTx/>
              <a:buNone/>
            </a:pPr>
            <a:r>
              <a:rPr lang="de-DE" sz="2000" b="1" dirty="0" err="1">
                <a:latin typeface="Courier New" charset="0"/>
                <a:ea typeface="Courier New" charset="0"/>
                <a:cs typeface="Courier New" charset="0"/>
              </a:rPr>
              <a:t>Underscores</a:t>
            </a:r>
            <a:r>
              <a:rPr lang="de-DE" sz="2000" b="1" dirty="0">
                <a:latin typeface="Courier New" charset="0"/>
                <a:ea typeface="Courier New" charset="0"/>
                <a:cs typeface="Courier New" charset="0"/>
              </a:rPr>
              <a:t>:</a:t>
            </a:r>
          </a:p>
          <a:p>
            <a:pPr marL="0" indent="0">
              <a:buFontTx/>
              <a:buNone/>
            </a:pPr>
            <a:r>
              <a:rPr lang="de-DE" sz="2000" b="1" dirty="0">
                <a:latin typeface="Courier New" charset="0"/>
                <a:ea typeface="Courier New" charset="0"/>
                <a:cs typeface="Courier New" charset="0"/>
              </a:rPr>
              <a:t>  _ {_}</a:t>
            </a:r>
            <a:endParaRPr lang="en-US" sz="2000" b="1" dirty="0">
              <a:latin typeface="Courier New" charset="0"/>
              <a:ea typeface="Courier New" charset="0"/>
              <a:cs typeface="Courier New" charset="0"/>
            </a:endParaRPr>
          </a:p>
        </p:txBody>
      </p:sp>
      <p:sp>
        <p:nvSpPr>
          <p:cNvPr id="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22</a:t>
            </a:fld>
            <a:endParaRPr lang="en-US" altLang="de-DE" sz="1400" dirty="0">
              <a:latin typeface="Arial" charset="0"/>
            </a:endParaRPr>
          </a:p>
        </p:txBody>
      </p:sp>
    </p:spTree>
    <p:extLst>
      <p:ext uri="{BB962C8B-B14F-4D97-AF65-F5344CB8AC3E}">
        <p14:creationId xmlns:p14="http://schemas.microsoft.com/office/powerpoint/2010/main" val="76651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
                                            <p:txEl>
                                              <p:pRg st="8" end="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0" y="76200"/>
            <a:ext cx="9144000" cy="1143000"/>
          </a:xfrm>
          <a:noFill/>
          <a:ln/>
        </p:spPr>
        <p:txBody>
          <a:bodyPr/>
          <a:lstStyle/>
          <a:p>
            <a:r>
              <a:rPr lang="en-US" altLang="de-DE" dirty="0">
                <a:solidFill>
                  <a:srgbClr val="FF0000"/>
                </a:solidFill>
                <a:latin typeface="Times New Roman" charset="0"/>
              </a:rPr>
              <a:t>Expressions in Java</a:t>
            </a:r>
            <a:endParaRPr lang="en-US" altLang="de-DE" dirty="0">
              <a:solidFill>
                <a:schemeClr val="tx1"/>
              </a:solidFill>
            </a:endParaRPr>
          </a:p>
        </p:txBody>
      </p:sp>
      <p:sp>
        <p:nvSpPr>
          <p:cNvPr id="390147" name="Rectangle 3"/>
          <p:cNvSpPr>
            <a:spLocks noChangeArrowheads="1"/>
          </p:cNvSpPr>
          <p:nvPr/>
        </p:nvSpPr>
        <p:spPr bwMode="auto">
          <a:xfrm>
            <a:off x="482600" y="1155700"/>
            <a:ext cx="8128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The heart of the </a:t>
            </a:r>
            <a:r>
              <a:rPr lang="en-US" altLang="de-DE" sz="2200">
                <a:latin typeface="Courier New" charset="0"/>
              </a:rPr>
              <a:t>Add2Integers</a:t>
            </a:r>
            <a:r>
              <a:rPr lang="en-US" altLang="de-DE" sz="2400" b="0">
                <a:latin typeface="Times New Roman" charset="0"/>
              </a:rPr>
              <a:t> program from Chapter 2 is the line</a:t>
            </a:r>
          </a:p>
        </p:txBody>
      </p:sp>
      <p:sp>
        <p:nvSpPr>
          <p:cNvPr id="390149" name="Rectangle 5"/>
          <p:cNvSpPr>
            <a:spLocks noChangeArrowheads="1"/>
          </p:cNvSpPr>
          <p:nvPr/>
        </p:nvSpPr>
        <p:spPr bwMode="auto">
          <a:xfrm>
            <a:off x="492125" y="2882900"/>
            <a:ext cx="8128000" cy="359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dirty="0">
                <a:latin typeface="Times New Roman" charset="0"/>
              </a:rPr>
              <a:t>The </a:t>
            </a:r>
            <a:r>
              <a:rPr lang="en-US" altLang="de-DE" sz="2200" dirty="0">
                <a:latin typeface="Courier New" charset="0"/>
              </a:rPr>
              <a:t>n1</a:t>
            </a:r>
            <a:r>
              <a:rPr lang="en-US" altLang="de-DE" sz="1200" dirty="0">
                <a:latin typeface="Courier New" charset="0"/>
              </a:rPr>
              <a:t> </a:t>
            </a:r>
            <a:r>
              <a:rPr lang="en-US" altLang="de-DE" sz="2200" dirty="0">
                <a:latin typeface="Courier New" charset="0"/>
              </a:rPr>
              <a:t>+</a:t>
            </a:r>
            <a:r>
              <a:rPr lang="en-US" altLang="de-DE" sz="1200" dirty="0">
                <a:latin typeface="Courier New" charset="0"/>
              </a:rPr>
              <a:t> </a:t>
            </a:r>
            <a:r>
              <a:rPr lang="en-US" altLang="de-DE" sz="2200" dirty="0">
                <a:latin typeface="Courier New" charset="0"/>
              </a:rPr>
              <a:t>n2</a:t>
            </a:r>
            <a:r>
              <a:rPr lang="en-US" altLang="de-DE" sz="2400" b="0" dirty="0">
                <a:latin typeface="Times New Roman" charset="0"/>
              </a:rPr>
              <a:t> that appears to the right of the equal sign is an example of an </a:t>
            </a:r>
            <a:r>
              <a:rPr lang="en-US" altLang="de-DE" sz="2400" dirty="0">
                <a:latin typeface="Times New Roman" charset="0"/>
              </a:rPr>
              <a:t>expression</a:t>
            </a:r>
            <a:r>
              <a:rPr lang="en-US" altLang="de-DE" sz="2400" b="0" dirty="0">
                <a:latin typeface="Times New Roman" charset="0"/>
              </a:rPr>
              <a:t>, which specifies the operations involved in the computation.</a:t>
            </a:r>
          </a:p>
          <a:p>
            <a:pPr algn="just">
              <a:lnSpc>
                <a:spcPct val="85000"/>
              </a:lnSpc>
              <a:spcBef>
                <a:spcPct val="0"/>
              </a:spcBef>
              <a:spcAft>
                <a:spcPct val="50000"/>
              </a:spcAft>
            </a:pPr>
            <a:r>
              <a:rPr lang="en-US" altLang="de-DE" sz="2400" b="0" dirty="0">
                <a:latin typeface="Times New Roman" charset="0"/>
              </a:rPr>
              <a:t>An expression in Java consists of </a:t>
            </a:r>
            <a:r>
              <a:rPr lang="en-US" altLang="de-DE" sz="2400" dirty="0">
                <a:latin typeface="Times New Roman" charset="0"/>
              </a:rPr>
              <a:t>terms</a:t>
            </a:r>
            <a:r>
              <a:rPr lang="en-US" altLang="de-DE" sz="2400" b="0" dirty="0">
                <a:latin typeface="Times New Roman" charset="0"/>
              </a:rPr>
              <a:t> joined together by </a:t>
            </a:r>
            <a:r>
              <a:rPr lang="en-US" altLang="de-DE" sz="2400" dirty="0">
                <a:latin typeface="Times New Roman" charset="0"/>
              </a:rPr>
              <a:t>operators</a:t>
            </a:r>
            <a:r>
              <a:rPr lang="en-US" altLang="de-DE" sz="2400" b="0" dirty="0">
                <a:latin typeface="Times New Roman" charset="0"/>
              </a:rPr>
              <a:t>.</a:t>
            </a:r>
          </a:p>
          <a:p>
            <a:pPr algn="just">
              <a:lnSpc>
                <a:spcPct val="85000"/>
              </a:lnSpc>
              <a:spcBef>
                <a:spcPct val="0"/>
              </a:spcBef>
              <a:spcAft>
                <a:spcPct val="15000"/>
              </a:spcAft>
            </a:pPr>
            <a:r>
              <a:rPr lang="en-US" altLang="de-DE" sz="2400" b="0" dirty="0">
                <a:latin typeface="Times New Roman" charset="0"/>
              </a:rPr>
              <a:t>Each term must be one of the following:</a:t>
            </a:r>
          </a:p>
          <a:p>
            <a:pPr lvl="1" algn="just">
              <a:lnSpc>
                <a:spcPct val="85000"/>
              </a:lnSpc>
              <a:spcBef>
                <a:spcPct val="0"/>
              </a:spcBef>
              <a:spcAft>
                <a:spcPct val="10000"/>
              </a:spcAft>
            </a:pPr>
            <a:r>
              <a:rPr lang="en-US" altLang="de-DE" sz="2000" b="0" dirty="0">
                <a:latin typeface="Times New Roman" charset="0"/>
              </a:rPr>
              <a:t>A constant (such as </a:t>
            </a:r>
            <a:r>
              <a:rPr lang="en-US" altLang="de-DE" sz="2000" dirty="0">
                <a:latin typeface="Courier New" charset="0"/>
              </a:rPr>
              <a:t>3.14159265</a:t>
            </a:r>
            <a:r>
              <a:rPr lang="en-US" altLang="de-DE" sz="2000" b="0" dirty="0">
                <a:latin typeface="Times New Roman" charset="0"/>
              </a:rPr>
              <a:t> or </a:t>
            </a:r>
            <a:r>
              <a:rPr lang="en-US" altLang="de-DE" sz="2000" dirty="0">
                <a:latin typeface="Courier New" charset="0"/>
              </a:rPr>
              <a:t>"hello,</a:t>
            </a:r>
            <a:r>
              <a:rPr lang="en-US" altLang="de-DE" sz="1000" dirty="0">
                <a:latin typeface="Courier New" charset="0"/>
              </a:rPr>
              <a:t> </a:t>
            </a:r>
            <a:r>
              <a:rPr lang="en-US" altLang="de-DE" sz="2000" dirty="0">
                <a:latin typeface="Courier New" charset="0"/>
              </a:rPr>
              <a:t>world"</a:t>
            </a:r>
            <a:r>
              <a:rPr lang="en-US" altLang="de-DE" sz="2000" b="0" dirty="0">
                <a:latin typeface="Times New Roman" charset="0"/>
              </a:rPr>
              <a:t>)</a:t>
            </a:r>
          </a:p>
          <a:p>
            <a:pPr lvl="1" algn="just">
              <a:lnSpc>
                <a:spcPct val="85000"/>
              </a:lnSpc>
              <a:spcBef>
                <a:spcPct val="0"/>
              </a:spcBef>
              <a:spcAft>
                <a:spcPct val="10000"/>
              </a:spcAft>
            </a:pPr>
            <a:r>
              <a:rPr lang="en-US" altLang="de-DE" sz="2000" b="0" dirty="0">
                <a:latin typeface="Times New Roman" charset="0"/>
              </a:rPr>
              <a:t>A variable name (such as </a:t>
            </a:r>
            <a:r>
              <a:rPr lang="en-US" altLang="de-DE" sz="2000" dirty="0">
                <a:latin typeface="Courier New" charset="0"/>
              </a:rPr>
              <a:t>n1</a:t>
            </a:r>
            <a:r>
              <a:rPr lang="en-US" altLang="de-DE" sz="2000" b="0" dirty="0">
                <a:latin typeface="Times New Roman" charset="0"/>
              </a:rPr>
              <a:t>, </a:t>
            </a:r>
            <a:r>
              <a:rPr lang="en-US" altLang="de-DE" sz="2000" dirty="0">
                <a:latin typeface="Courier New" charset="0"/>
              </a:rPr>
              <a:t>n2</a:t>
            </a:r>
            <a:r>
              <a:rPr lang="en-US" altLang="de-DE" sz="2000" b="0" dirty="0">
                <a:latin typeface="Times New Roman" charset="0"/>
              </a:rPr>
              <a:t>, or </a:t>
            </a:r>
            <a:r>
              <a:rPr lang="en-US" altLang="de-DE" sz="2000" dirty="0">
                <a:latin typeface="Courier New" charset="0"/>
              </a:rPr>
              <a:t>total</a:t>
            </a:r>
            <a:r>
              <a:rPr lang="en-US" altLang="de-DE" sz="2000" b="0" dirty="0">
                <a:latin typeface="Times New Roman" charset="0"/>
              </a:rPr>
              <a:t>)</a:t>
            </a:r>
          </a:p>
          <a:p>
            <a:pPr lvl="1" algn="just">
              <a:lnSpc>
                <a:spcPct val="85000"/>
              </a:lnSpc>
              <a:spcBef>
                <a:spcPct val="0"/>
              </a:spcBef>
              <a:spcAft>
                <a:spcPct val="10000"/>
              </a:spcAft>
            </a:pPr>
            <a:r>
              <a:rPr lang="en-US" altLang="de-DE" sz="2000" b="0" dirty="0">
                <a:latin typeface="Times New Roman" charset="0"/>
              </a:rPr>
              <a:t>A method call that returns a value (such as </a:t>
            </a:r>
            <a:r>
              <a:rPr lang="en-US" altLang="de-DE" sz="2000" dirty="0" err="1">
                <a:latin typeface="Courier New" charset="0"/>
              </a:rPr>
              <a:t>readInt</a:t>
            </a:r>
            <a:r>
              <a:rPr lang="en-US" altLang="de-DE" sz="2000" b="0" dirty="0">
                <a:latin typeface="Times New Roman" charset="0"/>
              </a:rPr>
              <a:t>)</a:t>
            </a:r>
          </a:p>
          <a:p>
            <a:pPr lvl="1" algn="just">
              <a:lnSpc>
                <a:spcPct val="85000"/>
              </a:lnSpc>
              <a:spcBef>
                <a:spcPct val="0"/>
              </a:spcBef>
              <a:spcAft>
                <a:spcPct val="10000"/>
              </a:spcAft>
            </a:pPr>
            <a:r>
              <a:rPr lang="en-US" altLang="de-DE" sz="2000" b="0" dirty="0">
                <a:latin typeface="Times New Roman" charset="0"/>
              </a:rPr>
              <a:t>An expression enclosed in parentheses</a:t>
            </a:r>
          </a:p>
        </p:txBody>
      </p:sp>
      <p:sp>
        <p:nvSpPr>
          <p:cNvPr id="390150" name="Text Box 6"/>
          <p:cNvSpPr txBox="1">
            <a:spLocks noChangeArrowheads="1"/>
          </p:cNvSpPr>
          <p:nvPr/>
        </p:nvSpPr>
        <p:spPr bwMode="auto">
          <a:xfrm>
            <a:off x="1905000" y="1866900"/>
            <a:ext cx="41148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a:latin typeface="Courier New" charset="0"/>
              </a:rPr>
              <a:t>int total = n1 + n2;</a:t>
            </a:r>
          </a:p>
        </p:txBody>
      </p:sp>
      <p:sp>
        <p:nvSpPr>
          <p:cNvPr id="390151" name="Rectangle 7"/>
          <p:cNvSpPr>
            <a:spLocks noChangeArrowheads="1"/>
          </p:cNvSpPr>
          <p:nvPr/>
        </p:nvSpPr>
        <p:spPr bwMode="auto">
          <a:xfrm>
            <a:off x="482600" y="2362200"/>
            <a:ext cx="8128000"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b="0">
                <a:latin typeface="Times New Roman" charset="0"/>
              </a:rPr>
              <a:t>	that performs the actual addition.</a:t>
            </a:r>
            <a:endParaRPr lang="en-US" altLang="de-DE" sz="1200" b="0">
              <a:latin typeface="Times New Roman" charset="0"/>
            </a:endParaRPr>
          </a:p>
        </p:txBody>
      </p:sp>
      <p:sp>
        <p:nvSpPr>
          <p:cNvPr id="8"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23</a:t>
            </a:fld>
            <a:endParaRPr lang="en-US" altLang="de-DE" sz="1400" dirty="0">
              <a:latin typeface="Arial" charset="0"/>
            </a:endParaRPr>
          </a:p>
        </p:txBody>
      </p:sp>
    </p:spTree>
    <p:extLst>
      <p:ext uri="{BB962C8B-B14F-4D97-AF65-F5344CB8AC3E}">
        <p14:creationId xmlns:p14="http://schemas.microsoft.com/office/powerpoint/2010/main" val="19378003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014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014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014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014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014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90149">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9014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9" grpId="0"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0" y="76200"/>
            <a:ext cx="9144000" cy="1143000"/>
          </a:xfrm>
        </p:spPr>
        <p:txBody>
          <a:bodyPr/>
          <a:lstStyle/>
          <a:p>
            <a:pPr>
              <a:defRPr/>
            </a:pPr>
            <a:r>
              <a:rPr lang="en-US" dirty="0">
                <a:solidFill>
                  <a:schemeClr val="tx1"/>
                </a:solidFill>
              </a:rPr>
              <a:t>Expressions</a:t>
            </a:r>
          </a:p>
        </p:txBody>
      </p:sp>
      <p:sp>
        <p:nvSpPr>
          <p:cNvPr id="390149" name="Rectangle 5"/>
          <p:cNvSpPr>
            <a:spLocks noChangeArrowheads="1"/>
          </p:cNvSpPr>
          <p:nvPr/>
        </p:nvSpPr>
        <p:spPr bwMode="auto">
          <a:xfrm>
            <a:off x="304800" y="2438400"/>
            <a:ext cx="8686799" cy="403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85000"/>
              </a:lnSpc>
              <a:spcAft>
                <a:spcPct val="50000"/>
              </a:spcAft>
              <a:defRPr/>
            </a:pPr>
            <a:r>
              <a:rPr lang="en-US" sz="3200" i="1" dirty="0">
                <a:solidFill>
                  <a:srgbClr val="FF0000"/>
                </a:solidFill>
                <a:latin typeface="Arial"/>
                <a:ea typeface="ＭＳ Ｐゴシック" charset="0"/>
                <a:cs typeface="Arial"/>
              </a:rPr>
              <a:t>Expression</a:t>
            </a:r>
            <a:r>
              <a:rPr lang="en-US" sz="3200" dirty="0">
                <a:latin typeface="Arial"/>
                <a:ea typeface="ＭＳ Ｐゴシック" charset="0"/>
                <a:cs typeface="Arial"/>
              </a:rPr>
              <a:t>: consists of </a:t>
            </a:r>
            <a:r>
              <a:rPr lang="en-US" sz="3200" i="1" dirty="0">
                <a:latin typeface="Arial"/>
                <a:ea typeface="ＭＳ Ｐゴシック" charset="0"/>
                <a:cs typeface="Arial"/>
              </a:rPr>
              <a:t>terms</a:t>
            </a:r>
            <a:r>
              <a:rPr lang="en-US" sz="3200" dirty="0">
                <a:latin typeface="Arial"/>
                <a:ea typeface="ＭＳ Ｐゴシック" charset="0"/>
                <a:cs typeface="Arial"/>
              </a:rPr>
              <a:t> (</a:t>
            </a:r>
            <a:r>
              <a:rPr lang="en-US" sz="3200" b="1" dirty="0">
                <a:latin typeface="Courier New" charset="0"/>
                <a:ea typeface="Courier New" charset="0"/>
                <a:cs typeface="Courier New" charset="0"/>
              </a:rPr>
              <a:t>n1</a:t>
            </a:r>
            <a:r>
              <a:rPr lang="en-US" sz="3200" dirty="0">
                <a:latin typeface="Arial"/>
                <a:ea typeface="ＭＳ Ｐゴシック" charset="0"/>
                <a:cs typeface="Arial"/>
              </a:rPr>
              <a:t>, </a:t>
            </a:r>
            <a:r>
              <a:rPr lang="en-US" sz="3200" b="1" dirty="0">
                <a:latin typeface="Courier New" charset="0"/>
                <a:ea typeface="Courier New" charset="0"/>
                <a:cs typeface="Courier New" charset="0"/>
              </a:rPr>
              <a:t>n2</a:t>
            </a:r>
            <a:r>
              <a:rPr lang="en-US" sz="3200" dirty="0">
                <a:latin typeface="Arial"/>
                <a:ea typeface="ＭＳ Ｐゴシック" charset="0"/>
                <a:cs typeface="Arial"/>
              </a:rPr>
              <a:t>), or </a:t>
            </a:r>
            <a:r>
              <a:rPr lang="en-US" sz="3200" i="1" dirty="0">
                <a:latin typeface="Arial"/>
                <a:ea typeface="ＭＳ Ｐゴシック" charset="0"/>
                <a:cs typeface="Arial"/>
              </a:rPr>
              <a:t>operands</a:t>
            </a:r>
            <a:r>
              <a:rPr lang="en-US" sz="3200" dirty="0">
                <a:latin typeface="Arial"/>
                <a:ea typeface="ＭＳ Ｐゴシック" charset="0"/>
                <a:cs typeface="Arial"/>
              </a:rPr>
              <a:t>, joined by </a:t>
            </a:r>
            <a:r>
              <a:rPr lang="en-US" sz="3200" i="1" dirty="0">
                <a:latin typeface="Arial"/>
                <a:ea typeface="ＭＳ Ｐゴシック" charset="0"/>
                <a:cs typeface="Arial"/>
              </a:rPr>
              <a:t>operators</a:t>
            </a:r>
            <a:r>
              <a:rPr lang="en-US" sz="3200" dirty="0">
                <a:latin typeface="Arial"/>
                <a:ea typeface="ＭＳ Ｐゴシック" charset="0"/>
                <a:cs typeface="Arial"/>
              </a:rPr>
              <a:t> (</a:t>
            </a:r>
            <a:r>
              <a:rPr lang="en-US" sz="3200" b="1" dirty="0">
                <a:latin typeface="Courier New" charset="0"/>
                <a:ea typeface="Courier New" charset="0"/>
                <a:cs typeface="Courier New" charset="0"/>
              </a:rPr>
              <a:t>+</a:t>
            </a:r>
            <a:r>
              <a:rPr lang="en-US" sz="3200" dirty="0">
                <a:latin typeface="Arial" panose="020B0604020202020204" pitchFamily="34" charset="0"/>
                <a:ea typeface="Courier New" charset="0"/>
                <a:cs typeface="Arial" panose="020B0604020202020204" pitchFamily="34" charset="0"/>
              </a:rPr>
              <a:t>, </a:t>
            </a:r>
            <a:r>
              <a:rPr lang="en-US" sz="3200" b="1" dirty="0">
                <a:latin typeface="Courier New" charset="0"/>
                <a:ea typeface="Courier New" charset="0"/>
                <a:cs typeface="Courier New" charset="0"/>
              </a:rPr>
              <a:t>*</a:t>
            </a:r>
            <a:r>
              <a:rPr lang="en-US" sz="3200" dirty="0">
                <a:latin typeface="Arial" panose="020B0604020202020204" pitchFamily="34" charset="0"/>
                <a:ea typeface="Courier New" charset="0"/>
                <a:cs typeface="Arial" panose="020B0604020202020204" pitchFamily="34" charset="0"/>
              </a:rPr>
              <a:t>, </a:t>
            </a:r>
            <a:r>
              <a:rPr lang="en-US" sz="3200" b="1" dirty="0">
                <a:latin typeface="Courier New" charset="0"/>
                <a:ea typeface="Courier New" charset="0"/>
                <a:cs typeface="Courier New" charset="0"/>
              </a:rPr>
              <a:t>=</a:t>
            </a:r>
            <a:r>
              <a:rPr lang="en-US" sz="3200" dirty="0">
                <a:latin typeface="Arial" panose="020B0604020202020204" pitchFamily="34" charset="0"/>
                <a:ea typeface="Courier New" charset="0"/>
                <a:cs typeface="Arial" panose="020B0604020202020204" pitchFamily="34" charset="0"/>
              </a:rPr>
              <a:t>, ...</a:t>
            </a:r>
            <a:r>
              <a:rPr lang="en-US" sz="3200" dirty="0">
                <a:latin typeface="Arial"/>
                <a:ea typeface="ＭＳ Ｐゴシック" charset="0"/>
                <a:cs typeface="Arial"/>
              </a:rPr>
              <a:t>)</a:t>
            </a:r>
          </a:p>
          <a:p>
            <a:pPr>
              <a:lnSpc>
                <a:spcPct val="85000"/>
              </a:lnSpc>
              <a:spcAft>
                <a:spcPct val="15000"/>
              </a:spcAft>
              <a:defRPr/>
            </a:pPr>
            <a:r>
              <a:rPr lang="en-US" sz="3200" i="1" dirty="0">
                <a:solidFill>
                  <a:srgbClr val="FF0000"/>
                </a:solidFill>
                <a:latin typeface="Arial"/>
                <a:ea typeface="ＭＳ Ｐゴシック" charset="0"/>
                <a:cs typeface="Arial"/>
              </a:rPr>
              <a:t>Term</a:t>
            </a:r>
            <a:r>
              <a:rPr lang="en-US" sz="3200" dirty="0">
                <a:latin typeface="Arial"/>
                <a:ea typeface="ＭＳ Ｐゴシック" charset="0"/>
                <a:cs typeface="Arial"/>
              </a:rPr>
              <a:t>:</a:t>
            </a:r>
          </a:p>
          <a:p>
            <a:pPr marL="285750" indent="-285750">
              <a:lnSpc>
                <a:spcPct val="85000"/>
              </a:lnSpc>
              <a:spcAft>
                <a:spcPct val="10000"/>
              </a:spcAft>
              <a:buFontTx/>
              <a:buChar char="–"/>
              <a:defRPr/>
            </a:pPr>
            <a:r>
              <a:rPr lang="en-US" sz="2800" i="1" dirty="0">
                <a:solidFill>
                  <a:srgbClr val="FF0000"/>
                </a:solidFill>
                <a:latin typeface="Arial"/>
                <a:ea typeface="ＭＳ Ｐゴシック" charset="0"/>
                <a:cs typeface="Arial"/>
              </a:rPr>
              <a:t>Literal</a:t>
            </a:r>
            <a:r>
              <a:rPr lang="en-US" sz="2800" dirty="0">
                <a:latin typeface="Arial"/>
                <a:ea typeface="ＭＳ Ｐゴシック" charset="0"/>
                <a:cs typeface="Arial"/>
              </a:rPr>
              <a:t>, a.k.a. (</a:t>
            </a:r>
            <a:r>
              <a:rPr lang="en-US" sz="2800" i="1" dirty="0">
                <a:solidFill>
                  <a:srgbClr val="FF0000"/>
                </a:solidFill>
                <a:latin typeface="Arial"/>
                <a:ea typeface="ＭＳ Ｐゴシック" charset="0"/>
                <a:cs typeface="Arial"/>
              </a:rPr>
              <a:t>unnamed</a:t>
            </a:r>
            <a:r>
              <a:rPr lang="en-US" sz="2800" dirty="0">
                <a:latin typeface="Arial"/>
                <a:ea typeface="ＭＳ Ｐゴシック" charset="0"/>
                <a:cs typeface="Arial"/>
              </a:rPr>
              <a:t>) </a:t>
            </a:r>
            <a:r>
              <a:rPr lang="en-US" sz="2800" i="1" dirty="0">
                <a:solidFill>
                  <a:srgbClr val="FF0000"/>
                </a:solidFill>
                <a:latin typeface="Arial"/>
                <a:ea typeface="ＭＳ Ｐゴシック" charset="0"/>
                <a:cs typeface="Arial"/>
              </a:rPr>
              <a:t>constant</a:t>
            </a:r>
            <a:r>
              <a:rPr lang="en-US" sz="2800" dirty="0">
                <a:latin typeface="Arial"/>
                <a:ea typeface="ＭＳ Ｐゴシック" charset="0"/>
                <a:cs typeface="Arial"/>
              </a:rPr>
              <a:t> (</a:t>
            </a:r>
            <a:r>
              <a:rPr lang="en-US" sz="2800" b="1" dirty="0">
                <a:latin typeface="Courier New"/>
                <a:ea typeface="ＭＳ Ｐゴシック" charset="0"/>
                <a:cs typeface="Courier New"/>
              </a:rPr>
              <a:t>3.14</a:t>
            </a:r>
            <a:r>
              <a:rPr lang="en-US" sz="2800" dirty="0">
                <a:latin typeface="Arial"/>
                <a:ea typeface="ＭＳ Ｐゴシック" charset="0"/>
                <a:cs typeface="Arial"/>
              </a:rPr>
              <a:t>)</a:t>
            </a:r>
          </a:p>
          <a:p>
            <a:pPr marL="285750" indent="-285750">
              <a:lnSpc>
                <a:spcPct val="85000"/>
              </a:lnSpc>
              <a:spcAft>
                <a:spcPct val="10000"/>
              </a:spcAft>
              <a:buFontTx/>
              <a:buChar char="–"/>
              <a:defRPr/>
            </a:pPr>
            <a:r>
              <a:rPr lang="en-US" sz="2800" dirty="0">
                <a:latin typeface="Arial"/>
                <a:ea typeface="ＭＳ Ｐゴシック" charset="0"/>
                <a:cs typeface="Arial"/>
              </a:rPr>
              <a:t>Variable (</a:t>
            </a:r>
            <a:r>
              <a:rPr lang="en-US" sz="2800" b="1" dirty="0">
                <a:latin typeface="Courier New"/>
                <a:ea typeface="ＭＳ Ｐゴシック" charset="0"/>
                <a:cs typeface="Courier New"/>
              </a:rPr>
              <a:t>n1</a:t>
            </a:r>
            <a:r>
              <a:rPr lang="en-US" sz="2800" dirty="0">
                <a:latin typeface="Arial"/>
                <a:ea typeface="ＭＳ Ｐゴシック" charset="0"/>
                <a:cs typeface="Arial"/>
              </a:rPr>
              <a:t>), including </a:t>
            </a:r>
            <a:r>
              <a:rPr lang="en-US" sz="2800" i="1" dirty="0">
                <a:solidFill>
                  <a:srgbClr val="FF0000"/>
                </a:solidFill>
                <a:latin typeface="Arial"/>
                <a:ea typeface="ＭＳ Ｐゴシック" charset="0"/>
                <a:cs typeface="Arial"/>
              </a:rPr>
              <a:t>named</a:t>
            </a:r>
            <a:r>
              <a:rPr lang="en-US" sz="2800" dirty="0">
                <a:latin typeface="Arial"/>
                <a:ea typeface="ＭＳ Ｐゴシック" charset="0"/>
                <a:cs typeface="Arial"/>
              </a:rPr>
              <a:t> </a:t>
            </a:r>
            <a:r>
              <a:rPr lang="en-US" sz="2800" i="1" dirty="0">
                <a:solidFill>
                  <a:srgbClr val="FF0000"/>
                </a:solidFill>
                <a:latin typeface="Arial"/>
                <a:ea typeface="ＭＳ Ｐゴシック" charset="0"/>
                <a:cs typeface="Arial"/>
              </a:rPr>
              <a:t>constants</a:t>
            </a:r>
            <a:r>
              <a:rPr lang="en-US" sz="2800" dirty="0">
                <a:latin typeface="Arial"/>
                <a:ea typeface="ＭＳ Ｐゴシック" charset="0"/>
                <a:cs typeface="Arial"/>
              </a:rPr>
              <a:t> </a:t>
            </a:r>
            <a:br>
              <a:rPr lang="en-US" sz="2800" dirty="0">
                <a:latin typeface="Arial"/>
                <a:ea typeface="ＭＳ Ｐゴシック" charset="0"/>
                <a:cs typeface="Arial"/>
              </a:rPr>
            </a:br>
            <a:r>
              <a:rPr lang="en-US" sz="2800" dirty="0">
                <a:latin typeface="Arial"/>
                <a:ea typeface="ＭＳ Ｐゴシック" charset="0"/>
                <a:cs typeface="Arial"/>
              </a:rPr>
              <a:t>(</a:t>
            </a:r>
            <a:r>
              <a:rPr lang="en-US" sz="2800" b="1" dirty="0">
                <a:latin typeface="Courier New"/>
                <a:ea typeface="ＭＳ Ｐゴシック" charset="0"/>
                <a:cs typeface="Courier New"/>
              </a:rPr>
              <a:t>PI</a:t>
            </a:r>
            <a:r>
              <a:rPr lang="en-US" sz="2800" dirty="0">
                <a:latin typeface="Arial" charset="0"/>
                <a:ea typeface="Arial" charset="0"/>
                <a:cs typeface="Arial" charset="0"/>
              </a:rPr>
              <a:t>, as in </a:t>
            </a:r>
            <a:r>
              <a:rPr lang="en-US" sz="2800" b="1" dirty="0">
                <a:latin typeface="Courier New"/>
                <a:ea typeface="ＭＳ Ｐゴシック" charset="0"/>
                <a:cs typeface="Courier New"/>
              </a:rPr>
              <a:t>static final PI = 3.14</a:t>
            </a:r>
            <a:r>
              <a:rPr lang="en-US" sz="2800" dirty="0">
                <a:latin typeface="Arial"/>
                <a:ea typeface="ＭＳ Ｐゴシック" charset="0"/>
                <a:cs typeface="Arial"/>
              </a:rPr>
              <a:t>)</a:t>
            </a:r>
          </a:p>
          <a:p>
            <a:pPr marL="285750" indent="-285750">
              <a:lnSpc>
                <a:spcPct val="85000"/>
              </a:lnSpc>
              <a:spcAft>
                <a:spcPct val="10000"/>
              </a:spcAft>
              <a:buFontTx/>
              <a:buChar char="–"/>
              <a:defRPr/>
            </a:pPr>
            <a:r>
              <a:rPr lang="en-US" sz="2800" dirty="0">
                <a:latin typeface="Arial"/>
                <a:ea typeface="ＭＳ Ｐゴシック" charset="0"/>
                <a:cs typeface="Arial"/>
              </a:rPr>
              <a:t>Method call (</a:t>
            </a:r>
            <a:r>
              <a:rPr lang="en-US" sz="2800" b="1" dirty="0" err="1">
                <a:latin typeface="Courier New" charset="0"/>
                <a:ea typeface="Courier New" charset="0"/>
                <a:cs typeface="Courier New" charset="0"/>
              </a:rPr>
              <a:t>Math.abs</a:t>
            </a:r>
            <a:r>
              <a:rPr lang="en-US" sz="2800" b="1" dirty="0">
                <a:latin typeface="Courier New" charset="0"/>
                <a:ea typeface="Courier New" charset="0"/>
                <a:cs typeface="Courier New" charset="0"/>
              </a:rPr>
              <a:t>(n1)</a:t>
            </a:r>
            <a:r>
              <a:rPr lang="en-US" sz="2800" dirty="0">
                <a:latin typeface="Arial"/>
                <a:ea typeface="ＭＳ Ｐゴシック" charset="0"/>
                <a:cs typeface="Arial"/>
              </a:rPr>
              <a:t>)</a:t>
            </a:r>
          </a:p>
          <a:p>
            <a:pPr marL="285750" indent="-285750">
              <a:lnSpc>
                <a:spcPct val="85000"/>
              </a:lnSpc>
              <a:spcAft>
                <a:spcPct val="10000"/>
              </a:spcAft>
              <a:buFontTx/>
              <a:buChar char="–"/>
              <a:defRPr/>
            </a:pPr>
            <a:r>
              <a:rPr lang="en-US" sz="2800" dirty="0">
                <a:latin typeface="Arial"/>
                <a:ea typeface="ＭＳ Ｐゴシック" charset="0"/>
                <a:cs typeface="Arial"/>
              </a:rPr>
              <a:t>Expression enclosed in parentheses</a:t>
            </a:r>
          </a:p>
        </p:txBody>
      </p:sp>
      <p:sp>
        <p:nvSpPr>
          <p:cNvPr id="390150" name="Text Box 6"/>
          <p:cNvSpPr txBox="1">
            <a:spLocks noChangeArrowheads="1"/>
          </p:cNvSpPr>
          <p:nvPr/>
        </p:nvSpPr>
        <p:spPr bwMode="auto">
          <a:xfrm>
            <a:off x="838200" y="1600200"/>
            <a:ext cx="480060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800" b="1" dirty="0" err="1">
                <a:latin typeface="Courier New" charset="0"/>
                <a:ea typeface="ＭＳ Ｐゴシック" charset="0"/>
                <a:cs typeface="ＭＳ Ｐゴシック" charset="0"/>
              </a:rPr>
              <a:t>int</a:t>
            </a:r>
            <a:r>
              <a:rPr lang="en-US" sz="2800" b="1" dirty="0">
                <a:latin typeface="Courier New" charset="0"/>
                <a:ea typeface="ＭＳ Ｐゴシック" charset="0"/>
                <a:cs typeface="ＭＳ Ｐゴシック" charset="0"/>
              </a:rPr>
              <a:t> total = n1 + n2;</a:t>
            </a:r>
          </a:p>
        </p:txBody>
      </p:sp>
      <p:sp>
        <p:nvSpPr>
          <p:cNvPr id="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24</a:t>
            </a:fld>
            <a:endParaRPr lang="en-US" altLang="de-DE" sz="14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014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014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014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014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014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9014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9"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0" y="76200"/>
            <a:ext cx="9144000" cy="1143000"/>
          </a:xfrm>
          <a:noFill/>
          <a:ln/>
        </p:spPr>
        <p:txBody>
          <a:bodyPr/>
          <a:lstStyle/>
          <a:p>
            <a:r>
              <a:rPr lang="en-US" altLang="de-DE" dirty="0">
                <a:solidFill>
                  <a:srgbClr val="FF0000"/>
                </a:solidFill>
                <a:latin typeface="Times New Roman" charset="0"/>
              </a:rPr>
              <a:t>Primitive Data Types</a:t>
            </a:r>
            <a:endParaRPr lang="en-US" altLang="de-DE" dirty="0">
              <a:solidFill>
                <a:schemeClr val="tx1"/>
              </a:solidFill>
            </a:endParaRPr>
          </a:p>
        </p:txBody>
      </p:sp>
      <p:sp>
        <p:nvSpPr>
          <p:cNvPr id="392205" name="Rectangle 1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dirty="0">
                <a:latin typeface="Times New Roman" charset="0"/>
              </a:rPr>
              <a:t>Although complex data values are represented using objects, Java defines a set of </a:t>
            </a:r>
            <a:r>
              <a:rPr lang="en-US" altLang="de-DE" sz="2400" dirty="0">
                <a:latin typeface="Times New Roman" charset="0"/>
              </a:rPr>
              <a:t>primitive</a:t>
            </a:r>
            <a:r>
              <a:rPr lang="en-US" altLang="de-DE" sz="2400" b="0" dirty="0">
                <a:latin typeface="Times New Roman" charset="0"/>
              </a:rPr>
              <a:t> </a:t>
            </a:r>
            <a:r>
              <a:rPr lang="en-US" altLang="de-DE" sz="2400" dirty="0">
                <a:latin typeface="Times New Roman" charset="0"/>
              </a:rPr>
              <a:t>types</a:t>
            </a:r>
            <a:r>
              <a:rPr lang="en-US" altLang="de-DE" sz="2400" b="0" dirty="0">
                <a:latin typeface="Times New Roman" charset="0"/>
              </a:rPr>
              <a:t> to represent simple data.</a:t>
            </a:r>
          </a:p>
        </p:txBody>
      </p:sp>
      <p:grpSp>
        <p:nvGrpSpPr>
          <p:cNvPr id="392228" name="Group 36"/>
          <p:cNvGrpSpPr>
            <a:grpSpLocks/>
          </p:cNvGrpSpPr>
          <p:nvPr/>
        </p:nvGrpSpPr>
        <p:grpSpPr bwMode="auto">
          <a:xfrm>
            <a:off x="492125" y="1955800"/>
            <a:ext cx="8140700" cy="1354138"/>
            <a:chOff x="310" y="1232"/>
            <a:chExt cx="5128" cy="853"/>
          </a:xfrm>
        </p:grpSpPr>
        <p:sp>
          <p:nvSpPr>
            <p:cNvPr id="392206" name="Rectangle 14"/>
            <p:cNvSpPr>
              <a:spLocks noChangeArrowheads="1"/>
            </p:cNvSpPr>
            <p:nvPr/>
          </p:nvSpPr>
          <p:spPr bwMode="auto">
            <a:xfrm>
              <a:off x="310" y="1232"/>
              <a:ext cx="512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dirty="0">
                  <a:latin typeface="Times New Roman" charset="0"/>
                </a:rPr>
                <a:t>Of the eight primitive types available in Java, the programs in this text use only the following four:</a:t>
              </a:r>
            </a:p>
          </p:txBody>
        </p:sp>
        <p:sp>
          <p:nvSpPr>
            <p:cNvPr id="392212" name="Rectangle 20"/>
            <p:cNvSpPr>
              <a:spLocks noChangeArrowheads="1"/>
            </p:cNvSpPr>
            <p:nvPr/>
          </p:nvSpPr>
          <p:spPr bwMode="auto">
            <a:xfrm>
              <a:off x="528" y="1696"/>
              <a:ext cx="9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800">
                  <a:latin typeface="Courier New" charset="0"/>
                </a:rPr>
                <a:t>int</a:t>
              </a:r>
              <a:endParaRPr lang="en-US" altLang="de-DE" sz="2200">
                <a:latin typeface="Courier New" charset="0"/>
              </a:endParaRPr>
            </a:p>
          </p:txBody>
        </p:sp>
        <p:sp>
          <p:nvSpPr>
            <p:cNvPr id="392213" name="Text Box 21"/>
            <p:cNvSpPr txBox="1">
              <a:spLocks noChangeArrowheads="1"/>
            </p:cNvSpPr>
            <p:nvPr/>
          </p:nvSpPr>
          <p:spPr bwMode="auto">
            <a:xfrm>
              <a:off x="1248" y="1701"/>
              <a:ext cx="419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000" b="0" dirty="0"/>
                <a:t>This type is used to represent integers, which are whole numbers such as 17 or </a:t>
              </a:r>
              <a:r>
                <a:rPr lang="en-US" altLang="de-DE" sz="2000" b="0" dirty="0">
                  <a:latin typeface="Courier New" charset="0"/>
                </a:rPr>
                <a:t>–</a:t>
              </a:r>
              <a:r>
                <a:rPr lang="en-US" altLang="de-DE" sz="2000" b="0" dirty="0"/>
                <a:t>53.</a:t>
              </a:r>
            </a:p>
          </p:txBody>
        </p:sp>
      </p:grpSp>
      <p:grpSp>
        <p:nvGrpSpPr>
          <p:cNvPr id="392231" name="Group 39"/>
          <p:cNvGrpSpPr>
            <a:grpSpLocks/>
          </p:cNvGrpSpPr>
          <p:nvPr/>
        </p:nvGrpSpPr>
        <p:grpSpPr bwMode="auto">
          <a:xfrm>
            <a:off x="838200" y="3390900"/>
            <a:ext cx="7794625" cy="1135063"/>
            <a:chOff x="528" y="2136"/>
            <a:chExt cx="4910" cy="715"/>
          </a:xfrm>
        </p:grpSpPr>
        <p:sp>
          <p:nvSpPr>
            <p:cNvPr id="392214" name="Rectangle 22"/>
            <p:cNvSpPr>
              <a:spLocks noChangeArrowheads="1"/>
            </p:cNvSpPr>
            <p:nvPr/>
          </p:nvSpPr>
          <p:spPr bwMode="auto">
            <a:xfrm>
              <a:off x="528" y="2136"/>
              <a:ext cx="9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800">
                  <a:latin typeface="Courier New" charset="0"/>
                </a:rPr>
                <a:t>double</a:t>
              </a:r>
              <a:endParaRPr lang="en-US" altLang="de-DE" sz="2200">
                <a:latin typeface="Courier New" charset="0"/>
              </a:endParaRPr>
            </a:p>
          </p:txBody>
        </p:sp>
        <p:sp>
          <p:nvSpPr>
            <p:cNvPr id="392215" name="Text Box 23"/>
            <p:cNvSpPr txBox="1">
              <a:spLocks noChangeArrowheads="1"/>
            </p:cNvSpPr>
            <p:nvPr/>
          </p:nvSpPr>
          <p:spPr bwMode="auto">
            <a:xfrm>
              <a:off x="1248" y="2141"/>
              <a:ext cx="4190" cy="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000" b="0" dirty="0"/>
                <a:t>This type is used to represent numbers that include a decimal fraction, such as 3.14159265.  In Java, such values are called </a:t>
              </a:r>
              <a:r>
                <a:rPr lang="en-US" altLang="de-DE" sz="2000" dirty="0"/>
                <a:t>floating-point numbers</a:t>
              </a:r>
              <a:r>
                <a:rPr lang="en-US" altLang="de-DE" sz="2000" b="0" dirty="0"/>
                <a:t>; the name </a:t>
              </a:r>
              <a:r>
                <a:rPr lang="en-US" altLang="de-DE" sz="1800" dirty="0">
                  <a:latin typeface="Courier New" charset="0"/>
                </a:rPr>
                <a:t>double</a:t>
              </a:r>
              <a:r>
                <a:rPr lang="en-US" altLang="de-DE" sz="2000" b="0" dirty="0"/>
                <a:t> comes from the fact that the representation uses twice the minimum precision.</a:t>
              </a:r>
            </a:p>
          </p:txBody>
        </p:sp>
      </p:grpSp>
      <p:grpSp>
        <p:nvGrpSpPr>
          <p:cNvPr id="392229" name="Group 37"/>
          <p:cNvGrpSpPr>
            <a:grpSpLocks/>
          </p:cNvGrpSpPr>
          <p:nvPr/>
        </p:nvGrpSpPr>
        <p:grpSpPr bwMode="auto">
          <a:xfrm>
            <a:off x="838200" y="5059363"/>
            <a:ext cx="7794625" cy="617537"/>
            <a:chOff x="528" y="2901"/>
            <a:chExt cx="4910" cy="389"/>
          </a:xfrm>
        </p:grpSpPr>
        <p:sp>
          <p:nvSpPr>
            <p:cNvPr id="392220" name="Rectangle 28"/>
            <p:cNvSpPr>
              <a:spLocks noChangeArrowheads="1"/>
            </p:cNvSpPr>
            <p:nvPr/>
          </p:nvSpPr>
          <p:spPr bwMode="auto">
            <a:xfrm>
              <a:off x="528" y="2901"/>
              <a:ext cx="9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800">
                  <a:latin typeface="Courier New" charset="0"/>
                </a:rPr>
                <a:t>char</a:t>
              </a:r>
            </a:p>
          </p:txBody>
        </p:sp>
        <p:sp>
          <p:nvSpPr>
            <p:cNvPr id="392221" name="Text Box 29"/>
            <p:cNvSpPr txBox="1">
              <a:spLocks noChangeArrowheads="1"/>
            </p:cNvSpPr>
            <p:nvPr/>
          </p:nvSpPr>
          <p:spPr bwMode="auto">
            <a:xfrm>
              <a:off x="1248" y="2906"/>
              <a:ext cx="419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000" b="0" dirty="0"/>
                <a:t>This type represents a single character and is described in Chapter 8.</a:t>
              </a:r>
            </a:p>
          </p:txBody>
        </p:sp>
      </p:grpSp>
      <p:grpSp>
        <p:nvGrpSpPr>
          <p:cNvPr id="392230" name="Group 38"/>
          <p:cNvGrpSpPr>
            <a:grpSpLocks/>
          </p:cNvGrpSpPr>
          <p:nvPr/>
        </p:nvGrpSpPr>
        <p:grpSpPr bwMode="auto">
          <a:xfrm>
            <a:off x="838200" y="4610100"/>
            <a:ext cx="7794625" cy="366713"/>
            <a:chOff x="528" y="3365"/>
            <a:chExt cx="4910" cy="231"/>
          </a:xfrm>
        </p:grpSpPr>
        <p:sp>
          <p:nvSpPr>
            <p:cNvPr id="392222" name="Rectangle 30"/>
            <p:cNvSpPr>
              <a:spLocks noChangeArrowheads="1"/>
            </p:cNvSpPr>
            <p:nvPr/>
          </p:nvSpPr>
          <p:spPr bwMode="auto">
            <a:xfrm>
              <a:off x="528" y="3365"/>
              <a:ext cx="9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800">
                  <a:latin typeface="Courier New" charset="0"/>
                </a:rPr>
                <a:t>boolean</a:t>
              </a:r>
              <a:endParaRPr lang="en-US" altLang="de-DE" sz="2200">
                <a:latin typeface="Courier New" charset="0"/>
              </a:endParaRPr>
            </a:p>
          </p:txBody>
        </p:sp>
        <p:sp>
          <p:nvSpPr>
            <p:cNvPr id="392223" name="Text Box 31"/>
            <p:cNvSpPr txBox="1">
              <a:spLocks noChangeArrowheads="1"/>
            </p:cNvSpPr>
            <p:nvPr/>
          </p:nvSpPr>
          <p:spPr bwMode="auto">
            <a:xfrm>
              <a:off x="1248" y="3370"/>
              <a:ext cx="4190"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000" b="0" dirty="0"/>
                <a:t>This type represents a logical value (</a:t>
              </a:r>
              <a:r>
                <a:rPr lang="en-US" altLang="de-DE" sz="1800" dirty="0">
                  <a:latin typeface="Courier New" charset="0"/>
                </a:rPr>
                <a:t>true</a:t>
              </a:r>
              <a:r>
                <a:rPr lang="en-US" altLang="de-DE" sz="2000" b="0" dirty="0"/>
                <a:t> or </a:t>
              </a:r>
              <a:r>
                <a:rPr lang="en-US" altLang="de-DE" sz="1800" dirty="0">
                  <a:latin typeface="Courier New" charset="0"/>
                </a:rPr>
                <a:t>false</a:t>
              </a:r>
              <a:r>
                <a:rPr lang="en-US" altLang="de-DE" sz="2000" b="0" dirty="0"/>
                <a:t>).</a:t>
              </a:r>
              <a:endParaRPr lang="en-US" altLang="de-DE" sz="2400" b="0" dirty="0"/>
            </a:p>
          </p:txBody>
        </p:sp>
      </p:grpSp>
      <p:sp>
        <p:nvSpPr>
          <p:cNvPr id="18"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25</a:t>
            </a:fld>
            <a:endParaRPr lang="en-US" altLang="de-DE" sz="1400" dirty="0">
              <a:latin typeface="Arial" charset="0"/>
            </a:endParaRPr>
          </a:p>
        </p:txBody>
      </p:sp>
    </p:spTree>
    <p:extLst>
      <p:ext uri="{BB962C8B-B14F-4D97-AF65-F5344CB8AC3E}">
        <p14:creationId xmlns:p14="http://schemas.microsoft.com/office/powerpoint/2010/main" val="20815373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922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9223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9223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392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1026"/>
          <p:cNvSpPr>
            <a:spLocks noGrp="1" noChangeArrowheads="1"/>
          </p:cNvSpPr>
          <p:nvPr>
            <p:ph type="title"/>
          </p:nvPr>
        </p:nvSpPr>
        <p:spPr>
          <a:xfrm>
            <a:off x="0" y="76200"/>
            <a:ext cx="9144000" cy="1143000"/>
          </a:xfrm>
        </p:spPr>
        <p:txBody>
          <a:bodyPr/>
          <a:lstStyle/>
          <a:p>
            <a:pPr>
              <a:defRPr/>
            </a:pPr>
            <a:r>
              <a:rPr lang="en-US" dirty="0">
                <a:solidFill>
                  <a:srgbClr val="000000"/>
                </a:solidFill>
              </a:rPr>
              <a:t>Primitive Types</a:t>
            </a:r>
          </a:p>
        </p:txBody>
      </p:sp>
      <p:sp>
        <p:nvSpPr>
          <p:cNvPr id="402439" name="Line 1031"/>
          <p:cNvSpPr>
            <a:spLocks noChangeShapeType="1"/>
          </p:cNvSpPr>
          <p:nvPr/>
        </p:nvSpPr>
        <p:spPr bwMode="auto">
          <a:xfrm>
            <a:off x="1462088" y="2365375"/>
            <a:ext cx="0" cy="4187825"/>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40" name="Line 1032"/>
          <p:cNvSpPr>
            <a:spLocks noChangeShapeType="1"/>
          </p:cNvSpPr>
          <p:nvPr/>
        </p:nvSpPr>
        <p:spPr bwMode="auto">
          <a:xfrm>
            <a:off x="5537200" y="2365375"/>
            <a:ext cx="0" cy="4187825"/>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ea typeface="ＭＳ Ｐゴシック" charset="0"/>
              <a:cs typeface="ＭＳ Ｐゴシック" charset="0"/>
            </a:endParaRPr>
          </a:p>
        </p:txBody>
      </p:sp>
      <p:sp>
        <p:nvSpPr>
          <p:cNvPr id="402441" name="Line 1033"/>
          <p:cNvSpPr>
            <a:spLocks noChangeShapeType="1"/>
          </p:cNvSpPr>
          <p:nvPr/>
        </p:nvSpPr>
        <p:spPr bwMode="auto">
          <a:xfrm flipV="1">
            <a:off x="500063" y="5576887"/>
            <a:ext cx="8186736" cy="15876"/>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43" name="Line 1035"/>
          <p:cNvSpPr>
            <a:spLocks noChangeShapeType="1"/>
          </p:cNvSpPr>
          <p:nvPr/>
        </p:nvSpPr>
        <p:spPr bwMode="auto">
          <a:xfrm flipV="1">
            <a:off x="500063" y="5129212"/>
            <a:ext cx="8186736" cy="25274"/>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44" name="Line 1036"/>
          <p:cNvSpPr>
            <a:spLocks noChangeShapeType="1"/>
          </p:cNvSpPr>
          <p:nvPr/>
        </p:nvSpPr>
        <p:spPr bwMode="auto">
          <a:xfrm flipV="1">
            <a:off x="500063" y="4702175"/>
            <a:ext cx="5035550" cy="1588"/>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46" name="Line 1038"/>
          <p:cNvSpPr>
            <a:spLocks noChangeShapeType="1"/>
          </p:cNvSpPr>
          <p:nvPr/>
        </p:nvSpPr>
        <p:spPr bwMode="auto">
          <a:xfrm flipV="1">
            <a:off x="500063" y="3787775"/>
            <a:ext cx="5037137" cy="1588"/>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47" name="Line 1039"/>
          <p:cNvSpPr>
            <a:spLocks noChangeShapeType="1"/>
          </p:cNvSpPr>
          <p:nvPr/>
        </p:nvSpPr>
        <p:spPr bwMode="auto">
          <a:xfrm flipV="1">
            <a:off x="500063" y="3305175"/>
            <a:ext cx="5033962" cy="1588"/>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48" name="Line 1040"/>
          <p:cNvSpPr>
            <a:spLocks noChangeShapeType="1"/>
          </p:cNvSpPr>
          <p:nvPr/>
        </p:nvSpPr>
        <p:spPr bwMode="auto">
          <a:xfrm flipV="1">
            <a:off x="500063" y="2873375"/>
            <a:ext cx="5033962" cy="1588"/>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50" name="Text Box 1042"/>
          <p:cNvSpPr txBox="1">
            <a:spLocks noChangeArrowheads="1"/>
          </p:cNvSpPr>
          <p:nvPr/>
        </p:nvSpPr>
        <p:spPr bwMode="auto">
          <a:xfrm>
            <a:off x="495300" y="2130425"/>
            <a:ext cx="1000125"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defRPr/>
            </a:pPr>
            <a:r>
              <a:rPr lang="en-US" sz="1200" i="1" dirty="0">
                <a:latin typeface="Helvetica" charset="0"/>
                <a:ea typeface="ＭＳ Ｐゴシック" charset="0"/>
                <a:cs typeface="ＭＳ Ｐゴシック" charset="0"/>
              </a:rPr>
              <a:t>Type</a:t>
            </a:r>
          </a:p>
        </p:txBody>
      </p:sp>
      <p:sp>
        <p:nvSpPr>
          <p:cNvPr id="402451" name="Text Box 1043"/>
          <p:cNvSpPr txBox="1">
            <a:spLocks noChangeArrowheads="1"/>
          </p:cNvSpPr>
          <p:nvPr/>
        </p:nvSpPr>
        <p:spPr bwMode="auto">
          <a:xfrm>
            <a:off x="508000" y="29749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a:latin typeface="Courier New" charset="0"/>
                <a:ea typeface="ＭＳ Ｐゴシック" charset="0"/>
                <a:cs typeface="ＭＳ Ｐゴシック" charset="0"/>
              </a:rPr>
              <a:t>short</a:t>
            </a:r>
          </a:p>
        </p:txBody>
      </p:sp>
      <p:sp>
        <p:nvSpPr>
          <p:cNvPr id="402452" name="Text Box 1044"/>
          <p:cNvSpPr txBox="1">
            <a:spLocks noChangeArrowheads="1"/>
          </p:cNvSpPr>
          <p:nvPr/>
        </p:nvSpPr>
        <p:spPr bwMode="auto">
          <a:xfrm>
            <a:off x="508000" y="34321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a:latin typeface="Courier New" charset="0"/>
                <a:ea typeface="ＭＳ Ｐゴシック" charset="0"/>
                <a:cs typeface="ＭＳ Ｐゴシック" charset="0"/>
              </a:rPr>
              <a:t>int</a:t>
            </a:r>
          </a:p>
        </p:txBody>
      </p:sp>
      <p:sp>
        <p:nvSpPr>
          <p:cNvPr id="402453" name="Text Box 1045"/>
          <p:cNvSpPr txBox="1">
            <a:spLocks noChangeArrowheads="1"/>
          </p:cNvSpPr>
          <p:nvPr/>
        </p:nvSpPr>
        <p:spPr bwMode="auto">
          <a:xfrm>
            <a:off x="508000" y="38893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a:latin typeface="Courier New" charset="0"/>
                <a:ea typeface="ＭＳ Ｐゴシック" charset="0"/>
                <a:cs typeface="ＭＳ Ｐゴシック" charset="0"/>
              </a:rPr>
              <a:t>long</a:t>
            </a:r>
          </a:p>
        </p:txBody>
      </p:sp>
      <p:sp>
        <p:nvSpPr>
          <p:cNvPr id="402454" name="Text Box 1046"/>
          <p:cNvSpPr txBox="1">
            <a:spLocks noChangeArrowheads="1"/>
          </p:cNvSpPr>
          <p:nvPr/>
        </p:nvSpPr>
        <p:spPr bwMode="auto">
          <a:xfrm>
            <a:off x="508000" y="43465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dirty="0">
                <a:latin typeface="Courier New" charset="0"/>
                <a:ea typeface="ＭＳ Ｐゴシック" charset="0"/>
                <a:cs typeface="ＭＳ Ｐゴシック" charset="0"/>
              </a:rPr>
              <a:t>float</a:t>
            </a:r>
          </a:p>
        </p:txBody>
      </p:sp>
      <p:sp>
        <p:nvSpPr>
          <p:cNvPr id="402455" name="Text Box 1047"/>
          <p:cNvSpPr txBox="1">
            <a:spLocks noChangeArrowheads="1"/>
          </p:cNvSpPr>
          <p:nvPr/>
        </p:nvSpPr>
        <p:spPr bwMode="auto">
          <a:xfrm>
            <a:off x="508000" y="48164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dirty="0">
                <a:latin typeface="Courier New" charset="0"/>
                <a:ea typeface="ＭＳ Ｐゴシック" charset="0"/>
                <a:cs typeface="ＭＳ Ｐゴシック" charset="0"/>
              </a:rPr>
              <a:t>double</a:t>
            </a:r>
          </a:p>
        </p:txBody>
      </p:sp>
      <p:sp>
        <p:nvSpPr>
          <p:cNvPr id="402456" name="Text Box 1048"/>
          <p:cNvSpPr txBox="1">
            <a:spLocks noChangeArrowheads="1"/>
          </p:cNvSpPr>
          <p:nvPr/>
        </p:nvSpPr>
        <p:spPr bwMode="auto">
          <a:xfrm>
            <a:off x="508000" y="52736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a:latin typeface="Courier New" charset="0"/>
                <a:ea typeface="ＭＳ Ｐゴシック" charset="0"/>
                <a:cs typeface="ＭＳ Ｐゴシック" charset="0"/>
              </a:rPr>
              <a:t>char</a:t>
            </a:r>
          </a:p>
        </p:txBody>
      </p:sp>
      <p:sp>
        <p:nvSpPr>
          <p:cNvPr id="402457" name="Text Box 1049"/>
          <p:cNvSpPr txBox="1">
            <a:spLocks noChangeArrowheads="1"/>
          </p:cNvSpPr>
          <p:nvPr/>
        </p:nvSpPr>
        <p:spPr bwMode="auto">
          <a:xfrm>
            <a:off x="508000" y="5892800"/>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b="1" dirty="0" err="1">
                <a:latin typeface="Courier New" charset="0"/>
                <a:ea typeface="ＭＳ Ｐゴシック" charset="0"/>
                <a:cs typeface="ＭＳ Ｐゴシック" charset="0"/>
              </a:rPr>
              <a:t>boolean</a:t>
            </a:r>
            <a:endParaRPr lang="en-US" sz="1800" b="1" dirty="0">
              <a:latin typeface="Courier New" charset="0"/>
              <a:ea typeface="ＭＳ Ｐゴシック" charset="0"/>
              <a:cs typeface="ＭＳ Ｐゴシック" charset="0"/>
            </a:endParaRPr>
          </a:p>
        </p:txBody>
      </p:sp>
      <p:sp>
        <p:nvSpPr>
          <p:cNvPr id="402458" name="Text Box 1050"/>
          <p:cNvSpPr txBox="1">
            <a:spLocks noChangeArrowheads="1"/>
          </p:cNvSpPr>
          <p:nvPr/>
        </p:nvSpPr>
        <p:spPr bwMode="auto">
          <a:xfrm>
            <a:off x="1447800" y="2473325"/>
            <a:ext cx="4114800" cy="285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nSpc>
                <a:spcPct val="85000"/>
              </a:lnSpc>
            </a:pPr>
            <a:r>
              <a:rPr lang="en-US" altLang="de-DE" sz="1500"/>
              <a:t>8-bit integers in the range –128 to 127</a:t>
            </a:r>
            <a:endParaRPr lang="en-US" altLang="de-DE" sz="1600"/>
          </a:p>
        </p:txBody>
      </p:sp>
      <p:sp>
        <p:nvSpPr>
          <p:cNvPr id="402460" name="Text Box 1052"/>
          <p:cNvSpPr txBox="1">
            <a:spLocks noChangeArrowheads="1"/>
          </p:cNvSpPr>
          <p:nvPr/>
        </p:nvSpPr>
        <p:spPr bwMode="auto">
          <a:xfrm>
            <a:off x="1447800" y="2946400"/>
            <a:ext cx="4114800" cy="285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nSpc>
                <a:spcPct val="85000"/>
              </a:lnSpc>
            </a:pPr>
            <a:r>
              <a:rPr lang="en-US" altLang="de-DE" sz="1500"/>
              <a:t>16-bit integers in the range –32768 to 32767</a:t>
            </a:r>
            <a:endParaRPr lang="en-US" altLang="de-DE" sz="1600"/>
          </a:p>
        </p:txBody>
      </p:sp>
      <p:sp>
        <p:nvSpPr>
          <p:cNvPr id="402462" name="Text Box 1054"/>
          <p:cNvSpPr txBox="1">
            <a:spLocks noChangeArrowheads="1"/>
          </p:cNvSpPr>
          <p:nvPr/>
        </p:nvSpPr>
        <p:spPr bwMode="auto">
          <a:xfrm>
            <a:off x="1447800" y="3305175"/>
            <a:ext cx="4114800"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nSpc>
                <a:spcPct val="85000"/>
              </a:lnSpc>
            </a:pPr>
            <a:r>
              <a:rPr lang="en-US" altLang="de-DE" sz="1500"/>
              <a:t>32-bit integers in the range</a:t>
            </a:r>
          </a:p>
          <a:p>
            <a:pPr>
              <a:lnSpc>
                <a:spcPct val="85000"/>
              </a:lnSpc>
            </a:pPr>
            <a:r>
              <a:rPr lang="en-US" altLang="de-DE" sz="1500"/>
              <a:t>–2146483648 to 2146483647</a:t>
            </a:r>
          </a:p>
        </p:txBody>
      </p:sp>
      <p:sp>
        <p:nvSpPr>
          <p:cNvPr id="402464" name="Text Box 1056"/>
          <p:cNvSpPr txBox="1">
            <a:spLocks noChangeArrowheads="1"/>
          </p:cNvSpPr>
          <p:nvPr/>
        </p:nvSpPr>
        <p:spPr bwMode="auto">
          <a:xfrm>
            <a:off x="1447800" y="3762375"/>
            <a:ext cx="4229100"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nSpc>
                <a:spcPct val="85000"/>
              </a:lnSpc>
            </a:pPr>
            <a:r>
              <a:rPr lang="en-US" altLang="de-DE" sz="1500"/>
              <a:t>64-bit integers in the range</a:t>
            </a:r>
          </a:p>
          <a:p>
            <a:pPr>
              <a:lnSpc>
                <a:spcPct val="85000"/>
              </a:lnSpc>
            </a:pPr>
            <a:r>
              <a:rPr lang="en-US" altLang="de-DE" sz="1500"/>
              <a:t>–9223372036754775808 to 9223372036754775807</a:t>
            </a:r>
          </a:p>
        </p:txBody>
      </p:sp>
      <p:sp>
        <p:nvSpPr>
          <p:cNvPr id="402465" name="Text Box 1057"/>
          <p:cNvSpPr txBox="1">
            <a:spLocks noChangeArrowheads="1"/>
          </p:cNvSpPr>
          <p:nvPr/>
        </p:nvSpPr>
        <p:spPr bwMode="auto">
          <a:xfrm>
            <a:off x="1447800" y="4191000"/>
            <a:ext cx="4114800" cy="54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500" dirty="0"/>
              <a:t>32-bit floating-point numbers in the range</a:t>
            </a:r>
          </a:p>
          <a:p>
            <a:r>
              <a:rPr lang="en-US" altLang="de-DE" sz="1500" dirty="0"/>
              <a:t>±</a:t>
            </a:r>
            <a:r>
              <a:rPr lang="en-US" altLang="de-DE" sz="400" dirty="0"/>
              <a:t> </a:t>
            </a:r>
            <a:r>
              <a:rPr lang="en-US" altLang="de-DE" sz="1500" dirty="0"/>
              <a:t>1.4</a:t>
            </a:r>
            <a:r>
              <a:rPr lang="en-US" altLang="de-DE" sz="1000" dirty="0"/>
              <a:t> </a:t>
            </a:r>
            <a:r>
              <a:rPr lang="en-US" altLang="de-DE" sz="1600" baseline="10000" dirty="0">
                <a:latin typeface="Helvetica" charset="0"/>
              </a:rPr>
              <a:t>x</a:t>
            </a:r>
            <a:r>
              <a:rPr lang="en-US" altLang="de-DE" sz="900" dirty="0"/>
              <a:t> </a:t>
            </a:r>
            <a:r>
              <a:rPr lang="en-US" altLang="de-DE" sz="1500" dirty="0"/>
              <a:t>10</a:t>
            </a:r>
            <a:r>
              <a:rPr lang="en-US" altLang="de-DE" sz="1500" baseline="30000" dirty="0"/>
              <a:t>-45</a:t>
            </a:r>
            <a:r>
              <a:rPr lang="en-US" altLang="de-DE" sz="1500" dirty="0"/>
              <a:t> to ±</a:t>
            </a:r>
            <a:r>
              <a:rPr lang="en-US" altLang="de-DE" sz="400" dirty="0"/>
              <a:t> </a:t>
            </a:r>
            <a:r>
              <a:rPr lang="en-US" altLang="de-DE" sz="1500" dirty="0"/>
              <a:t>3.4028235</a:t>
            </a:r>
            <a:r>
              <a:rPr lang="en-US" altLang="de-DE" sz="1000" dirty="0"/>
              <a:t> </a:t>
            </a:r>
            <a:r>
              <a:rPr lang="en-US" altLang="de-DE" sz="1600" baseline="10000" dirty="0">
                <a:latin typeface="Helvetica" charset="0"/>
              </a:rPr>
              <a:t>x</a:t>
            </a:r>
            <a:r>
              <a:rPr lang="en-US" altLang="de-DE" sz="900" dirty="0"/>
              <a:t> </a:t>
            </a:r>
            <a:r>
              <a:rPr lang="en-US" altLang="de-DE" sz="1500" dirty="0"/>
              <a:t>10</a:t>
            </a:r>
            <a:r>
              <a:rPr lang="en-US" altLang="de-DE" sz="1500" baseline="30000" dirty="0"/>
              <a:t>38</a:t>
            </a:r>
          </a:p>
        </p:txBody>
      </p:sp>
      <p:sp>
        <p:nvSpPr>
          <p:cNvPr id="402466" name="Text Box 1058"/>
          <p:cNvSpPr txBox="1">
            <a:spLocks noChangeArrowheads="1"/>
          </p:cNvSpPr>
          <p:nvPr/>
        </p:nvSpPr>
        <p:spPr bwMode="auto">
          <a:xfrm>
            <a:off x="1447800" y="4648200"/>
            <a:ext cx="4114800" cy="54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1500"/>
              <a:t>64-bit floating-point numbers in the range</a:t>
            </a:r>
          </a:p>
          <a:p>
            <a:r>
              <a:rPr lang="en-US" altLang="de-DE" sz="1500"/>
              <a:t>±</a:t>
            </a:r>
            <a:r>
              <a:rPr lang="en-US" altLang="de-DE" sz="400"/>
              <a:t> </a:t>
            </a:r>
            <a:r>
              <a:rPr lang="en-US" altLang="de-DE" sz="1500"/>
              <a:t>4.39</a:t>
            </a:r>
            <a:r>
              <a:rPr lang="en-US" altLang="de-DE" sz="1000"/>
              <a:t> </a:t>
            </a:r>
            <a:r>
              <a:rPr lang="en-US" altLang="de-DE" sz="1600" baseline="10000">
                <a:latin typeface="Helvetica" charset="0"/>
              </a:rPr>
              <a:t>x</a:t>
            </a:r>
            <a:r>
              <a:rPr lang="en-US" altLang="de-DE" sz="900"/>
              <a:t> </a:t>
            </a:r>
            <a:r>
              <a:rPr lang="en-US" altLang="de-DE" sz="1500"/>
              <a:t>10</a:t>
            </a:r>
            <a:r>
              <a:rPr lang="en-US" altLang="de-DE" sz="1500" baseline="30000"/>
              <a:t>-322</a:t>
            </a:r>
            <a:r>
              <a:rPr lang="en-US" altLang="de-DE" sz="1500"/>
              <a:t> to ±</a:t>
            </a:r>
            <a:r>
              <a:rPr lang="en-US" altLang="de-DE" sz="400"/>
              <a:t> </a:t>
            </a:r>
            <a:r>
              <a:rPr lang="en-US" altLang="de-DE" sz="1500"/>
              <a:t>1.7976931348623157</a:t>
            </a:r>
            <a:r>
              <a:rPr lang="en-US" altLang="de-DE" sz="1000"/>
              <a:t> </a:t>
            </a:r>
            <a:r>
              <a:rPr lang="en-US" altLang="de-DE" sz="1600" baseline="10000">
                <a:latin typeface="Helvetica" charset="0"/>
              </a:rPr>
              <a:t>x</a:t>
            </a:r>
            <a:r>
              <a:rPr lang="en-US" altLang="de-DE" sz="900"/>
              <a:t> </a:t>
            </a:r>
            <a:r>
              <a:rPr lang="en-US" altLang="de-DE" sz="1500"/>
              <a:t>10</a:t>
            </a:r>
            <a:r>
              <a:rPr lang="en-US" altLang="de-DE" sz="1500" baseline="30000"/>
              <a:t>308</a:t>
            </a:r>
          </a:p>
        </p:txBody>
      </p:sp>
      <p:sp>
        <p:nvSpPr>
          <p:cNvPr id="402467" name="Text Box 1059"/>
          <p:cNvSpPr txBox="1">
            <a:spLocks noChangeArrowheads="1"/>
          </p:cNvSpPr>
          <p:nvPr/>
        </p:nvSpPr>
        <p:spPr bwMode="auto">
          <a:xfrm>
            <a:off x="1447800" y="5241925"/>
            <a:ext cx="4114800" cy="285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500">
                <a:ea typeface="ＭＳ Ｐゴシック" charset="0"/>
                <a:cs typeface="ＭＳ Ｐゴシック" charset="0"/>
              </a:rPr>
              <a:t>16-bit characters encoded using Unicode</a:t>
            </a:r>
            <a:endParaRPr lang="en-US" sz="1600">
              <a:ea typeface="ＭＳ Ｐゴシック" charset="0"/>
              <a:cs typeface="ＭＳ Ｐゴシック" charset="0"/>
            </a:endParaRPr>
          </a:p>
        </p:txBody>
      </p:sp>
      <p:sp>
        <p:nvSpPr>
          <p:cNvPr id="402468" name="Text Box 1060"/>
          <p:cNvSpPr txBox="1">
            <a:spLocks noChangeArrowheads="1"/>
          </p:cNvSpPr>
          <p:nvPr/>
        </p:nvSpPr>
        <p:spPr bwMode="auto">
          <a:xfrm>
            <a:off x="1447800" y="5867400"/>
            <a:ext cx="41148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the values </a:t>
            </a:r>
            <a:r>
              <a:rPr lang="en-US" sz="1600" dirty="0">
                <a:latin typeface="Courier New" charset="0"/>
                <a:ea typeface="ＭＳ Ｐゴシック" charset="0"/>
                <a:cs typeface="ＭＳ Ｐゴシック" charset="0"/>
              </a:rPr>
              <a:t>true</a:t>
            </a:r>
            <a:r>
              <a:rPr lang="en-US" sz="1600" dirty="0">
                <a:ea typeface="ＭＳ Ｐゴシック" charset="0"/>
                <a:cs typeface="ＭＳ Ｐゴシック" charset="0"/>
              </a:rPr>
              <a:t> and </a:t>
            </a:r>
            <a:r>
              <a:rPr lang="en-US" sz="1600" dirty="0">
                <a:latin typeface="Courier New" charset="0"/>
                <a:ea typeface="ＭＳ Ｐゴシック" charset="0"/>
                <a:cs typeface="ＭＳ Ｐゴシック" charset="0"/>
              </a:rPr>
              <a:t>false</a:t>
            </a:r>
          </a:p>
        </p:txBody>
      </p:sp>
      <p:sp>
        <p:nvSpPr>
          <p:cNvPr id="402469" name="Line 1061"/>
          <p:cNvSpPr>
            <a:spLocks noChangeShapeType="1"/>
          </p:cNvSpPr>
          <p:nvPr/>
        </p:nvSpPr>
        <p:spPr bwMode="auto">
          <a:xfrm>
            <a:off x="500062" y="4221163"/>
            <a:ext cx="8186737" cy="4762"/>
          </a:xfrm>
          <a:prstGeom prst="line">
            <a:avLst/>
          </a:prstGeom>
          <a:noFill/>
          <a:ln w="9525">
            <a:solidFill>
              <a:srgbClr val="999999"/>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70" name="Text Box 1062"/>
          <p:cNvSpPr txBox="1">
            <a:spLocks noChangeArrowheads="1"/>
          </p:cNvSpPr>
          <p:nvPr/>
        </p:nvSpPr>
        <p:spPr bwMode="auto">
          <a:xfrm>
            <a:off x="5511800" y="2403475"/>
            <a:ext cx="30480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i="1">
                <a:ea typeface="ＭＳ Ｐゴシック" charset="0"/>
                <a:cs typeface="ＭＳ Ｐゴシック" charset="0"/>
              </a:rPr>
              <a:t>The arithmetic operators:</a:t>
            </a:r>
          </a:p>
        </p:txBody>
      </p:sp>
      <p:sp>
        <p:nvSpPr>
          <p:cNvPr id="402471" name="Text Box 1063"/>
          <p:cNvSpPr txBox="1">
            <a:spLocks noChangeArrowheads="1"/>
          </p:cNvSpPr>
          <p:nvPr/>
        </p:nvSpPr>
        <p:spPr bwMode="auto">
          <a:xfrm>
            <a:off x="5588000" y="264477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a:t>
            </a:r>
          </a:p>
        </p:txBody>
      </p:sp>
      <p:sp>
        <p:nvSpPr>
          <p:cNvPr id="402472" name="Text Box 1064"/>
          <p:cNvSpPr txBox="1">
            <a:spLocks noChangeArrowheads="1"/>
          </p:cNvSpPr>
          <p:nvPr/>
        </p:nvSpPr>
        <p:spPr bwMode="auto">
          <a:xfrm>
            <a:off x="5588000" y="286067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a:t>
            </a:r>
          </a:p>
        </p:txBody>
      </p:sp>
      <p:sp>
        <p:nvSpPr>
          <p:cNvPr id="402474" name="Text Box 1066"/>
          <p:cNvSpPr txBox="1">
            <a:spLocks noChangeArrowheads="1"/>
          </p:cNvSpPr>
          <p:nvPr/>
        </p:nvSpPr>
        <p:spPr bwMode="auto">
          <a:xfrm>
            <a:off x="6921500" y="263842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a:t>
            </a:r>
          </a:p>
        </p:txBody>
      </p:sp>
      <p:sp>
        <p:nvSpPr>
          <p:cNvPr id="402475" name="Text Box 1067"/>
          <p:cNvSpPr txBox="1">
            <a:spLocks noChangeArrowheads="1"/>
          </p:cNvSpPr>
          <p:nvPr/>
        </p:nvSpPr>
        <p:spPr bwMode="auto">
          <a:xfrm>
            <a:off x="6921500" y="285432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a:t>
            </a:r>
          </a:p>
        </p:txBody>
      </p:sp>
      <p:sp>
        <p:nvSpPr>
          <p:cNvPr id="402449" name="Rectangle 1041"/>
          <p:cNvSpPr>
            <a:spLocks noChangeArrowheads="1"/>
          </p:cNvSpPr>
          <p:nvPr/>
        </p:nvSpPr>
        <p:spPr bwMode="auto">
          <a:xfrm>
            <a:off x="495300" y="2365375"/>
            <a:ext cx="8191500" cy="4187825"/>
          </a:xfrm>
          <a:prstGeom prst="rect">
            <a:avLst/>
          </a:prstGeom>
          <a:noFill/>
          <a:ln w="19050">
            <a:solidFill>
              <a:schemeClr val="tx1"/>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02476" name="Text Box 1068"/>
          <p:cNvSpPr txBox="1">
            <a:spLocks noChangeArrowheads="1"/>
          </p:cNvSpPr>
          <p:nvPr/>
        </p:nvSpPr>
        <p:spPr bwMode="auto">
          <a:xfrm>
            <a:off x="6921500" y="307022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a:t>
            </a:r>
          </a:p>
        </p:txBody>
      </p:sp>
      <p:sp>
        <p:nvSpPr>
          <p:cNvPr id="402477" name="Text Box 1069"/>
          <p:cNvSpPr txBox="1">
            <a:spLocks noChangeArrowheads="1"/>
          </p:cNvSpPr>
          <p:nvPr/>
        </p:nvSpPr>
        <p:spPr bwMode="auto">
          <a:xfrm>
            <a:off x="5892800" y="26320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add</a:t>
            </a:r>
          </a:p>
        </p:txBody>
      </p:sp>
      <p:sp>
        <p:nvSpPr>
          <p:cNvPr id="402478" name="Text Box 1070"/>
          <p:cNvSpPr txBox="1">
            <a:spLocks noChangeArrowheads="1"/>
          </p:cNvSpPr>
          <p:nvPr/>
        </p:nvSpPr>
        <p:spPr bwMode="auto">
          <a:xfrm>
            <a:off x="5905500" y="28352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subtract</a:t>
            </a:r>
          </a:p>
        </p:txBody>
      </p:sp>
      <p:sp>
        <p:nvSpPr>
          <p:cNvPr id="402479" name="Text Box 1071"/>
          <p:cNvSpPr txBox="1">
            <a:spLocks noChangeArrowheads="1"/>
          </p:cNvSpPr>
          <p:nvPr/>
        </p:nvSpPr>
        <p:spPr bwMode="auto">
          <a:xfrm>
            <a:off x="7226300" y="3040063"/>
            <a:ext cx="10795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remainder</a:t>
            </a:r>
          </a:p>
        </p:txBody>
      </p:sp>
      <p:sp>
        <p:nvSpPr>
          <p:cNvPr id="402480" name="Text Box 1072"/>
          <p:cNvSpPr txBox="1">
            <a:spLocks noChangeArrowheads="1"/>
          </p:cNvSpPr>
          <p:nvPr/>
        </p:nvSpPr>
        <p:spPr bwMode="auto">
          <a:xfrm>
            <a:off x="7226300" y="28352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divide</a:t>
            </a:r>
          </a:p>
        </p:txBody>
      </p:sp>
      <p:sp>
        <p:nvSpPr>
          <p:cNvPr id="402481" name="Text Box 1073"/>
          <p:cNvSpPr txBox="1">
            <a:spLocks noChangeArrowheads="1"/>
          </p:cNvSpPr>
          <p:nvPr/>
        </p:nvSpPr>
        <p:spPr bwMode="auto">
          <a:xfrm>
            <a:off x="7226300" y="2630488"/>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multiply</a:t>
            </a:r>
          </a:p>
        </p:txBody>
      </p:sp>
      <p:sp>
        <p:nvSpPr>
          <p:cNvPr id="402482" name="Text Box 1074"/>
          <p:cNvSpPr txBox="1">
            <a:spLocks noChangeArrowheads="1"/>
          </p:cNvSpPr>
          <p:nvPr/>
        </p:nvSpPr>
        <p:spPr bwMode="auto">
          <a:xfrm>
            <a:off x="5588000" y="3521075"/>
            <a:ext cx="469900" cy="517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a:t>
            </a:r>
            <a:r>
              <a:rPr lang="en-US" sz="1600" dirty="0">
                <a:ea typeface="ＭＳ Ｐゴシック" charset="0"/>
                <a:cs typeface="ＭＳ Ｐゴシック" charset="0"/>
              </a:rPr>
              <a:t> </a:t>
            </a:r>
            <a:r>
              <a:rPr lang="en-US" sz="1600" dirty="0">
                <a:latin typeface="Courier New" charset="0"/>
                <a:ea typeface="ＭＳ Ｐゴシック" charset="0"/>
                <a:cs typeface="ＭＳ Ｐゴシック" charset="0"/>
              </a:rPr>
              <a:t>&lt;</a:t>
            </a:r>
          </a:p>
        </p:txBody>
      </p:sp>
      <p:sp>
        <p:nvSpPr>
          <p:cNvPr id="402484" name="Text Box 1076"/>
          <p:cNvSpPr txBox="1">
            <a:spLocks noChangeArrowheads="1"/>
          </p:cNvSpPr>
          <p:nvPr/>
        </p:nvSpPr>
        <p:spPr bwMode="auto">
          <a:xfrm>
            <a:off x="6921500" y="351472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a:t>
            </a:r>
          </a:p>
        </p:txBody>
      </p:sp>
      <p:sp>
        <p:nvSpPr>
          <p:cNvPr id="402485" name="Text Box 1077"/>
          <p:cNvSpPr txBox="1">
            <a:spLocks noChangeArrowheads="1"/>
          </p:cNvSpPr>
          <p:nvPr/>
        </p:nvSpPr>
        <p:spPr bwMode="auto">
          <a:xfrm>
            <a:off x="6921500" y="373062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&lt;=</a:t>
            </a:r>
          </a:p>
        </p:txBody>
      </p:sp>
      <p:sp>
        <p:nvSpPr>
          <p:cNvPr id="402486" name="Text Box 1078"/>
          <p:cNvSpPr txBox="1">
            <a:spLocks noChangeArrowheads="1"/>
          </p:cNvSpPr>
          <p:nvPr/>
        </p:nvSpPr>
        <p:spPr bwMode="auto">
          <a:xfrm>
            <a:off x="6921500" y="394652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&gt;=</a:t>
            </a:r>
          </a:p>
        </p:txBody>
      </p:sp>
      <p:sp>
        <p:nvSpPr>
          <p:cNvPr id="402487" name="Text Box 1079"/>
          <p:cNvSpPr txBox="1">
            <a:spLocks noChangeArrowheads="1"/>
          </p:cNvSpPr>
          <p:nvPr/>
        </p:nvSpPr>
        <p:spPr bwMode="auto">
          <a:xfrm>
            <a:off x="5892800" y="35083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equal to</a:t>
            </a:r>
          </a:p>
        </p:txBody>
      </p:sp>
      <p:sp>
        <p:nvSpPr>
          <p:cNvPr id="402488" name="Text Box 1080"/>
          <p:cNvSpPr txBox="1">
            <a:spLocks noChangeArrowheads="1"/>
          </p:cNvSpPr>
          <p:nvPr/>
        </p:nvSpPr>
        <p:spPr bwMode="auto">
          <a:xfrm>
            <a:off x="5905500" y="37115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less than</a:t>
            </a:r>
          </a:p>
        </p:txBody>
      </p:sp>
      <p:sp>
        <p:nvSpPr>
          <p:cNvPr id="402489" name="Text Box 1081"/>
          <p:cNvSpPr txBox="1">
            <a:spLocks noChangeArrowheads="1"/>
          </p:cNvSpPr>
          <p:nvPr/>
        </p:nvSpPr>
        <p:spPr bwMode="auto">
          <a:xfrm>
            <a:off x="7226299" y="3916363"/>
            <a:ext cx="1571625"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ct val="85000"/>
              </a:lnSpc>
              <a:defRPr/>
            </a:pPr>
            <a:r>
              <a:rPr lang="en-US" sz="1600">
                <a:ea typeface="ＭＳ Ｐゴシック" charset="0"/>
                <a:cs typeface="ＭＳ Ｐゴシック" charset="0"/>
              </a:rPr>
              <a:t>greater or equal</a:t>
            </a:r>
          </a:p>
        </p:txBody>
      </p:sp>
      <p:sp>
        <p:nvSpPr>
          <p:cNvPr id="402490" name="Text Box 1082"/>
          <p:cNvSpPr txBox="1">
            <a:spLocks noChangeArrowheads="1"/>
          </p:cNvSpPr>
          <p:nvPr/>
        </p:nvSpPr>
        <p:spPr bwMode="auto">
          <a:xfrm>
            <a:off x="7226300" y="3711575"/>
            <a:ext cx="12319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less or equal</a:t>
            </a:r>
          </a:p>
        </p:txBody>
      </p:sp>
      <p:sp>
        <p:nvSpPr>
          <p:cNvPr id="402491" name="Text Box 1083"/>
          <p:cNvSpPr txBox="1">
            <a:spLocks noChangeArrowheads="1"/>
          </p:cNvSpPr>
          <p:nvPr/>
        </p:nvSpPr>
        <p:spPr bwMode="auto">
          <a:xfrm>
            <a:off x="7226300" y="3506788"/>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not equal</a:t>
            </a:r>
          </a:p>
        </p:txBody>
      </p:sp>
      <p:sp>
        <p:nvSpPr>
          <p:cNvPr id="402492" name="Text Box 1084"/>
          <p:cNvSpPr txBox="1">
            <a:spLocks noChangeArrowheads="1"/>
          </p:cNvSpPr>
          <p:nvPr/>
        </p:nvSpPr>
        <p:spPr bwMode="auto">
          <a:xfrm>
            <a:off x="5575300" y="3940175"/>
            <a:ext cx="469900" cy="517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&gt;</a:t>
            </a:r>
          </a:p>
          <a:p>
            <a:pPr>
              <a:lnSpc>
                <a:spcPct val="85000"/>
              </a:lnSpc>
              <a:defRPr/>
            </a:pPr>
            <a:endParaRPr lang="en-US" sz="1600" dirty="0">
              <a:latin typeface="Courier New" charset="0"/>
              <a:ea typeface="ＭＳ Ｐゴシック" charset="0"/>
              <a:cs typeface="ＭＳ Ｐゴシック" charset="0"/>
            </a:endParaRPr>
          </a:p>
        </p:txBody>
      </p:sp>
      <p:sp>
        <p:nvSpPr>
          <p:cNvPr id="402493" name="Text Box 1085"/>
          <p:cNvSpPr txBox="1">
            <a:spLocks noChangeArrowheads="1"/>
          </p:cNvSpPr>
          <p:nvPr/>
        </p:nvSpPr>
        <p:spPr bwMode="auto">
          <a:xfrm>
            <a:off x="5892800" y="3914775"/>
            <a:ext cx="12827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ea typeface="ＭＳ Ｐゴシック" charset="0"/>
                <a:cs typeface="ＭＳ Ｐゴシック" charset="0"/>
              </a:rPr>
              <a:t>greater than</a:t>
            </a:r>
          </a:p>
        </p:txBody>
      </p:sp>
      <p:sp>
        <p:nvSpPr>
          <p:cNvPr id="402496" name="Rectangle 1088"/>
          <p:cNvSpPr>
            <a:spLocks noChangeArrowheads="1"/>
          </p:cNvSpPr>
          <p:nvPr/>
        </p:nvSpPr>
        <p:spPr bwMode="auto">
          <a:xfrm>
            <a:off x="5513388" y="4411663"/>
            <a:ext cx="30480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5000"/>
              </a:lnSpc>
              <a:defRPr/>
            </a:pPr>
            <a:r>
              <a:rPr lang="en-US" sz="1600" i="1" dirty="0">
                <a:ea typeface="ＭＳ Ｐゴシック" charset="0"/>
                <a:cs typeface="ＭＳ Ｐゴシック" charset="0"/>
              </a:rPr>
              <a:t>The arithmetic operators except </a:t>
            </a:r>
            <a:r>
              <a:rPr lang="en-US" sz="1600" dirty="0">
                <a:latin typeface="Courier New" charset="0"/>
                <a:ea typeface="ＭＳ Ｐゴシック" charset="0"/>
                <a:cs typeface="ＭＳ Ｐゴシック" charset="0"/>
              </a:rPr>
              <a:t>%</a:t>
            </a:r>
            <a:endParaRPr lang="en-US" sz="1600" i="1" dirty="0">
              <a:ea typeface="ＭＳ Ｐゴシック" charset="0"/>
              <a:cs typeface="ＭＳ Ｐゴシック" charset="0"/>
            </a:endParaRPr>
          </a:p>
        </p:txBody>
      </p:sp>
      <p:sp>
        <p:nvSpPr>
          <p:cNvPr id="402497" name="Text Box 1089"/>
          <p:cNvSpPr txBox="1">
            <a:spLocks noChangeArrowheads="1"/>
          </p:cNvSpPr>
          <p:nvPr/>
        </p:nvSpPr>
        <p:spPr bwMode="auto">
          <a:xfrm>
            <a:off x="5524500" y="3305175"/>
            <a:ext cx="30480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i="1" dirty="0">
                <a:ea typeface="ＭＳ Ｐゴシック" charset="0"/>
                <a:cs typeface="ＭＳ Ｐゴシック" charset="0"/>
              </a:rPr>
              <a:t>The relational operators:</a:t>
            </a:r>
          </a:p>
        </p:txBody>
      </p:sp>
      <p:sp>
        <p:nvSpPr>
          <p:cNvPr id="402498" name="Rectangle 1090"/>
          <p:cNvSpPr>
            <a:spLocks noChangeArrowheads="1"/>
          </p:cNvSpPr>
          <p:nvPr/>
        </p:nvSpPr>
        <p:spPr bwMode="auto">
          <a:xfrm>
            <a:off x="5524500" y="4638675"/>
            <a:ext cx="2249488" cy="338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a:ea typeface="ＭＳ Ｐゴシック" charset="0"/>
                <a:cs typeface="ＭＳ Ｐゴシック" charset="0"/>
              </a:rPr>
              <a:t>The relational operators</a:t>
            </a:r>
          </a:p>
        </p:txBody>
      </p:sp>
      <p:sp>
        <p:nvSpPr>
          <p:cNvPr id="402499" name="Rectangle 1091"/>
          <p:cNvSpPr>
            <a:spLocks noChangeArrowheads="1"/>
          </p:cNvSpPr>
          <p:nvPr/>
        </p:nvSpPr>
        <p:spPr bwMode="auto">
          <a:xfrm>
            <a:off x="5524500" y="5219700"/>
            <a:ext cx="3176511"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dirty="0">
                <a:ea typeface="ＭＳ Ｐゴシック" charset="0"/>
                <a:cs typeface="ＭＳ Ｐゴシック" charset="0"/>
              </a:rPr>
              <a:t>The relational operators and +, -, ...</a:t>
            </a:r>
          </a:p>
        </p:txBody>
      </p:sp>
      <p:sp>
        <p:nvSpPr>
          <p:cNvPr id="402500" name="Rectangle 1092"/>
          <p:cNvSpPr>
            <a:spLocks noChangeArrowheads="1"/>
          </p:cNvSpPr>
          <p:nvPr/>
        </p:nvSpPr>
        <p:spPr bwMode="auto">
          <a:xfrm>
            <a:off x="5524500" y="5562600"/>
            <a:ext cx="2085975" cy="338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i="1" dirty="0">
                <a:ea typeface="ＭＳ Ｐゴシック" charset="0"/>
                <a:cs typeface="ＭＳ Ｐゴシック" charset="0"/>
              </a:rPr>
              <a:t>The logical operators:</a:t>
            </a:r>
          </a:p>
        </p:txBody>
      </p:sp>
      <p:sp>
        <p:nvSpPr>
          <p:cNvPr id="402501" name="Text Box 1093"/>
          <p:cNvSpPr txBox="1">
            <a:spLocks noChangeArrowheads="1"/>
          </p:cNvSpPr>
          <p:nvPr/>
        </p:nvSpPr>
        <p:spPr bwMode="auto">
          <a:xfrm>
            <a:off x="5562600" y="580707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&amp;&amp;</a:t>
            </a:r>
          </a:p>
        </p:txBody>
      </p:sp>
      <p:sp>
        <p:nvSpPr>
          <p:cNvPr id="402502" name="Text Box 1094"/>
          <p:cNvSpPr txBox="1">
            <a:spLocks noChangeArrowheads="1"/>
          </p:cNvSpPr>
          <p:nvPr/>
        </p:nvSpPr>
        <p:spPr bwMode="auto">
          <a:xfrm>
            <a:off x="5981700" y="58197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and</a:t>
            </a:r>
          </a:p>
        </p:txBody>
      </p:sp>
      <p:sp>
        <p:nvSpPr>
          <p:cNvPr id="402503" name="Text Box 1095"/>
          <p:cNvSpPr txBox="1">
            <a:spLocks noChangeArrowheads="1"/>
          </p:cNvSpPr>
          <p:nvPr/>
        </p:nvSpPr>
        <p:spPr bwMode="auto">
          <a:xfrm>
            <a:off x="6591300" y="580707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a:t>
            </a:r>
          </a:p>
        </p:txBody>
      </p:sp>
      <p:sp>
        <p:nvSpPr>
          <p:cNvPr id="402504" name="Text Box 1096"/>
          <p:cNvSpPr txBox="1">
            <a:spLocks noChangeArrowheads="1"/>
          </p:cNvSpPr>
          <p:nvPr/>
        </p:nvSpPr>
        <p:spPr bwMode="auto">
          <a:xfrm>
            <a:off x="7048500" y="581977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or</a:t>
            </a:r>
          </a:p>
        </p:txBody>
      </p:sp>
      <p:sp>
        <p:nvSpPr>
          <p:cNvPr id="402505" name="Text Box 1097"/>
          <p:cNvSpPr txBox="1">
            <a:spLocks noChangeArrowheads="1"/>
          </p:cNvSpPr>
          <p:nvPr/>
        </p:nvSpPr>
        <p:spPr bwMode="auto">
          <a:xfrm>
            <a:off x="7658100" y="581977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a:t>
            </a:r>
          </a:p>
        </p:txBody>
      </p:sp>
      <p:sp>
        <p:nvSpPr>
          <p:cNvPr id="402506" name="Text Box 1098"/>
          <p:cNvSpPr txBox="1">
            <a:spLocks noChangeArrowheads="1"/>
          </p:cNvSpPr>
          <p:nvPr/>
        </p:nvSpPr>
        <p:spPr bwMode="auto">
          <a:xfrm>
            <a:off x="7886700" y="5819775"/>
            <a:ext cx="4953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not</a:t>
            </a:r>
          </a:p>
        </p:txBody>
      </p:sp>
      <p:sp>
        <p:nvSpPr>
          <p:cNvPr id="402507" name="Text Box 1099"/>
          <p:cNvSpPr txBox="1">
            <a:spLocks noChangeArrowheads="1"/>
          </p:cNvSpPr>
          <p:nvPr/>
        </p:nvSpPr>
        <p:spPr bwMode="auto">
          <a:xfrm>
            <a:off x="1527175" y="2124075"/>
            <a:ext cx="3997325"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defRPr/>
            </a:pPr>
            <a:r>
              <a:rPr lang="en-US" sz="1200" i="1" dirty="0">
                <a:latin typeface="Helvetica" charset="0"/>
                <a:ea typeface="ＭＳ Ｐゴシック" charset="0"/>
                <a:cs typeface="ＭＳ Ｐゴシック" charset="0"/>
              </a:rPr>
              <a:t>Domain</a:t>
            </a:r>
          </a:p>
        </p:txBody>
      </p:sp>
      <p:sp>
        <p:nvSpPr>
          <p:cNvPr id="402508" name="Text Box 1100"/>
          <p:cNvSpPr txBox="1">
            <a:spLocks noChangeArrowheads="1"/>
          </p:cNvSpPr>
          <p:nvPr/>
        </p:nvSpPr>
        <p:spPr bwMode="auto">
          <a:xfrm>
            <a:off x="5524500" y="2124075"/>
            <a:ext cx="3048000" cy="2525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85000"/>
              </a:lnSpc>
              <a:defRPr/>
            </a:pPr>
            <a:r>
              <a:rPr lang="en-US" sz="1200" i="1" dirty="0">
                <a:latin typeface="Helvetica" charset="0"/>
                <a:ea typeface="ＭＳ Ｐゴシック" charset="0"/>
                <a:cs typeface="ＭＳ Ｐゴシック" charset="0"/>
              </a:rPr>
              <a:t>Common operators</a:t>
            </a:r>
          </a:p>
        </p:txBody>
      </p:sp>
      <p:sp>
        <p:nvSpPr>
          <p:cNvPr id="402509" name="Text Box 1101"/>
          <p:cNvSpPr txBox="1">
            <a:spLocks noChangeArrowheads="1"/>
          </p:cNvSpPr>
          <p:nvPr/>
        </p:nvSpPr>
        <p:spPr bwMode="auto">
          <a:xfrm>
            <a:off x="508000" y="2505075"/>
            <a:ext cx="1219200" cy="334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800" b="1" dirty="0">
                <a:latin typeface="Courier New" charset="0"/>
                <a:ea typeface="ＭＳ Ｐゴシック" charset="0"/>
                <a:cs typeface="ＭＳ Ｐゴシック" charset="0"/>
              </a:rPr>
              <a:t>byte</a:t>
            </a:r>
          </a:p>
        </p:txBody>
      </p:sp>
      <p:sp>
        <p:nvSpPr>
          <p:cNvPr id="67"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26</a:t>
            </a:fld>
            <a:endParaRPr lang="en-US" altLang="de-DE" sz="1400" dirty="0">
              <a:latin typeface="Arial" charset="0"/>
            </a:endParaRPr>
          </a:p>
        </p:txBody>
      </p:sp>
      <p:sp>
        <p:nvSpPr>
          <p:cNvPr id="68" name="Text Box 1089"/>
          <p:cNvSpPr txBox="1">
            <a:spLocks noChangeArrowheads="1"/>
          </p:cNvSpPr>
          <p:nvPr/>
        </p:nvSpPr>
        <p:spPr bwMode="auto">
          <a:xfrm>
            <a:off x="5562600" y="6019800"/>
            <a:ext cx="30480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i="1" dirty="0">
                <a:ea typeface="ＭＳ Ｐゴシック" charset="0"/>
                <a:cs typeface="ＭＳ Ｐゴシック" charset="0"/>
              </a:rPr>
              <a:t>The relational operators:</a:t>
            </a:r>
          </a:p>
        </p:txBody>
      </p:sp>
      <p:sp>
        <p:nvSpPr>
          <p:cNvPr id="69" name="Text Box 1074"/>
          <p:cNvSpPr txBox="1">
            <a:spLocks noChangeArrowheads="1"/>
          </p:cNvSpPr>
          <p:nvPr/>
        </p:nvSpPr>
        <p:spPr bwMode="auto">
          <a:xfrm>
            <a:off x="5638800" y="6245225"/>
            <a:ext cx="4699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latin typeface="Courier New" charset="0"/>
                <a:ea typeface="ＭＳ Ｐゴシック" charset="0"/>
                <a:cs typeface="ＭＳ Ｐゴシック" charset="0"/>
              </a:rPr>
              <a:t>==</a:t>
            </a:r>
            <a:r>
              <a:rPr lang="en-US" sz="1600" dirty="0">
                <a:ea typeface="ＭＳ Ｐゴシック" charset="0"/>
                <a:cs typeface="ＭＳ Ｐゴシック" charset="0"/>
              </a:rPr>
              <a:t> </a:t>
            </a:r>
            <a:endParaRPr lang="en-US" sz="1600" dirty="0">
              <a:latin typeface="Courier New" charset="0"/>
              <a:ea typeface="ＭＳ Ｐゴシック" charset="0"/>
              <a:cs typeface="ＭＳ Ｐゴシック" charset="0"/>
            </a:endParaRPr>
          </a:p>
        </p:txBody>
      </p:sp>
      <p:sp>
        <p:nvSpPr>
          <p:cNvPr id="70" name="Text Box 1076"/>
          <p:cNvSpPr txBox="1">
            <a:spLocks noChangeArrowheads="1"/>
          </p:cNvSpPr>
          <p:nvPr/>
        </p:nvSpPr>
        <p:spPr bwMode="auto">
          <a:xfrm>
            <a:off x="6972300" y="6238875"/>
            <a:ext cx="12192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a:latin typeface="Courier New" charset="0"/>
                <a:ea typeface="ＭＳ Ｐゴシック" charset="0"/>
                <a:cs typeface="ＭＳ Ｐゴシック" charset="0"/>
              </a:rPr>
              <a:t>!=</a:t>
            </a:r>
          </a:p>
        </p:txBody>
      </p:sp>
      <p:sp>
        <p:nvSpPr>
          <p:cNvPr id="71" name="Text Box 1079"/>
          <p:cNvSpPr txBox="1">
            <a:spLocks noChangeArrowheads="1"/>
          </p:cNvSpPr>
          <p:nvPr/>
        </p:nvSpPr>
        <p:spPr bwMode="auto">
          <a:xfrm>
            <a:off x="5943600" y="623252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equal to</a:t>
            </a:r>
          </a:p>
        </p:txBody>
      </p:sp>
      <p:sp>
        <p:nvSpPr>
          <p:cNvPr id="72" name="Text Box 1083"/>
          <p:cNvSpPr txBox="1">
            <a:spLocks noChangeArrowheads="1"/>
          </p:cNvSpPr>
          <p:nvPr/>
        </p:nvSpPr>
        <p:spPr bwMode="auto">
          <a:xfrm>
            <a:off x="7239000" y="6232525"/>
            <a:ext cx="990600"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not equal</a:t>
            </a:r>
          </a:p>
        </p:txBody>
      </p:sp>
      <p:sp>
        <p:nvSpPr>
          <p:cNvPr id="2" name="Textfeld 1"/>
          <p:cNvSpPr txBox="1"/>
          <p:nvPr/>
        </p:nvSpPr>
        <p:spPr>
          <a:xfrm>
            <a:off x="457200" y="1211918"/>
            <a:ext cx="8369599" cy="523220"/>
          </a:xfrm>
          <a:prstGeom prst="rect">
            <a:avLst/>
          </a:prstGeom>
          <a:noFill/>
        </p:spPr>
        <p:txBody>
          <a:bodyPr wrap="none" rtlCol="0">
            <a:spAutoFit/>
          </a:bodyPr>
          <a:lstStyle/>
          <a:p>
            <a:r>
              <a:rPr lang="en-US" altLang="de-DE" sz="2800" i="1" dirty="0">
                <a:solidFill>
                  <a:srgbClr val="FF0000"/>
                </a:solidFill>
                <a:latin typeface="Arial" charset="0"/>
                <a:ea typeface="Arial" charset="0"/>
                <a:cs typeface="Arial" charset="0"/>
              </a:rPr>
              <a:t>Data type</a:t>
            </a:r>
            <a:r>
              <a:rPr lang="en-US" altLang="de-DE" sz="2800" dirty="0">
                <a:latin typeface="Arial" charset="0"/>
                <a:ea typeface="Arial" charset="0"/>
                <a:cs typeface="Arial" charset="0"/>
              </a:rPr>
              <a:t>: set of values (</a:t>
            </a:r>
            <a:r>
              <a:rPr lang="en-US" altLang="de-DE" sz="2800" i="1" dirty="0">
                <a:solidFill>
                  <a:srgbClr val="FF0000"/>
                </a:solidFill>
                <a:latin typeface="Arial" charset="0"/>
                <a:ea typeface="Arial" charset="0"/>
                <a:cs typeface="Arial" charset="0"/>
              </a:rPr>
              <a:t>domain</a:t>
            </a:r>
            <a:r>
              <a:rPr lang="en-US" altLang="de-DE" sz="2800" dirty="0">
                <a:latin typeface="Arial" charset="0"/>
                <a:ea typeface="Arial" charset="0"/>
                <a:cs typeface="Arial" charset="0"/>
              </a:rPr>
              <a:t>) + set of operators</a:t>
            </a:r>
            <a:endParaRPr lang="en-US" sz="2800" dirty="0">
              <a:latin typeface="Arial" charset="0"/>
              <a:ea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24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24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24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246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24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244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244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24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24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24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244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244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244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245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0245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24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0245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0245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246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246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250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0250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02464"/>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0247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0247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247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0247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0247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0247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0247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0247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0247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0248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0248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0248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0248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0248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0248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0248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0248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0248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0249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0249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0249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0250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0249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02497"/>
                                        </p:tgtEl>
                                        <p:attrNameLst>
                                          <p:attrName>style.visibility</p:attrName>
                                        </p:attrNameLst>
                                      </p:cBhvr>
                                      <p:to>
                                        <p:strVal val="visible"/>
                                      </p:to>
                                    </p:se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1" presetClass="entr" presetSubtype="0" fill="hold" nodeType="clickEffect">
                                  <p:stCondLst>
                                    <p:cond delay="0"/>
                                  </p:stCondLst>
                                  <p:childTnLst>
                                    <p:set>
                                      <p:cBhvr>
                                        <p:cTn id="104" dur="1" fill="hold">
                                          <p:stCondLst>
                                            <p:cond delay="0"/>
                                          </p:stCondLst>
                                        </p:cTn>
                                        <p:tgtEl>
                                          <p:spTgt spid="402444"/>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02454"/>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02455"/>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02465"/>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02466"/>
                                        </p:tgtEl>
                                        <p:attrNameLst>
                                          <p:attrName>style.visibility</p:attrName>
                                        </p:attrNameLst>
                                      </p:cBhvr>
                                      <p:to>
                                        <p:strVal val="visible"/>
                                      </p:to>
                                    </p:se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402496"/>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402498"/>
                                        </p:tgtEl>
                                        <p:attrNameLst>
                                          <p:attrName>style.visibility</p:attrName>
                                        </p:attrNameLst>
                                      </p:cBhvr>
                                      <p:to>
                                        <p:strVal val="visible"/>
                                      </p:to>
                                    </p:se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402456"/>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402467"/>
                                        </p:tgtEl>
                                        <p:attrNameLst>
                                          <p:attrName>style.visibility</p:attrName>
                                        </p:attrNameLst>
                                      </p:cBhvr>
                                      <p:to>
                                        <p:strVal val="visible"/>
                                      </p:to>
                                    </p:se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402499"/>
                                        </p:tgtEl>
                                        <p:attrNameLst>
                                          <p:attrName>style.visibility</p:attrName>
                                        </p:attrNameLst>
                                      </p:cBhvr>
                                      <p:to>
                                        <p:strVal val="visible"/>
                                      </p:to>
                                    </p:se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402457"/>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402468"/>
                                        </p:tgtEl>
                                        <p:attrNameLst>
                                          <p:attrName>style.visibility</p:attrName>
                                        </p:attrNameLst>
                                      </p:cBhvr>
                                      <p:to>
                                        <p:strVal val="visible"/>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402501"/>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402502"/>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402503"/>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402504"/>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402505"/>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402506"/>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402500"/>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6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6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70"/>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71"/>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50" grpId="0"/>
      <p:bldP spid="402451" grpId="0"/>
      <p:bldP spid="402452" grpId="0"/>
      <p:bldP spid="402453" grpId="0"/>
      <p:bldP spid="402454" grpId="0"/>
      <p:bldP spid="402455" grpId="0"/>
      <p:bldP spid="402456" grpId="0"/>
      <p:bldP spid="402457" grpId="0"/>
      <p:bldP spid="402458" grpId="0"/>
      <p:bldP spid="402460" grpId="0"/>
      <p:bldP spid="402462" grpId="0"/>
      <p:bldP spid="402464" grpId="0"/>
      <p:bldP spid="402465" grpId="0"/>
      <p:bldP spid="402466" grpId="0"/>
      <p:bldP spid="402467" grpId="0"/>
      <p:bldP spid="402468" grpId="0"/>
      <p:bldP spid="402470" grpId="0"/>
      <p:bldP spid="402471" grpId="0"/>
      <p:bldP spid="402472" grpId="0"/>
      <p:bldP spid="402474" grpId="0"/>
      <p:bldP spid="402475" grpId="0"/>
      <p:bldP spid="402449" grpId="0" animBg="1"/>
      <p:bldP spid="402476" grpId="0"/>
      <p:bldP spid="402477" grpId="0"/>
      <p:bldP spid="402478" grpId="0"/>
      <p:bldP spid="402479" grpId="0"/>
      <p:bldP spid="402480" grpId="0"/>
      <p:bldP spid="402481" grpId="0"/>
      <p:bldP spid="402482" grpId="0"/>
      <p:bldP spid="402484" grpId="0"/>
      <p:bldP spid="402485" grpId="0"/>
      <p:bldP spid="402486" grpId="0"/>
      <p:bldP spid="402487" grpId="0"/>
      <p:bldP spid="402488" grpId="0"/>
      <p:bldP spid="402489" grpId="0"/>
      <p:bldP spid="402490" grpId="0"/>
      <p:bldP spid="402491" grpId="0"/>
      <p:bldP spid="402492" grpId="0"/>
      <p:bldP spid="402493" grpId="0"/>
      <p:bldP spid="402496" grpId="0"/>
      <p:bldP spid="402497" grpId="0"/>
      <p:bldP spid="402498" grpId="0"/>
      <p:bldP spid="402499" grpId="0"/>
      <p:bldP spid="402500" grpId="0"/>
      <p:bldP spid="402501" grpId="0"/>
      <p:bldP spid="402502" grpId="0"/>
      <p:bldP spid="402503" grpId="0"/>
      <p:bldP spid="402504" grpId="0"/>
      <p:bldP spid="402505" grpId="0"/>
      <p:bldP spid="402506" grpId="0"/>
      <p:bldP spid="402507" grpId="0"/>
      <p:bldP spid="402508" grpId="0"/>
      <p:bldP spid="402509" grpId="0"/>
      <p:bldP spid="68" grpId="0"/>
      <p:bldP spid="69" grpId="0"/>
      <p:bldP spid="70" grpId="0"/>
      <p:bldP spid="71" grpId="0"/>
      <p:bldP spid="7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r>
              <a:rPr lang="en-US" dirty="0"/>
              <a:t>Numbers</a:t>
            </a:r>
            <a:br>
              <a:rPr lang="en-US" dirty="0"/>
            </a:br>
            <a:r>
              <a:rPr lang="en-US" sz="2800" i="1" dirty="0"/>
              <a:t>This is covered further in Ch. 7</a:t>
            </a:r>
            <a:endParaRPr lang="en-US" sz="3600" i="1" dirty="0"/>
          </a:p>
        </p:txBody>
      </p:sp>
      <p:sp>
        <p:nvSpPr>
          <p:cNvPr id="3" name="Inhaltsplatzhalter 2"/>
          <p:cNvSpPr>
            <a:spLocks noGrp="1"/>
          </p:cNvSpPr>
          <p:nvPr>
            <p:ph idx="1"/>
          </p:nvPr>
        </p:nvSpPr>
        <p:spPr>
          <a:xfrm>
            <a:off x="685800" y="1447800"/>
            <a:ext cx="8305800" cy="4114800"/>
          </a:xfrm>
        </p:spPr>
        <p:txBody>
          <a:bodyPr/>
          <a:lstStyle/>
          <a:p>
            <a:pPr marL="0" indent="0">
              <a:buNone/>
            </a:pPr>
            <a:r>
              <a:rPr lang="en-US" sz="2800" dirty="0"/>
              <a:t>Decimal, binary, octal, hexadecimal notation</a:t>
            </a:r>
          </a:p>
          <a:p>
            <a:pPr marL="0" indent="0">
              <a:buNone/>
            </a:pPr>
            <a:endParaRPr lang="en-US" sz="2800" dirty="0"/>
          </a:p>
          <a:p>
            <a:pPr marL="0" indent="0">
              <a:buNone/>
            </a:pPr>
            <a:endParaRPr lang="en-US" sz="2800" dirty="0"/>
          </a:p>
          <a:p>
            <a:pPr marL="0" indent="0">
              <a:buNone/>
            </a:pPr>
            <a:endParaRPr lang="en-US" sz="2800" dirty="0"/>
          </a:p>
          <a:p>
            <a:pPr marL="0" indent="0">
              <a:buNone/>
            </a:pPr>
            <a:endParaRPr lang="en-US" sz="2800" dirty="0"/>
          </a:p>
          <a:p>
            <a:pPr marL="0" indent="0">
              <a:buNone/>
            </a:pPr>
            <a:r>
              <a:rPr lang="en-US" sz="2800" b="1" dirty="0"/>
              <a:t>In Java:</a:t>
            </a:r>
          </a:p>
          <a:p>
            <a:pPr marL="0" indent="0">
              <a:buNone/>
            </a:pPr>
            <a:r>
              <a:rPr lang="en-US" sz="2800" dirty="0"/>
              <a:t>Prefix "0"/"0x" means octal/hex literal</a:t>
            </a:r>
          </a:p>
          <a:p>
            <a:pPr marL="0" indent="0">
              <a:buNone/>
            </a:pPr>
            <a:r>
              <a:rPr lang="en-US" sz="2800" dirty="0"/>
              <a:t>012 </a:t>
            </a:r>
            <a:r>
              <a:rPr lang="en-US" b="1" dirty="0"/>
              <a:t>≙</a:t>
            </a:r>
            <a:r>
              <a:rPr lang="en-US" sz="2800" dirty="0"/>
              <a:t> 10, 0x12 </a:t>
            </a:r>
            <a:r>
              <a:rPr lang="en-US" sz="2800" b="1" dirty="0"/>
              <a:t>≙ </a:t>
            </a:r>
            <a:r>
              <a:rPr lang="en-US" sz="2800" dirty="0"/>
              <a:t>18</a:t>
            </a:r>
          </a:p>
          <a:p>
            <a:pPr marL="0" indent="0">
              <a:buNone/>
            </a:pPr>
            <a:r>
              <a:rPr lang="en-US" sz="2800" dirty="0"/>
              <a:t>Syntax for </a:t>
            </a:r>
            <a:r>
              <a:rPr lang="en-US" sz="2800" dirty="0">
                <a:solidFill>
                  <a:srgbClr val="FF0000"/>
                </a:solidFill>
              </a:rPr>
              <a:t>floating point literal</a:t>
            </a:r>
            <a:r>
              <a:rPr lang="en-US" sz="2800" dirty="0"/>
              <a:t>: </a:t>
            </a:r>
            <a:r>
              <a:rPr lang="en-US" sz="2800" i="1" dirty="0" err="1">
                <a:latin typeface="+mj-lt"/>
              </a:rPr>
              <a:t>mantissa</a:t>
            </a:r>
            <a:r>
              <a:rPr lang="en-US" sz="2800" b="1" dirty="0" err="1">
                <a:latin typeface="Courier" pitchFamily="2" charset="0"/>
                <a:ea typeface="Arial" charset="0"/>
                <a:cs typeface="Arial" charset="0"/>
              </a:rPr>
              <a:t>E</a:t>
            </a:r>
            <a:r>
              <a:rPr lang="en-US" sz="2800" i="1" dirty="0" err="1">
                <a:latin typeface="+mj-lt"/>
              </a:rPr>
              <a:t>exponent</a:t>
            </a:r>
            <a:endParaRPr lang="en-US" sz="2800" i="1" dirty="0">
              <a:latin typeface="+mj-lt"/>
            </a:endParaRPr>
          </a:p>
          <a:p>
            <a:pPr marL="0" indent="0">
              <a:buNone/>
            </a:pPr>
            <a:r>
              <a:rPr lang="en-US" sz="2800" dirty="0"/>
              <a:t>1.23E4 = 1.23 · 10</a:t>
            </a:r>
            <a:r>
              <a:rPr lang="en-US" sz="2800" baseline="30000" dirty="0"/>
              <a:t>4</a:t>
            </a:r>
            <a:r>
              <a:rPr lang="en-US" sz="2800" dirty="0"/>
              <a:t> = 12300</a:t>
            </a:r>
            <a:endParaRPr lang="en-US" sz="2800" i="1" dirty="0">
              <a:latin typeface="+mj-lt"/>
            </a:endParaRPr>
          </a:p>
          <a:p>
            <a:pPr marL="0" indent="0">
              <a:buNone/>
            </a:pPr>
            <a:endParaRPr lang="en-US" sz="2800" dirty="0"/>
          </a:p>
        </p:txBody>
      </p:sp>
      <p:grpSp>
        <p:nvGrpSpPr>
          <p:cNvPr id="6" name="Group 92"/>
          <p:cNvGrpSpPr>
            <a:grpSpLocks/>
          </p:cNvGrpSpPr>
          <p:nvPr/>
        </p:nvGrpSpPr>
        <p:grpSpPr bwMode="auto">
          <a:xfrm>
            <a:off x="1028779" y="2362200"/>
            <a:ext cx="1782763" cy="1462088"/>
            <a:chOff x="4261" y="2704"/>
            <a:chExt cx="1123" cy="921"/>
          </a:xfrm>
        </p:grpSpPr>
        <p:sp>
          <p:nvSpPr>
            <p:cNvPr id="7" name="AutoShape 7"/>
            <p:cNvSpPr>
              <a:spLocks noChangeArrowheads="1"/>
            </p:cNvSpPr>
            <p:nvPr/>
          </p:nvSpPr>
          <p:spPr bwMode="auto">
            <a:xfrm>
              <a:off x="4261"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 name="AutoShape 49"/>
            <p:cNvSpPr>
              <a:spLocks noChangeArrowheads="1"/>
            </p:cNvSpPr>
            <p:nvPr/>
          </p:nvSpPr>
          <p:spPr bwMode="auto">
            <a:xfrm>
              <a:off x="4428"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 name="AutoShape 50"/>
            <p:cNvSpPr>
              <a:spLocks noChangeArrowheads="1"/>
            </p:cNvSpPr>
            <p:nvPr/>
          </p:nvSpPr>
          <p:spPr bwMode="auto">
            <a:xfrm>
              <a:off x="4595"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 name="AutoShape 51"/>
            <p:cNvSpPr>
              <a:spLocks noChangeArrowheads="1"/>
            </p:cNvSpPr>
            <p:nvPr/>
          </p:nvSpPr>
          <p:spPr bwMode="auto">
            <a:xfrm>
              <a:off x="4762"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1" name="AutoShape 52"/>
            <p:cNvSpPr>
              <a:spLocks noChangeArrowheads="1"/>
            </p:cNvSpPr>
            <p:nvPr/>
          </p:nvSpPr>
          <p:spPr bwMode="auto">
            <a:xfrm>
              <a:off x="4929"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AutoShape 53"/>
            <p:cNvSpPr>
              <a:spLocks noChangeArrowheads="1"/>
            </p:cNvSpPr>
            <p:nvPr/>
          </p:nvSpPr>
          <p:spPr bwMode="auto">
            <a:xfrm>
              <a:off x="5096"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AutoShape 54"/>
            <p:cNvSpPr>
              <a:spLocks noChangeArrowheads="1"/>
            </p:cNvSpPr>
            <p:nvPr/>
          </p:nvSpPr>
          <p:spPr bwMode="auto">
            <a:xfrm>
              <a:off x="5263"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AutoShape 55"/>
            <p:cNvSpPr>
              <a:spLocks noChangeArrowheads="1"/>
            </p:cNvSpPr>
            <p:nvPr/>
          </p:nvSpPr>
          <p:spPr bwMode="auto">
            <a:xfrm>
              <a:off x="4261"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AutoShape 56"/>
            <p:cNvSpPr>
              <a:spLocks noChangeArrowheads="1"/>
            </p:cNvSpPr>
            <p:nvPr/>
          </p:nvSpPr>
          <p:spPr bwMode="auto">
            <a:xfrm>
              <a:off x="4428"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AutoShape 57"/>
            <p:cNvSpPr>
              <a:spLocks noChangeArrowheads="1"/>
            </p:cNvSpPr>
            <p:nvPr/>
          </p:nvSpPr>
          <p:spPr bwMode="auto">
            <a:xfrm>
              <a:off x="4595"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AutoShape 58"/>
            <p:cNvSpPr>
              <a:spLocks noChangeArrowheads="1"/>
            </p:cNvSpPr>
            <p:nvPr/>
          </p:nvSpPr>
          <p:spPr bwMode="auto">
            <a:xfrm>
              <a:off x="4762"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AutoShape 59"/>
            <p:cNvSpPr>
              <a:spLocks noChangeArrowheads="1"/>
            </p:cNvSpPr>
            <p:nvPr/>
          </p:nvSpPr>
          <p:spPr bwMode="auto">
            <a:xfrm>
              <a:off x="4929"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AutoShape 60"/>
            <p:cNvSpPr>
              <a:spLocks noChangeArrowheads="1"/>
            </p:cNvSpPr>
            <p:nvPr/>
          </p:nvSpPr>
          <p:spPr bwMode="auto">
            <a:xfrm>
              <a:off x="5096"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 name="AutoShape 61"/>
            <p:cNvSpPr>
              <a:spLocks noChangeArrowheads="1"/>
            </p:cNvSpPr>
            <p:nvPr/>
          </p:nvSpPr>
          <p:spPr bwMode="auto">
            <a:xfrm>
              <a:off x="5263"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1" name="AutoShape 62"/>
            <p:cNvSpPr>
              <a:spLocks noChangeArrowheads="1"/>
            </p:cNvSpPr>
            <p:nvPr/>
          </p:nvSpPr>
          <p:spPr bwMode="auto">
            <a:xfrm>
              <a:off x="4261"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 name="AutoShape 63"/>
            <p:cNvSpPr>
              <a:spLocks noChangeArrowheads="1"/>
            </p:cNvSpPr>
            <p:nvPr/>
          </p:nvSpPr>
          <p:spPr bwMode="auto">
            <a:xfrm>
              <a:off x="4428"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 name="AutoShape 64"/>
            <p:cNvSpPr>
              <a:spLocks noChangeArrowheads="1"/>
            </p:cNvSpPr>
            <p:nvPr/>
          </p:nvSpPr>
          <p:spPr bwMode="auto">
            <a:xfrm>
              <a:off x="4595"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 name="AutoShape 65"/>
            <p:cNvSpPr>
              <a:spLocks noChangeArrowheads="1"/>
            </p:cNvSpPr>
            <p:nvPr/>
          </p:nvSpPr>
          <p:spPr bwMode="auto">
            <a:xfrm>
              <a:off x="4762"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5" name="AutoShape 66"/>
            <p:cNvSpPr>
              <a:spLocks noChangeArrowheads="1"/>
            </p:cNvSpPr>
            <p:nvPr/>
          </p:nvSpPr>
          <p:spPr bwMode="auto">
            <a:xfrm>
              <a:off x="4929"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6" name="AutoShape 67"/>
            <p:cNvSpPr>
              <a:spLocks noChangeArrowheads="1"/>
            </p:cNvSpPr>
            <p:nvPr/>
          </p:nvSpPr>
          <p:spPr bwMode="auto">
            <a:xfrm>
              <a:off x="5096"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7" name="AutoShape 68"/>
            <p:cNvSpPr>
              <a:spLocks noChangeArrowheads="1"/>
            </p:cNvSpPr>
            <p:nvPr/>
          </p:nvSpPr>
          <p:spPr bwMode="auto">
            <a:xfrm>
              <a:off x="5263"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AutoShape 69"/>
            <p:cNvSpPr>
              <a:spLocks noChangeArrowheads="1"/>
            </p:cNvSpPr>
            <p:nvPr/>
          </p:nvSpPr>
          <p:spPr bwMode="auto">
            <a:xfrm>
              <a:off x="4261"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9" name="AutoShape 70"/>
            <p:cNvSpPr>
              <a:spLocks noChangeArrowheads="1"/>
            </p:cNvSpPr>
            <p:nvPr/>
          </p:nvSpPr>
          <p:spPr bwMode="auto">
            <a:xfrm>
              <a:off x="4428"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AutoShape 71"/>
            <p:cNvSpPr>
              <a:spLocks noChangeArrowheads="1"/>
            </p:cNvSpPr>
            <p:nvPr/>
          </p:nvSpPr>
          <p:spPr bwMode="auto">
            <a:xfrm>
              <a:off x="4595"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1" name="AutoShape 72"/>
            <p:cNvSpPr>
              <a:spLocks noChangeArrowheads="1"/>
            </p:cNvSpPr>
            <p:nvPr/>
          </p:nvSpPr>
          <p:spPr bwMode="auto">
            <a:xfrm>
              <a:off x="4762"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AutoShape 73"/>
            <p:cNvSpPr>
              <a:spLocks noChangeArrowheads="1"/>
            </p:cNvSpPr>
            <p:nvPr/>
          </p:nvSpPr>
          <p:spPr bwMode="auto">
            <a:xfrm>
              <a:off x="4929"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 name="AutoShape 74"/>
            <p:cNvSpPr>
              <a:spLocks noChangeArrowheads="1"/>
            </p:cNvSpPr>
            <p:nvPr/>
          </p:nvSpPr>
          <p:spPr bwMode="auto">
            <a:xfrm>
              <a:off x="5096"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4" name="AutoShape 75"/>
            <p:cNvSpPr>
              <a:spLocks noChangeArrowheads="1"/>
            </p:cNvSpPr>
            <p:nvPr/>
          </p:nvSpPr>
          <p:spPr bwMode="auto">
            <a:xfrm>
              <a:off x="5263"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 name="AutoShape 76"/>
            <p:cNvSpPr>
              <a:spLocks noChangeArrowheads="1"/>
            </p:cNvSpPr>
            <p:nvPr/>
          </p:nvSpPr>
          <p:spPr bwMode="auto">
            <a:xfrm>
              <a:off x="4261"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 name="AutoShape 77"/>
            <p:cNvSpPr>
              <a:spLocks noChangeArrowheads="1"/>
            </p:cNvSpPr>
            <p:nvPr/>
          </p:nvSpPr>
          <p:spPr bwMode="auto">
            <a:xfrm>
              <a:off x="4428"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 name="AutoShape 78"/>
            <p:cNvSpPr>
              <a:spLocks noChangeArrowheads="1"/>
            </p:cNvSpPr>
            <p:nvPr/>
          </p:nvSpPr>
          <p:spPr bwMode="auto">
            <a:xfrm>
              <a:off x="4595"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8" name="AutoShape 79"/>
            <p:cNvSpPr>
              <a:spLocks noChangeArrowheads="1"/>
            </p:cNvSpPr>
            <p:nvPr/>
          </p:nvSpPr>
          <p:spPr bwMode="auto">
            <a:xfrm>
              <a:off x="4762"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 name="AutoShape 80"/>
            <p:cNvSpPr>
              <a:spLocks noChangeArrowheads="1"/>
            </p:cNvSpPr>
            <p:nvPr/>
          </p:nvSpPr>
          <p:spPr bwMode="auto">
            <a:xfrm>
              <a:off x="4929"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 name="AutoShape 81"/>
            <p:cNvSpPr>
              <a:spLocks noChangeArrowheads="1"/>
            </p:cNvSpPr>
            <p:nvPr/>
          </p:nvSpPr>
          <p:spPr bwMode="auto">
            <a:xfrm>
              <a:off x="5096"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1" name="AutoShape 82"/>
            <p:cNvSpPr>
              <a:spLocks noChangeArrowheads="1"/>
            </p:cNvSpPr>
            <p:nvPr/>
          </p:nvSpPr>
          <p:spPr bwMode="auto">
            <a:xfrm>
              <a:off x="5263"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2" name="AutoShape 83"/>
            <p:cNvSpPr>
              <a:spLocks noChangeArrowheads="1"/>
            </p:cNvSpPr>
            <p:nvPr/>
          </p:nvSpPr>
          <p:spPr bwMode="auto">
            <a:xfrm>
              <a:off x="4261"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3" name="AutoShape 84"/>
            <p:cNvSpPr>
              <a:spLocks noChangeArrowheads="1"/>
            </p:cNvSpPr>
            <p:nvPr/>
          </p:nvSpPr>
          <p:spPr bwMode="auto">
            <a:xfrm>
              <a:off x="4428"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4" name="AutoShape 85"/>
            <p:cNvSpPr>
              <a:spLocks noChangeArrowheads="1"/>
            </p:cNvSpPr>
            <p:nvPr/>
          </p:nvSpPr>
          <p:spPr bwMode="auto">
            <a:xfrm>
              <a:off x="4595"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5" name="AutoShape 86"/>
            <p:cNvSpPr>
              <a:spLocks noChangeArrowheads="1"/>
            </p:cNvSpPr>
            <p:nvPr/>
          </p:nvSpPr>
          <p:spPr bwMode="auto">
            <a:xfrm>
              <a:off x="4762"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6" name="AutoShape 87"/>
            <p:cNvSpPr>
              <a:spLocks noChangeArrowheads="1"/>
            </p:cNvSpPr>
            <p:nvPr/>
          </p:nvSpPr>
          <p:spPr bwMode="auto">
            <a:xfrm>
              <a:off x="4929"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7" name="AutoShape 88"/>
            <p:cNvSpPr>
              <a:spLocks noChangeArrowheads="1"/>
            </p:cNvSpPr>
            <p:nvPr/>
          </p:nvSpPr>
          <p:spPr bwMode="auto">
            <a:xfrm>
              <a:off x="5096"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8" name="AutoShape 89"/>
            <p:cNvSpPr>
              <a:spLocks noChangeArrowheads="1"/>
            </p:cNvSpPr>
            <p:nvPr/>
          </p:nvSpPr>
          <p:spPr bwMode="auto">
            <a:xfrm>
              <a:off x="5263"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49" name="Rechteck 48"/>
          <p:cNvSpPr/>
          <p:nvPr/>
        </p:nvSpPr>
        <p:spPr>
          <a:xfrm>
            <a:off x="3158371" y="2267571"/>
            <a:ext cx="5486400" cy="1815882"/>
          </a:xfrm>
          <a:prstGeom prst="rect">
            <a:avLst/>
          </a:prstGeom>
        </p:spPr>
        <p:txBody>
          <a:bodyPr wrap="square">
            <a:spAutoFit/>
          </a:bodyPr>
          <a:lstStyle/>
          <a:p>
            <a:r>
              <a:rPr lang="en-US" altLang="de-DE" dirty="0">
                <a:latin typeface="Arial" charset="0"/>
                <a:ea typeface="Arial" charset="0"/>
                <a:cs typeface="Arial" charset="0"/>
              </a:rPr>
              <a:t>42</a:t>
            </a:r>
            <a:r>
              <a:rPr lang="en-US" altLang="de-DE" baseline="-25000" dirty="0">
                <a:latin typeface="Arial" charset="0"/>
                <a:ea typeface="Arial" charset="0"/>
                <a:cs typeface="Arial" charset="0"/>
              </a:rPr>
              <a:t>10</a:t>
            </a:r>
            <a:r>
              <a:rPr lang="en-US" altLang="de-DE" dirty="0">
                <a:latin typeface="Arial" charset="0"/>
                <a:ea typeface="Arial" charset="0"/>
                <a:cs typeface="Arial" charset="0"/>
              </a:rPr>
              <a:t> = 00101010</a:t>
            </a:r>
            <a:r>
              <a:rPr lang="en-US" altLang="de-DE" baseline="-25000" dirty="0">
                <a:latin typeface="Arial" charset="0"/>
                <a:ea typeface="Arial" charset="0"/>
                <a:cs typeface="Arial" charset="0"/>
              </a:rPr>
              <a:t>2</a:t>
            </a:r>
            <a:r>
              <a:rPr lang="en-US" altLang="de-DE" dirty="0">
                <a:latin typeface="Arial" charset="0"/>
                <a:ea typeface="Arial" charset="0"/>
                <a:cs typeface="Arial" charset="0"/>
              </a:rPr>
              <a:t>  = 52</a:t>
            </a:r>
            <a:r>
              <a:rPr lang="en-US" altLang="de-DE" baseline="-25000" dirty="0">
                <a:latin typeface="Arial" charset="0"/>
                <a:ea typeface="Arial" charset="0"/>
                <a:cs typeface="Arial" charset="0"/>
              </a:rPr>
              <a:t>8</a:t>
            </a:r>
            <a:r>
              <a:rPr lang="en-US" altLang="de-DE" dirty="0">
                <a:latin typeface="Arial" charset="0"/>
                <a:ea typeface="Arial" charset="0"/>
                <a:cs typeface="Arial" charset="0"/>
              </a:rPr>
              <a:t>  = 2A</a:t>
            </a:r>
            <a:r>
              <a:rPr lang="en-US" altLang="de-DE" baseline="-25000" dirty="0">
                <a:latin typeface="Arial" charset="0"/>
                <a:ea typeface="Arial" charset="0"/>
                <a:cs typeface="Arial" charset="0"/>
              </a:rPr>
              <a:t>16</a:t>
            </a:r>
          </a:p>
          <a:p>
            <a:endParaRPr lang="en-US" altLang="de-DE" baseline="-25000" dirty="0">
              <a:latin typeface="Arial" charset="0"/>
              <a:ea typeface="Arial" charset="0"/>
              <a:cs typeface="Arial" charset="0"/>
            </a:endParaRPr>
          </a:p>
          <a:p>
            <a:r>
              <a:rPr lang="en-US" b="1" dirty="0">
                <a:latin typeface="Arial" charset="0"/>
                <a:ea typeface="Arial" charset="0"/>
                <a:cs typeface="Arial" charset="0"/>
              </a:rPr>
              <a:t>K</a:t>
            </a:r>
            <a:r>
              <a:rPr lang="en-US" dirty="0">
                <a:latin typeface="Arial" charset="0"/>
                <a:ea typeface="Arial" charset="0"/>
                <a:cs typeface="Arial" charset="0"/>
              </a:rPr>
              <a:t>ilo</a:t>
            </a:r>
            <a:r>
              <a:rPr lang="en-US" b="1" dirty="0">
                <a:latin typeface="Arial" charset="0"/>
                <a:ea typeface="Arial" charset="0"/>
                <a:cs typeface="Arial" charset="0"/>
              </a:rPr>
              <a:t>, M</a:t>
            </a:r>
            <a:r>
              <a:rPr lang="en-US" dirty="0">
                <a:latin typeface="Arial" charset="0"/>
                <a:ea typeface="Arial" charset="0"/>
                <a:cs typeface="Arial" charset="0"/>
              </a:rPr>
              <a:t>ega</a:t>
            </a:r>
            <a:r>
              <a:rPr lang="en-US" b="1" dirty="0">
                <a:latin typeface="Arial" charset="0"/>
                <a:ea typeface="Arial" charset="0"/>
                <a:cs typeface="Arial" charset="0"/>
              </a:rPr>
              <a:t>, G</a:t>
            </a:r>
            <a:r>
              <a:rPr lang="en-US" dirty="0">
                <a:latin typeface="Arial" charset="0"/>
                <a:ea typeface="Arial" charset="0"/>
                <a:cs typeface="Arial" charset="0"/>
              </a:rPr>
              <a:t>iga</a:t>
            </a:r>
            <a:r>
              <a:rPr lang="en-US" b="1" dirty="0">
                <a:latin typeface="Arial" charset="0"/>
                <a:ea typeface="Arial" charset="0"/>
                <a:cs typeface="Arial" charset="0"/>
              </a:rPr>
              <a:t>, T</a:t>
            </a:r>
            <a:r>
              <a:rPr lang="en-US" dirty="0">
                <a:latin typeface="Arial" charset="0"/>
                <a:ea typeface="Arial" charset="0"/>
                <a:cs typeface="Arial" charset="0"/>
              </a:rPr>
              <a:t>era</a:t>
            </a:r>
          </a:p>
          <a:p>
            <a:r>
              <a:rPr lang="en-US" dirty="0">
                <a:latin typeface="Arial" charset="0"/>
                <a:ea typeface="Arial" charset="0"/>
                <a:cs typeface="Arial" charset="0"/>
              </a:rPr>
              <a:t>Decimal: 10</a:t>
            </a:r>
            <a:r>
              <a:rPr lang="en-US" baseline="30000" dirty="0">
                <a:latin typeface="Arial" charset="0"/>
                <a:ea typeface="Arial" charset="0"/>
                <a:cs typeface="Arial" charset="0"/>
              </a:rPr>
              <a:t>3</a:t>
            </a:r>
            <a:r>
              <a:rPr lang="en-US" dirty="0">
                <a:latin typeface="Arial" charset="0"/>
                <a:ea typeface="Arial" charset="0"/>
                <a:cs typeface="Arial" charset="0"/>
              </a:rPr>
              <a:t>, 10</a:t>
            </a:r>
            <a:r>
              <a:rPr lang="en-US" baseline="30000" dirty="0">
                <a:latin typeface="Arial" charset="0"/>
                <a:ea typeface="Arial" charset="0"/>
                <a:cs typeface="Arial" charset="0"/>
              </a:rPr>
              <a:t>6</a:t>
            </a:r>
            <a:r>
              <a:rPr lang="en-US" dirty="0">
                <a:latin typeface="Arial" charset="0"/>
                <a:ea typeface="Arial" charset="0"/>
                <a:cs typeface="Arial" charset="0"/>
              </a:rPr>
              <a:t>, 10</a:t>
            </a:r>
            <a:r>
              <a:rPr lang="en-US" baseline="30000" dirty="0">
                <a:latin typeface="Arial" charset="0"/>
                <a:ea typeface="Arial" charset="0"/>
                <a:cs typeface="Arial" charset="0"/>
              </a:rPr>
              <a:t>9</a:t>
            </a:r>
            <a:r>
              <a:rPr lang="en-US" dirty="0">
                <a:latin typeface="Arial" charset="0"/>
                <a:ea typeface="Arial" charset="0"/>
                <a:cs typeface="Arial" charset="0"/>
              </a:rPr>
              <a:t>, 10</a:t>
            </a:r>
            <a:r>
              <a:rPr lang="en-US" baseline="30000" dirty="0">
                <a:latin typeface="Arial" charset="0"/>
                <a:ea typeface="Arial" charset="0"/>
                <a:cs typeface="Arial" charset="0"/>
              </a:rPr>
              <a:t>12</a:t>
            </a:r>
            <a:endParaRPr lang="en-US" dirty="0">
              <a:latin typeface="Arial" charset="0"/>
              <a:ea typeface="Arial" charset="0"/>
              <a:cs typeface="Arial" charset="0"/>
            </a:endParaRPr>
          </a:p>
          <a:p>
            <a:r>
              <a:rPr lang="en-US" dirty="0">
                <a:latin typeface="Arial" charset="0"/>
                <a:ea typeface="Arial" charset="0"/>
                <a:cs typeface="Arial" charset="0"/>
              </a:rPr>
              <a:t>Binary: 2</a:t>
            </a:r>
            <a:r>
              <a:rPr lang="en-US" baseline="30000" dirty="0">
                <a:latin typeface="Arial" charset="0"/>
                <a:ea typeface="Arial" charset="0"/>
                <a:cs typeface="Arial" charset="0"/>
              </a:rPr>
              <a:t>10</a:t>
            </a:r>
            <a:r>
              <a:rPr lang="en-US" dirty="0">
                <a:latin typeface="Arial" charset="0"/>
                <a:ea typeface="Arial" charset="0"/>
                <a:cs typeface="Arial" charset="0"/>
              </a:rPr>
              <a:t>, 2</a:t>
            </a:r>
            <a:r>
              <a:rPr lang="en-US" baseline="30000" dirty="0">
                <a:latin typeface="Arial" charset="0"/>
                <a:ea typeface="Arial" charset="0"/>
                <a:cs typeface="Arial" charset="0"/>
              </a:rPr>
              <a:t>20</a:t>
            </a:r>
            <a:r>
              <a:rPr lang="en-US" dirty="0">
                <a:latin typeface="Arial" charset="0"/>
                <a:ea typeface="Arial" charset="0"/>
                <a:cs typeface="Arial" charset="0"/>
              </a:rPr>
              <a:t>, 2</a:t>
            </a:r>
            <a:r>
              <a:rPr lang="en-US" baseline="30000" dirty="0">
                <a:latin typeface="Arial" charset="0"/>
                <a:ea typeface="Arial" charset="0"/>
                <a:cs typeface="Arial" charset="0"/>
              </a:rPr>
              <a:t>30</a:t>
            </a:r>
            <a:r>
              <a:rPr lang="en-US" dirty="0">
                <a:latin typeface="Arial" charset="0"/>
                <a:ea typeface="Arial" charset="0"/>
                <a:cs typeface="Arial" charset="0"/>
              </a:rPr>
              <a:t>, 2</a:t>
            </a:r>
            <a:r>
              <a:rPr lang="en-US" baseline="30000" dirty="0">
                <a:latin typeface="Arial" charset="0"/>
                <a:ea typeface="Arial" charset="0"/>
                <a:cs typeface="Arial" charset="0"/>
              </a:rPr>
              <a:t>40</a:t>
            </a:r>
            <a:endParaRPr lang="en-US" dirty="0">
              <a:latin typeface="Arial" charset="0"/>
              <a:ea typeface="Arial" charset="0"/>
              <a:cs typeface="Arial" charset="0"/>
            </a:endParaRPr>
          </a:p>
        </p:txBody>
      </p:sp>
      <p:sp>
        <p:nvSpPr>
          <p:cNvPr id="51" name="Slide Number Placeholder 1"/>
          <p:cNvSpPr>
            <a:spLocks noGrp="1"/>
          </p:cNvSpPr>
          <p:nvPr>
            <p:ph type="sldNum" sz="quarter" idx="12"/>
          </p:nvPr>
        </p:nvSpPr>
        <p:spPr>
          <a:xfrm>
            <a:off x="7010400" y="6250079"/>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27</a:t>
            </a:fld>
            <a:endParaRPr lang="en-US" altLang="de-DE" sz="1400" dirty="0"/>
          </a:p>
        </p:txBody>
      </p:sp>
    </p:spTree>
    <p:extLst>
      <p:ext uri="{BB962C8B-B14F-4D97-AF65-F5344CB8AC3E}">
        <p14:creationId xmlns:p14="http://schemas.microsoft.com/office/powerpoint/2010/main" val="214200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Structure of Memory</a:t>
            </a:r>
            <a:endParaRPr lang="en-US" altLang="de-DE">
              <a:solidFill>
                <a:schemeClr val="tx1"/>
              </a:solidFill>
            </a:endParaRPr>
          </a:p>
        </p:txBody>
      </p:sp>
      <p:sp>
        <p:nvSpPr>
          <p:cNvPr id="592901" name="Rectangle 5"/>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fundamental unit of memory inside a computer is called a </a:t>
            </a:r>
            <a:r>
              <a:rPr lang="en-US" altLang="de-DE" sz="2400" b="1">
                <a:latin typeface="Times New Roman" charset="0"/>
              </a:rPr>
              <a:t>bit</a:t>
            </a:r>
            <a:r>
              <a:rPr lang="en-US" altLang="de-DE" sz="2400">
                <a:latin typeface="Times New Roman" charset="0"/>
              </a:rPr>
              <a:t>, which is a contraction of the words </a:t>
            </a:r>
            <a:r>
              <a:rPr lang="en-US" altLang="de-DE" sz="2400" i="1">
                <a:latin typeface="Times New Roman" charset="0"/>
              </a:rPr>
              <a:t>binary digit.</a:t>
            </a:r>
            <a:r>
              <a:rPr lang="en-US" altLang="de-DE" sz="2400">
                <a:latin typeface="Times New Roman" charset="0"/>
              </a:rPr>
              <a:t>  A bit can be in either of two states, usually denoted as 0 and 1.</a:t>
            </a:r>
          </a:p>
        </p:txBody>
      </p:sp>
      <p:sp>
        <p:nvSpPr>
          <p:cNvPr id="592902" name="Rectangle 6"/>
          <p:cNvSpPr>
            <a:spLocks noChangeArrowheads="1"/>
          </p:cNvSpPr>
          <p:nvPr/>
        </p:nvSpPr>
        <p:spPr bwMode="auto">
          <a:xfrm>
            <a:off x="482600" y="4724400"/>
            <a:ext cx="8131175" cy="183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Numbers are stored in still larger units that consist of multiple bytes.  The unit that represents the most common integer size on a particular hardware is called a </a:t>
            </a:r>
            <a:r>
              <a:rPr lang="en-US" altLang="de-DE" sz="2400" b="1">
                <a:latin typeface="Times New Roman" charset="0"/>
              </a:rPr>
              <a:t>word</a:t>
            </a:r>
            <a:r>
              <a:rPr lang="en-US" altLang="de-DE" sz="2400">
                <a:latin typeface="Times New Roman" charset="0"/>
              </a:rPr>
              <a:t>.  Because machines have different architectures, the number of bytes in a word may vary from machine to machine.</a:t>
            </a:r>
          </a:p>
        </p:txBody>
      </p:sp>
      <p:grpSp>
        <p:nvGrpSpPr>
          <p:cNvPr id="592913" name="Group 17"/>
          <p:cNvGrpSpPr>
            <a:grpSpLocks/>
          </p:cNvGrpSpPr>
          <p:nvPr/>
        </p:nvGrpSpPr>
        <p:grpSpPr bwMode="auto">
          <a:xfrm>
            <a:off x="482600" y="2273300"/>
            <a:ext cx="8131175" cy="2222500"/>
            <a:chOff x="304" y="1432"/>
            <a:chExt cx="5122" cy="1400"/>
          </a:xfrm>
        </p:grpSpPr>
        <p:grpSp>
          <p:nvGrpSpPr>
            <p:cNvPr id="592912" name="Group 16"/>
            <p:cNvGrpSpPr>
              <a:grpSpLocks/>
            </p:cNvGrpSpPr>
            <p:nvPr/>
          </p:nvGrpSpPr>
          <p:grpSpPr bwMode="auto">
            <a:xfrm>
              <a:off x="1728" y="2544"/>
              <a:ext cx="2304" cy="288"/>
              <a:chOff x="1728" y="2544"/>
              <a:chExt cx="2304" cy="288"/>
            </a:xfrm>
          </p:grpSpPr>
          <p:sp>
            <p:nvSpPr>
              <p:cNvPr id="592903" name="Rectangle 7"/>
              <p:cNvSpPr>
                <a:spLocks noChangeArrowheads="1"/>
              </p:cNvSpPr>
              <p:nvPr/>
            </p:nvSpPr>
            <p:spPr bwMode="auto">
              <a:xfrm>
                <a:off x="1728"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592904" name="Rectangle 8"/>
              <p:cNvSpPr>
                <a:spLocks noChangeArrowheads="1"/>
              </p:cNvSpPr>
              <p:nvPr/>
            </p:nvSpPr>
            <p:spPr bwMode="auto">
              <a:xfrm>
                <a:off x="2016"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592905" name="Rectangle 9"/>
              <p:cNvSpPr>
                <a:spLocks noChangeArrowheads="1"/>
              </p:cNvSpPr>
              <p:nvPr/>
            </p:nvSpPr>
            <p:spPr bwMode="auto">
              <a:xfrm>
                <a:off x="2304"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592906" name="Rectangle 10"/>
              <p:cNvSpPr>
                <a:spLocks noChangeArrowheads="1"/>
              </p:cNvSpPr>
              <p:nvPr/>
            </p:nvSpPr>
            <p:spPr bwMode="auto">
              <a:xfrm>
                <a:off x="2592"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592907" name="Rectangle 11"/>
              <p:cNvSpPr>
                <a:spLocks noChangeArrowheads="1"/>
              </p:cNvSpPr>
              <p:nvPr/>
            </p:nvSpPr>
            <p:spPr bwMode="auto">
              <a:xfrm>
                <a:off x="2880"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592908" name="Rectangle 12"/>
              <p:cNvSpPr>
                <a:spLocks noChangeArrowheads="1"/>
              </p:cNvSpPr>
              <p:nvPr/>
            </p:nvSpPr>
            <p:spPr bwMode="auto">
              <a:xfrm>
                <a:off x="3168"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592909" name="Rectangle 13"/>
              <p:cNvSpPr>
                <a:spLocks noChangeArrowheads="1"/>
              </p:cNvSpPr>
              <p:nvPr/>
            </p:nvSpPr>
            <p:spPr bwMode="auto">
              <a:xfrm>
                <a:off x="3456"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592910" name="Rectangle 14"/>
              <p:cNvSpPr>
                <a:spLocks noChangeArrowheads="1"/>
              </p:cNvSpPr>
              <p:nvPr/>
            </p:nvSpPr>
            <p:spPr bwMode="auto">
              <a:xfrm>
                <a:off x="3744"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grpSp>
        <p:sp>
          <p:nvSpPr>
            <p:cNvPr id="592911" name="Rectangle 15"/>
            <p:cNvSpPr>
              <a:spLocks noChangeArrowheads="1"/>
            </p:cNvSpPr>
            <p:nvPr/>
          </p:nvSpPr>
          <p:spPr bwMode="auto">
            <a:xfrm>
              <a:off x="304" y="1432"/>
              <a:ext cx="5122" cy="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hardware structure of a computer combines individual bits into larger units.  In most modern architectures, the smallest unit on which the hardware operates is a sequence of eight consecutive bits called a </a:t>
              </a:r>
              <a:r>
                <a:rPr lang="en-US" altLang="de-DE" sz="2400" b="1">
                  <a:latin typeface="Times New Roman" charset="0"/>
                </a:rPr>
                <a:t>byte</a:t>
              </a:r>
              <a:r>
                <a:rPr lang="en-US" altLang="de-DE" sz="2400">
                  <a:latin typeface="Times New Roman" charset="0"/>
                </a:rPr>
                <a:t>.  The following diagram shows a byte containing a combination of 0s and 1s:</a:t>
              </a:r>
            </a:p>
          </p:txBody>
        </p:sp>
      </p:grpSp>
    </p:spTree>
    <p:extLst>
      <p:ext uri="{BB962C8B-B14F-4D97-AF65-F5344CB8AC3E}">
        <p14:creationId xmlns:p14="http://schemas.microsoft.com/office/powerpoint/2010/main" val="17449466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929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9290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902" grpId="0"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Binary Notation</a:t>
            </a:r>
            <a:endParaRPr lang="en-US" altLang="de-DE">
              <a:solidFill>
                <a:schemeClr val="tx1"/>
              </a:solidFill>
            </a:endParaRPr>
          </a:p>
        </p:txBody>
      </p:sp>
      <p:sp>
        <p:nvSpPr>
          <p:cNvPr id="747644" name="AutoShape 124"/>
          <p:cNvSpPr>
            <a:spLocks noChangeArrowheads="1"/>
          </p:cNvSpPr>
          <p:nvPr/>
        </p:nvSpPr>
        <p:spPr bwMode="auto">
          <a:xfrm>
            <a:off x="4533900" y="4572000"/>
            <a:ext cx="1597025" cy="446088"/>
          </a:xfrm>
          <a:prstGeom prst="wedgeRectCallout">
            <a:avLst>
              <a:gd name="adj1" fmla="val 50894"/>
              <a:gd name="adj2" fmla="val -13256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1400" i="1">
                <a:latin typeface="Times New Roman" charset="0"/>
              </a:rPr>
              <a:t>The rightmost digit</a:t>
            </a:r>
          </a:p>
          <a:p>
            <a:pPr>
              <a:lnSpc>
                <a:spcPct val="85000"/>
              </a:lnSpc>
            </a:pPr>
            <a:r>
              <a:rPr lang="en-US" altLang="de-DE" sz="1400" i="1">
                <a:latin typeface="Times New Roman" charset="0"/>
              </a:rPr>
              <a:t>is the units place.</a:t>
            </a:r>
          </a:p>
        </p:txBody>
      </p:sp>
      <p:sp>
        <p:nvSpPr>
          <p:cNvPr id="747645" name="AutoShape 125"/>
          <p:cNvSpPr>
            <a:spLocks noChangeArrowheads="1"/>
          </p:cNvSpPr>
          <p:nvPr/>
        </p:nvSpPr>
        <p:spPr bwMode="auto">
          <a:xfrm>
            <a:off x="4054475" y="4572000"/>
            <a:ext cx="1597025" cy="446088"/>
          </a:xfrm>
          <a:prstGeom prst="wedgeRectCallout">
            <a:avLst>
              <a:gd name="adj1" fmla="val 50894"/>
              <a:gd name="adj2" fmla="val -13256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1400" i="1">
                <a:latin typeface="Times New Roman" charset="0"/>
              </a:rPr>
              <a:t>The next digit gives</a:t>
            </a:r>
          </a:p>
          <a:p>
            <a:pPr>
              <a:lnSpc>
                <a:spcPct val="85000"/>
              </a:lnSpc>
            </a:pPr>
            <a:r>
              <a:rPr lang="en-US" altLang="de-DE" sz="1400" i="1">
                <a:latin typeface="Times New Roman" charset="0"/>
              </a:rPr>
              <a:t>the number of 2s.</a:t>
            </a:r>
          </a:p>
        </p:txBody>
      </p:sp>
      <p:sp>
        <p:nvSpPr>
          <p:cNvPr id="747646" name="AutoShape 126"/>
          <p:cNvSpPr>
            <a:spLocks noChangeArrowheads="1"/>
          </p:cNvSpPr>
          <p:nvPr/>
        </p:nvSpPr>
        <p:spPr bwMode="auto">
          <a:xfrm>
            <a:off x="3606800" y="4572000"/>
            <a:ext cx="1597025" cy="446088"/>
          </a:xfrm>
          <a:prstGeom prst="wedgeRectCallout">
            <a:avLst>
              <a:gd name="adj1" fmla="val 50894"/>
              <a:gd name="adj2" fmla="val -13256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1400" i="1">
                <a:latin typeface="Times New Roman" charset="0"/>
              </a:rPr>
              <a:t>The next digit gives</a:t>
            </a:r>
          </a:p>
          <a:p>
            <a:pPr>
              <a:lnSpc>
                <a:spcPct val="85000"/>
              </a:lnSpc>
            </a:pPr>
            <a:r>
              <a:rPr lang="en-US" altLang="de-DE" sz="1400" i="1">
                <a:latin typeface="Times New Roman" charset="0"/>
              </a:rPr>
              <a:t>the number of 4s.</a:t>
            </a:r>
          </a:p>
        </p:txBody>
      </p:sp>
      <p:sp>
        <p:nvSpPr>
          <p:cNvPr id="747658" name="AutoShape 138"/>
          <p:cNvSpPr>
            <a:spLocks noChangeArrowheads="1"/>
          </p:cNvSpPr>
          <p:nvPr/>
        </p:nvSpPr>
        <p:spPr bwMode="auto">
          <a:xfrm>
            <a:off x="3111500" y="4572000"/>
            <a:ext cx="1597025" cy="446088"/>
          </a:xfrm>
          <a:prstGeom prst="wedgeRectCallout">
            <a:avLst>
              <a:gd name="adj1" fmla="val 50894"/>
              <a:gd name="adj2" fmla="val -13256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1400" i="1">
                <a:latin typeface="Times New Roman" charset="0"/>
              </a:rPr>
              <a:t>And so on . . .</a:t>
            </a:r>
          </a:p>
        </p:txBody>
      </p:sp>
      <p:sp>
        <p:nvSpPr>
          <p:cNvPr id="747648" name="Rectangle 128"/>
          <p:cNvSpPr>
            <a:spLocks noChangeArrowheads="1"/>
          </p:cNvSpPr>
          <p:nvPr/>
        </p:nvSpPr>
        <p:spPr bwMode="auto">
          <a:xfrm>
            <a:off x="2746375" y="4197350"/>
            <a:ext cx="3651250" cy="966788"/>
          </a:xfrm>
          <a:prstGeom prst="rect">
            <a:avLst/>
          </a:prstGeom>
          <a:solidFill>
            <a:schemeClr val="bg1"/>
          </a:solidFill>
          <a:ln>
            <a:noFill/>
          </a:ln>
          <a:effectLst/>
        </p:spPr>
        <p:txBody>
          <a:bodyPr wrap="none" anchor="ctr"/>
          <a:lstStyle/>
          <a:p>
            <a:endParaRPr lang="en-US"/>
          </a:p>
        </p:txBody>
      </p:sp>
      <p:sp>
        <p:nvSpPr>
          <p:cNvPr id="747523"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Bytes and words can be used to represent integers of different sizes by interpreting the bits as a number in </a:t>
            </a:r>
            <a:r>
              <a:rPr lang="en-US" altLang="de-DE" sz="2400" b="1">
                <a:latin typeface="Times New Roman" charset="0"/>
              </a:rPr>
              <a:t>binary notation</a:t>
            </a:r>
            <a:r>
              <a:rPr lang="en-US" altLang="de-DE" sz="2400">
                <a:latin typeface="Times New Roman" charset="0"/>
              </a:rPr>
              <a:t>.</a:t>
            </a:r>
          </a:p>
        </p:txBody>
      </p:sp>
      <p:grpSp>
        <p:nvGrpSpPr>
          <p:cNvPr id="747649" name="Group 129"/>
          <p:cNvGrpSpPr>
            <a:grpSpLocks/>
          </p:cNvGrpSpPr>
          <p:nvPr/>
        </p:nvGrpSpPr>
        <p:grpSpPr bwMode="auto">
          <a:xfrm>
            <a:off x="6858000" y="4279900"/>
            <a:ext cx="1562100" cy="368300"/>
            <a:chOff x="4320" y="2696"/>
            <a:chExt cx="984" cy="232"/>
          </a:xfrm>
        </p:grpSpPr>
        <p:sp>
          <p:nvSpPr>
            <p:cNvPr id="747536" name="Text Box 16"/>
            <p:cNvSpPr txBox="1">
              <a:spLocks noChangeArrowheads="1"/>
            </p:cNvSpPr>
            <p:nvPr/>
          </p:nvSpPr>
          <p:spPr bwMode="auto">
            <a:xfrm>
              <a:off x="4320" y="2697"/>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47537" name="Text Box 17"/>
            <p:cNvSpPr txBox="1">
              <a:spLocks noChangeArrowheads="1"/>
            </p:cNvSpPr>
            <p:nvPr/>
          </p:nvSpPr>
          <p:spPr bwMode="auto">
            <a:xfrm>
              <a:off x="4920" y="2697"/>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538" name="Text Box 18"/>
            <p:cNvSpPr txBox="1">
              <a:spLocks noChangeArrowheads="1"/>
            </p:cNvSpPr>
            <p:nvPr/>
          </p:nvSpPr>
          <p:spPr bwMode="auto">
            <a:xfrm>
              <a:off x="5016" y="2697"/>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47560" name="Text Box 40"/>
            <p:cNvSpPr txBox="1">
              <a:spLocks noChangeArrowheads="1"/>
            </p:cNvSpPr>
            <p:nvPr/>
          </p:nvSpPr>
          <p:spPr bwMode="auto">
            <a:xfrm>
              <a:off x="4512" y="2696"/>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grpSp>
      <p:grpSp>
        <p:nvGrpSpPr>
          <p:cNvPr id="747650" name="Group 130"/>
          <p:cNvGrpSpPr>
            <a:grpSpLocks/>
          </p:cNvGrpSpPr>
          <p:nvPr/>
        </p:nvGrpSpPr>
        <p:grpSpPr bwMode="auto">
          <a:xfrm>
            <a:off x="6858000" y="4521200"/>
            <a:ext cx="1562100" cy="368300"/>
            <a:chOff x="4320" y="2848"/>
            <a:chExt cx="984" cy="232"/>
          </a:xfrm>
        </p:grpSpPr>
        <p:sp>
          <p:nvSpPr>
            <p:cNvPr id="747596" name="Text Box 76"/>
            <p:cNvSpPr txBox="1">
              <a:spLocks noChangeArrowheads="1"/>
            </p:cNvSpPr>
            <p:nvPr/>
          </p:nvSpPr>
          <p:spPr bwMode="auto">
            <a:xfrm>
              <a:off x="4320" y="2849"/>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  </a:t>
              </a:r>
              <a:r>
                <a:rPr lang="en-US" altLang="de-DE" sz="1600" baseline="10000"/>
                <a:t>x</a:t>
              </a:r>
              <a:endParaRPr lang="en-US" altLang="de-DE" sz="1800">
                <a:latin typeface="Times New Roman" charset="0"/>
              </a:endParaRPr>
            </a:p>
          </p:txBody>
        </p:sp>
        <p:sp>
          <p:nvSpPr>
            <p:cNvPr id="747597" name="Text Box 77"/>
            <p:cNvSpPr txBox="1">
              <a:spLocks noChangeArrowheads="1"/>
            </p:cNvSpPr>
            <p:nvPr/>
          </p:nvSpPr>
          <p:spPr bwMode="auto">
            <a:xfrm>
              <a:off x="4920" y="2849"/>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598" name="Text Box 78"/>
            <p:cNvSpPr txBox="1">
              <a:spLocks noChangeArrowheads="1"/>
            </p:cNvSpPr>
            <p:nvPr/>
          </p:nvSpPr>
          <p:spPr bwMode="auto">
            <a:xfrm>
              <a:off x="5016" y="2849"/>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2</a:t>
              </a:r>
            </a:p>
          </p:txBody>
        </p:sp>
        <p:sp>
          <p:nvSpPr>
            <p:cNvPr id="747599" name="Text Box 79"/>
            <p:cNvSpPr txBox="1">
              <a:spLocks noChangeArrowheads="1"/>
            </p:cNvSpPr>
            <p:nvPr/>
          </p:nvSpPr>
          <p:spPr bwMode="auto">
            <a:xfrm>
              <a:off x="4512" y="2848"/>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2</a:t>
              </a:r>
            </a:p>
          </p:txBody>
        </p:sp>
      </p:grpSp>
      <p:grpSp>
        <p:nvGrpSpPr>
          <p:cNvPr id="747651" name="Group 131"/>
          <p:cNvGrpSpPr>
            <a:grpSpLocks/>
          </p:cNvGrpSpPr>
          <p:nvPr/>
        </p:nvGrpSpPr>
        <p:grpSpPr bwMode="auto">
          <a:xfrm>
            <a:off x="6858000" y="4762500"/>
            <a:ext cx="1562100" cy="368300"/>
            <a:chOff x="4320" y="3000"/>
            <a:chExt cx="984" cy="232"/>
          </a:xfrm>
        </p:grpSpPr>
        <p:sp>
          <p:nvSpPr>
            <p:cNvPr id="747600" name="Text Box 80"/>
            <p:cNvSpPr txBox="1">
              <a:spLocks noChangeArrowheads="1"/>
            </p:cNvSpPr>
            <p:nvPr/>
          </p:nvSpPr>
          <p:spPr bwMode="auto">
            <a:xfrm>
              <a:off x="4320" y="3001"/>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47601" name="Text Box 81"/>
            <p:cNvSpPr txBox="1">
              <a:spLocks noChangeArrowheads="1"/>
            </p:cNvSpPr>
            <p:nvPr/>
          </p:nvSpPr>
          <p:spPr bwMode="auto">
            <a:xfrm>
              <a:off x="4920" y="3001"/>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602" name="Text Box 82"/>
            <p:cNvSpPr txBox="1">
              <a:spLocks noChangeArrowheads="1"/>
            </p:cNvSpPr>
            <p:nvPr/>
          </p:nvSpPr>
          <p:spPr bwMode="auto">
            <a:xfrm>
              <a:off x="5016" y="3001"/>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47603" name="Text Box 83"/>
            <p:cNvSpPr txBox="1">
              <a:spLocks noChangeArrowheads="1"/>
            </p:cNvSpPr>
            <p:nvPr/>
          </p:nvSpPr>
          <p:spPr bwMode="auto">
            <a:xfrm>
              <a:off x="4512" y="3000"/>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4</a:t>
              </a:r>
            </a:p>
          </p:txBody>
        </p:sp>
      </p:grpSp>
      <p:grpSp>
        <p:nvGrpSpPr>
          <p:cNvPr id="747626" name="Group 106"/>
          <p:cNvGrpSpPr>
            <a:grpSpLocks/>
          </p:cNvGrpSpPr>
          <p:nvPr/>
        </p:nvGrpSpPr>
        <p:grpSpPr bwMode="auto">
          <a:xfrm>
            <a:off x="7962900" y="6262688"/>
            <a:ext cx="457200" cy="366712"/>
            <a:chOff x="4992" y="3945"/>
            <a:chExt cx="288" cy="231"/>
          </a:xfrm>
        </p:grpSpPr>
        <p:sp>
          <p:nvSpPr>
            <p:cNvPr id="747624" name="Line 104"/>
            <p:cNvSpPr>
              <a:spLocks noChangeShapeType="1"/>
            </p:cNvSpPr>
            <p:nvPr/>
          </p:nvSpPr>
          <p:spPr bwMode="auto">
            <a:xfrm>
              <a:off x="5010" y="3960"/>
              <a:ext cx="2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7625" name="Text Box 105"/>
            <p:cNvSpPr txBox="1">
              <a:spLocks noChangeArrowheads="1"/>
            </p:cNvSpPr>
            <p:nvPr/>
          </p:nvSpPr>
          <p:spPr bwMode="auto">
            <a:xfrm>
              <a:off x="4992" y="3945"/>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42</a:t>
              </a:r>
            </a:p>
          </p:txBody>
        </p:sp>
      </p:grpSp>
      <p:cxnSp>
        <p:nvCxnSpPr>
          <p:cNvPr id="747634" name="AutoShape 114"/>
          <p:cNvCxnSpPr>
            <a:cxnSpLocks noChangeShapeType="1"/>
            <a:stCxn id="747534" idx="2"/>
            <a:endCxn id="747536" idx="1"/>
          </p:cNvCxnSpPr>
          <p:nvPr/>
        </p:nvCxnSpPr>
        <p:spPr bwMode="auto">
          <a:xfrm rot="16200000" flipH="1">
            <a:off x="6377781" y="3985419"/>
            <a:ext cx="274638" cy="68580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47635" name="AutoShape 115"/>
          <p:cNvCxnSpPr>
            <a:cxnSpLocks noChangeShapeType="1"/>
            <a:stCxn id="747533" idx="2"/>
            <a:endCxn id="747596" idx="1"/>
          </p:cNvCxnSpPr>
          <p:nvPr/>
        </p:nvCxnSpPr>
        <p:spPr bwMode="auto">
          <a:xfrm rot="16200000" flipH="1">
            <a:off x="6028531" y="3877469"/>
            <a:ext cx="515938" cy="114300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47636" name="AutoShape 116"/>
          <p:cNvCxnSpPr>
            <a:cxnSpLocks noChangeShapeType="1"/>
            <a:stCxn id="747532" idx="2"/>
            <a:endCxn id="747600" idx="1"/>
          </p:cNvCxnSpPr>
          <p:nvPr/>
        </p:nvCxnSpPr>
        <p:spPr bwMode="auto">
          <a:xfrm rot="16200000" flipH="1">
            <a:off x="5679281" y="3769519"/>
            <a:ext cx="757238" cy="160020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747659" name="Group 139"/>
          <p:cNvGrpSpPr>
            <a:grpSpLocks/>
          </p:cNvGrpSpPr>
          <p:nvPr/>
        </p:nvGrpSpPr>
        <p:grpSpPr bwMode="auto">
          <a:xfrm>
            <a:off x="4800600" y="4191000"/>
            <a:ext cx="3619500" cy="1181100"/>
            <a:chOff x="3024" y="2640"/>
            <a:chExt cx="2280" cy="744"/>
          </a:xfrm>
        </p:grpSpPr>
        <p:grpSp>
          <p:nvGrpSpPr>
            <p:cNvPr id="747652" name="Group 132"/>
            <p:cNvGrpSpPr>
              <a:grpSpLocks/>
            </p:cNvGrpSpPr>
            <p:nvPr/>
          </p:nvGrpSpPr>
          <p:grpSpPr bwMode="auto">
            <a:xfrm>
              <a:off x="4320" y="3152"/>
              <a:ext cx="984" cy="232"/>
              <a:chOff x="4320" y="3152"/>
              <a:chExt cx="984" cy="232"/>
            </a:xfrm>
          </p:grpSpPr>
          <p:sp>
            <p:nvSpPr>
              <p:cNvPr id="747604" name="Text Box 84"/>
              <p:cNvSpPr txBox="1">
                <a:spLocks noChangeArrowheads="1"/>
              </p:cNvSpPr>
              <p:nvPr/>
            </p:nvSpPr>
            <p:spPr bwMode="auto">
              <a:xfrm>
                <a:off x="4320" y="3153"/>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  </a:t>
                </a:r>
                <a:r>
                  <a:rPr lang="en-US" altLang="de-DE" sz="1600" baseline="10000"/>
                  <a:t>x</a:t>
                </a:r>
                <a:endParaRPr lang="en-US" altLang="de-DE" sz="1800">
                  <a:latin typeface="Times New Roman" charset="0"/>
                </a:endParaRPr>
              </a:p>
            </p:txBody>
          </p:sp>
          <p:sp>
            <p:nvSpPr>
              <p:cNvPr id="747605" name="Text Box 85"/>
              <p:cNvSpPr txBox="1">
                <a:spLocks noChangeArrowheads="1"/>
              </p:cNvSpPr>
              <p:nvPr/>
            </p:nvSpPr>
            <p:spPr bwMode="auto">
              <a:xfrm>
                <a:off x="4920" y="3153"/>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606" name="Text Box 86"/>
              <p:cNvSpPr txBox="1">
                <a:spLocks noChangeArrowheads="1"/>
              </p:cNvSpPr>
              <p:nvPr/>
            </p:nvSpPr>
            <p:spPr bwMode="auto">
              <a:xfrm>
                <a:off x="5016" y="3153"/>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8</a:t>
                </a:r>
              </a:p>
            </p:txBody>
          </p:sp>
          <p:sp>
            <p:nvSpPr>
              <p:cNvPr id="747607" name="Text Box 87"/>
              <p:cNvSpPr txBox="1">
                <a:spLocks noChangeArrowheads="1"/>
              </p:cNvSpPr>
              <p:nvPr/>
            </p:nvSpPr>
            <p:spPr bwMode="auto">
              <a:xfrm>
                <a:off x="4512" y="3152"/>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8</a:t>
                </a:r>
              </a:p>
            </p:txBody>
          </p:sp>
        </p:grpSp>
        <p:cxnSp>
          <p:nvCxnSpPr>
            <p:cNvPr id="747637" name="AutoShape 117"/>
            <p:cNvCxnSpPr>
              <a:cxnSpLocks noChangeShapeType="1"/>
              <a:stCxn id="747531" idx="2"/>
              <a:endCxn id="747604" idx="1"/>
            </p:cNvCxnSpPr>
            <p:nvPr/>
          </p:nvCxnSpPr>
          <p:spPr bwMode="auto">
            <a:xfrm rot="16200000" flipH="1">
              <a:off x="3357" y="2307"/>
              <a:ext cx="629" cy="1296"/>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47660" name="Group 140"/>
          <p:cNvGrpSpPr>
            <a:grpSpLocks/>
          </p:cNvGrpSpPr>
          <p:nvPr/>
        </p:nvGrpSpPr>
        <p:grpSpPr bwMode="auto">
          <a:xfrm>
            <a:off x="4343400" y="4191000"/>
            <a:ext cx="4076700" cy="1422400"/>
            <a:chOff x="2736" y="2640"/>
            <a:chExt cx="2568" cy="896"/>
          </a:xfrm>
        </p:grpSpPr>
        <p:grpSp>
          <p:nvGrpSpPr>
            <p:cNvPr id="747653" name="Group 133"/>
            <p:cNvGrpSpPr>
              <a:grpSpLocks/>
            </p:cNvGrpSpPr>
            <p:nvPr/>
          </p:nvGrpSpPr>
          <p:grpSpPr bwMode="auto">
            <a:xfrm>
              <a:off x="4320" y="3304"/>
              <a:ext cx="984" cy="232"/>
              <a:chOff x="4320" y="3304"/>
              <a:chExt cx="984" cy="232"/>
            </a:xfrm>
          </p:grpSpPr>
          <p:sp>
            <p:nvSpPr>
              <p:cNvPr id="747608" name="Text Box 88"/>
              <p:cNvSpPr txBox="1">
                <a:spLocks noChangeArrowheads="1"/>
              </p:cNvSpPr>
              <p:nvPr/>
            </p:nvSpPr>
            <p:spPr bwMode="auto">
              <a:xfrm>
                <a:off x="4320" y="3305"/>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47609" name="Text Box 89"/>
              <p:cNvSpPr txBox="1">
                <a:spLocks noChangeArrowheads="1"/>
              </p:cNvSpPr>
              <p:nvPr/>
            </p:nvSpPr>
            <p:spPr bwMode="auto">
              <a:xfrm>
                <a:off x="4920" y="3305"/>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610" name="Text Box 90"/>
              <p:cNvSpPr txBox="1">
                <a:spLocks noChangeArrowheads="1"/>
              </p:cNvSpPr>
              <p:nvPr/>
            </p:nvSpPr>
            <p:spPr bwMode="auto">
              <a:xfrm>
                <a:off x="5016" y="3305"/>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47611" name="Text Box 91"/>
              <p:cNvSpPr txBox="1">
                <a:spLocks noChangeArrowheads="1"/>
              </p:cNvSpPr>
              <p:nvPr/>
            </p:nvSpPr>
            <p:spPr bwMode="auto">
              <a:xfrm>
                <a:off x="4512" y="3304"/>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16</a:t>
                </a:r>
              </a:p>
            </p:txBody>
          </p:sp>
        </p:grpSp>
        <p:cxnSp>
          <p:nvCxnSpPr>
            <p:cNvPr id="747638" name="AutoShape 118"/>
            <p:cNvCxnSpPr>
              <a:cxnSpLocks noChangeShapeType="1"/>
              <a:stCxn id="747530" idx="2"/>
              <a:endCxn id="747608" idx="1"/>
            </p:cNvCxnSpPr>
            <p:nvPr/>
          </p:nvCxnSpPr>
          <p:spPr bwMode="auto">
            <a:xfrm rot="16200000" flipH="1">
              <a:off x="3137" y="2239"/>
              <a:ext cx="781" cy="1584"/>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47661" name="Group 141"/>
          <p:cNvGrpSpPr>
            <a:grpSpLocks/>
          </p:cNvGrpSpPr>
          <p:nvPr/>
        </p:nvGrpSpPr>
        <p:grpSpPr bwMode="auto">
          <a:xfrm>
            <a:off x="3886200" y="4191000"/>
            <a:ext cx="4533900" cy="1663700"/>
            <a:chOff x="2448" y="2640"/>
            <a:chExt cx="2856" cy="1048"/>
          </a:xfrm>
        </p:grpSpPr>
        <p:grpSp>
          <p:nvGrpSpPr>
            <p:cNvPr id="747654" name="Group 134"/>
            <p:cNvGrpSpPr>
              <a:grpSpLocks/>
            </p:cNvGrpSpPr>
            <p:nvPr/>
          </p:nvGrpSpPr>
          <p:grpSpPr bwMode="auto">
            <a:xfrm>
              <a:off x="4320" y="3456"/>
              <a:ext cx="984" cy="232"/>
              <a:chOff x="4320" y="3456"/>
              <a:chExt cx="984" cy="232"/>
            </a:xfrm>
          </p:grpSpPr>
          <p:sp>
            <p:nvSpPr>
              <p:cNvPr id="747612" name="Text Box 92"/>
              <p:cNvSpPr txBox="1">
                <a:spLocks noChangeArrowheads="1"/>
              </p:cNvSpPr>
              <p:nvPr/>
            </p:nvSpPr>
            <p:spPr bwMode="auto">
              <a:xfrm>
                <a:off x="4320" y="3457"/>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  </a:t>
                </a:r>
                <a:r>
                  <a:rPr lang="en-US" altLang="de-DE" sz="1600" baseline="10000"/>
                  <a:t>x</a:t>
                </a:r>
                <a:endParaRPr lang="en-US" altLang="de-DE" sz="1800">
                  <a:latin typeface="Times New Roman" charset="0"/>
                </a:endParaRPr>
              </a:p>
            </p:txBody>
          </p:sp>
          <p:sp>
            <p:nvSpPr>
              <p:cNvPr id="747613" name="Text Box 93"/>
              <p:cNvSpPr txBox="1">
                <a:spLocks noChangeArrowheads="1"/>
              </p:cNvSpPr>
              <p:nvPr/>
            </p:nvSpPr>
            <p:spPr bwMode="auto">
              <a:xfrm>
                <a:off x="4920" y="3457"/>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614" name="Text Box 94"/>
              <p:cNvSpPr txBox="1">
                <a:spLocks noChangeArrowheads="1"/>
              </p:cNvSpPr>
              <p:nvPr/>
            </p:nvSpPr>
            <p:spPr bwMode="auto">
              <a:xfrm>
                <a:off x="5016" y="3457"/>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32</a:t>
                </a:r>
              </a:p>
            </p:txBody>
          </p:sp>
          <p:sp>
            <p:nvSpPr>
              <p:cNvPr id="747615" name="Text Box 95"/>
              <p:cNvSpPr txBox="1">
                <a:spLocks noChangeArrowheads="1"/>
              </p:cNvSpPr>
              <p:nvPr/>
            </p:nvSpPr>
            <p:spPr bwMode="auto">
              <a:xfrm>
                <a:off x="4512" y="3456"/>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32</a:t>
                </a:r>
              </a:p>
            </p:txBody>
          </p:sp>
        </p:grpSp>
        <p:cxnSp>
          <p:nvCxnSpPr>
            <p:cNvPr id="747633" name="AutoShape 113"/>
            <p:cNvCxnSpPr>
              <a:cxnSpLocks noChangeShapeType="1"/>
            </p:cNvCxnSpPr>
            <p:nvPr/>
          </p:nvCxnSpPr>
          <p:spPr bwMode="auto">
            <a:xfrm rot="16200000" flipH="1">
              <a:off x="2917" y="2171"/>
              <a:ext cx="933" cy="1872"/>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47662" name="Group 142"/>
          <p:cNvGrpSpPr>
            <a:grpSpLocks/>
          </p:cNvGrpSpPr>
          <p:nvPr/>
        </p:nvGrpSpPr>
        <p:grpSpPr bwMode="auto">
          <a:xfrm>
            <a:off x="3429000" y="4191000"/>
            <a:ext cx="4991100" cy="1905000"/>
            <a:chOff x="2160" y="2640"/>
            <a:chExt cx="3144" cy="1200"/>
          </a:xfrm>
        </p:grpSpPr>
        <p:grpSp>
          <p:nvGrpSpPr>
            <p:cNvPr id="747655" name="Group 135"/>
            <p:cNvGrpSpPr>
              <a:grpSpLocks/>
            </p:cNvGrpSpPr>
            <p:nvPr/>
          </p:nvGrpSpPr>
          <p:grpSpPr bwMode="auto">
            <a:xfrm>
              <a:off x="4320" y="3608"/>
              <a:ext cx="984" cy="232"/>
              <a:chOff x="4320" y="3608"/>
              <a:chExt cx="984" cy="232"/>
            </a:xfrm>
          </p:grpSpPr>
          <p:sp>
            <p:nvSpPr>
              <p:cNvPr id="747616" name="Text Box 96"/>
              <p:cNvSpPr txBox="1">
                <a:spLocks noChangeArrowheads="1"/>
              </p:cNvSpPr>
              <p:nvPr/>
            </p:nvSpPr>
            <p:spPr bwMode="auto">
              <a:xfrm>
                <a:off x="4320" y="3609"/>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47617" name="Text Box 97"/>
              <p:cNvSpPr txBox="1">
                <a:spLocks noChangeArrowheads="1"/>
              </p:cNvSpPr>
              <p:nvPr/>
            </p:nvSpPr>
            <p:spPr bwMode="auto">
              <a:xfrm>
                <a:off x="4920" y="3609"/>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618" name="Text Box 98"/>
              <p:cNvSpPr txBox="1">
                <a:spLocks noChangeArrowheads="1"/>
              </p:cNvSpPr>
              <p:nvPr/>
            </p:nvSpPr>
            <p:spPr bwMode="auto">
              <a:xfrm>
                <a:off x="5016" y="3609"/>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47619" name="Text Box 99"/>
              <p:cNvSpPr txBox="1">
                <a:spLocks noChangeArrowheads="1"/>
              </p:cNvSpPr>
              <p:nvPr/>
            </p:nvSpPr>
            <p:spPr bwMode="auto">
              <a:xfrm>
                <a:off x="4512" y="3608"/>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64</a:t>
                </a:r>
              </a:p>
            </p:txBody>
          </p:sp>
        </p:grpSp>
        <p:cxnSp>
          <p:nvCxnSpPr>
            <p:cNvPr id="747639" name="AutoShape 119"/>
            <p:cNvCxnSpPr>
              <a:cxnSpLocks noChangeShapeType="1"/>
              <a:stCxn id="747528" idx="2"/>
              <a:endCxn id="747616" idx="1"/>
            </p:cNvCxnSpPr>
            <p:nvPr/>
          </p:nvCxnSpPr>
          <p:spPr bwMode="auto">
            <a:xfrm rot="16200000" flipH="1">
              <a:off x="2697" y="2103"/>
              <a:ext cx="1085" cy="216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47663" name="Group 143"/>
          <p:cNvGrpSpPr>
            <a:grpSpLocks/>
          </p:cNvGrpSpPr>
          <p:nvPr/>
        </p:nvGrpSpPr>
        <p:grpSpPr bwMode="auto">
          <a:xfrm>
            <a:off x="2971800" y="4191000"/>
            <a:ext cx="5448300" cy="2146300"/>
            <a:chOff x="1872" y="2640"/>
            <a:chExt cx="3432" cy="1352"/>
          </a:xfrm>
        </p:grpSpPr>
        <p:grpSp>
          <p:nvGrpSpPr>
            <p:cNvPr id="747656" name="Group 136"/>
            <p:cNvGrpSpPr>
              <a:grpSpLocks/>
            </p:cNvGrpSpPr>
            <p:nvPr/>
          </p:nvGrpSpPr>
          <p:grpSpPr bwMode="auto">
            <a:xfrm>
              <a:off x="4320" y="3760"/>
              <a:ext cx="984" cy="232"/>
              <a:chOff x="4320" y="3760"/>
              <a:chExt cx="984" cy="232"/>
            </a:xfrm>
          </p:grpSpPr>
          <p:sp>
            <p:nvSpPr>
              <p:cNvPr id="747620" name="Text Box 100"/>
              <p:cNvSpPr txBox="1">
                <a:spLocks noChangeArrowheads="1"/>
              </p:cNvSpPr>
              <p:nvPr/>
            </p:nvSpPr>
            <p:spPr bwMode="auto">
              <a:xfrm>
                <a:off x="4320" y="3761"/>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47621" name="Text Box 101"/>
              <p:cNvSpPr txBox="1">
                <a:spLocks noChangeArrowheads="1"/>
              </p:cNvSpPr>
              <p:nvPr/>
            </p:nvSpPr>
            <p:spPr bwMode="auto">
              <a:xfrm>
                <a:off x="4920" y="3761"/>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7622" name="Text Box 102"/>
              <p:cNvSpPr txBox="1">
                <a:spLocks noChangeArrowheads="1"/>
              </p:cNvSpPr>
              <p:nvPr/>
            </p:nvSpPr>
            <p:spPr bwMode="auto">
              <a:xfrm>
                <a:off x="5016" y="3761"/>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47623" name="Text Box 103"/>
              <p:cNvSpPr txBox="1">
                <a:spLocks noChangeArrowheads="1"/>
              </p:cNvSpPr>
              <p:nvPr/>
            </p:nvSpPr>
            <p:spPr bwMode="auto">
              <a:xfrm>
                <a:off x="4512" y="3760"/>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128</a:t>
                </a:r>
              </a:p>
            </p:txBody>
          </p:sp>
        </p:grpSp>
        <p:cxnSp>
          <p:nvCxnSpPr>
            <p:cNvPr id="747640" name="AutoShape 120"/>
            <p:cNvCxnSpPr>
              <a:cxnSpLocks noChangeShapeType="1"/>
              <a:stCxn id="747527" idx="2"/>
              <a:endCxn id="747620" idx="1"/>
            </p:cNvCxnSpPr>
            <p:nvPr/>
          </p:nvCxnSpPr>
          <p:spPr bwMode="auto">
            <a:xfrm rot="16200000" flipH="1">
              <a:off x="2477" y="2035"/>
              <a:ext cx="1237" cy="2448"/>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47657" name="Group 137"/>
          <p:cNvGrpSpPr>
            <a:grpSpLocks/>
          </p:cNvGrpSpPr>
          <p:nvPr/>
        </p:nvGrpSpPr>
        <p:grpSpPr bwMode="auto">
          <a:xfrm>
            <a:off x="482600" y="1968500"/>
            <a:ext cx="8131175" cy="2222500"/>
            <a:chOff x="304" y="1240"/>
            <a:chExt cx="5122" cy="1400"/>
          </a:xfrm>
        </p:grpSpPr>
        <p:sp>
          <p:nvSpPr>
            <p:cNvPr id="747535" name="Rectangle 15"/>
            <p:cNvSpPr>
              <a:spLocks noChangeArrowheads="1"/>
            </p:cNvSpPr>
            <p:nvPr/>
          </p:nvSpPr>
          <p:spPr bwMode="auto">
            <a:xfrm>
              <a:off x="304" y="1240"/>
              <a:ext cx="5122" cy="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Binary notation is similar to decimal notation but uses a different </a:t>
              </a:r>
              <a:r>
                <a:rPr lang="en-US" altLang="de-DE" sz="2400" b="1">
                  <a:latin typeface="Times New Roman" charset="0"/>
                </a:rPr>
                <a:t>base</a:t>
              </a:r>
              <a:r>
                <a:rPr lang="en-US" altLang="de-DE" sz="2400">
                  <a:latin typeface="Times New Roman" charset="0"/>
                </a:rPr>
                <a:t>.  Decimal numbers use 10 as their base, which means that each digit counts for ten times as much as the digit to its right.  Binary notation uses base 2, which means that each position counts for twice as much, as follows:</a:t>
              </a:r>
            </a:p>
          </p:txBody>
        </p:sp>
        <p:grpSp>
          <p:nvGrpSpPr>
            <p:cNvPr id="747526" name="Group 6"/>
            <p:cNvGrpSpPr>
              <a:grpSpLocks/>
            </p:cNvGrpSpPr>
            <p:nvPr/>
          </p:nvGrpSpPr>
          <p:grpSpPr bwMode="auto">
            <a:xfrm>
              <a:off x="1728" y="2352"/>
              <a:ext cx="2304" cy="288"/>
              <a:chOff x="1728" y="2544"/>
              <a:chExt cx="2304" cy="288"/>
            </a:xfrm>
          </p:grpSpPr>
          <p:sp>
            <p:nvSpPr>
              <p:cNvPr id="747527" name="Rectangle 7"/>
              <p:cNvSpPr>
                <a:spLocks noChangeArrowheads="1"/>
              </p:cNvSpPr>
              <p:nvPr/>
            </p:nvSpPr>
            <p:spPr bwMode="auto">
              <a:xfrm>
                <a:off x="1728"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47528" name="Rectangle 8"/>
              <p:cNvSpPr>
                <a:spLocks noChangeArrowheads="1"/>
              </p:cNvSpPr>
              <p:nvPr/>
            </p:nvSpPr>
            <p:spPr bwMode="auto">
              <a:xfrm>
                <a:off x="2016"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47529" name="Rectangle 9"/>
              <p:cNvSpPr>
                <a:spLocks noChangeArrowheads="1"/>
              </p:cNvSpPr>
              <p:nvPr/>
            </p:nvSpPr>
            <p:spPr bwMode="auto">
              <a:xfrm>
                <a:off x="2304"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47530" name="Rectangle 10"/>
              <p:cNvSpPr>
                <a:spLocks noChangeArrowheads="1"/>
              </p:cNvSpPr>
              <p:nvPr/>
            </p:nvSpPr>
            <p:spPr bwMode="auto">
              <a:xfrm>
                <a:off x="2592"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47531" name="Rectangle 11"/>
              <p:cNvSpPr>
                <a:spLocks noChangeArrowheads="1"/>
              </p:cNvSpPr>
              <p:nvPr/>
            </p:nvSpPr>
            <p:spPr bwMode="auto">
              <a:xfrm>
                <a:off x="2880"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47532" name="Rectangle 12"/>
              <p:cNvSpPr>
                <a:spLocks noChangeArrowheads="1"/>
              </p:cNvSpPr>
              <p:nvPr/>
            </p:nvSpPr>
            <p:spPr bwMode="auto">
              <a:xfrm>
                <a:off x="3168"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47533" name="Rectangle 13"/>
              <p:cNvSpPr>
                <a:spLocks noChangeArrowheads="1"/>
              </p:cNvSpPr>
              <p:nvPr/>
            </p:nvSpPr>
            <p:spPr bwMode="auto">
              <a:xfrm>
                <a:off x="3456"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47534" name="Rectangle 14"/>
              <p:cNvSpPr>
                <a:spLocks noChangeArrowheads="1"/>
              </p:cNvSpPr>
              <p:nvPr/>
            </p:nvSpPr>
            <p:spPr bwMode="auto">
              <a:xfrm>
                <a:off x="3744" y="254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grpSp>
      </p:grpSp>
    </p:spTree>
    <p:extLst>
      <p:ext uri="{BB962C8B-B14F-4D97-AF65-F5344CB8AC3E}">
        <p14:creationId xmlns:p14="http://schemas.microsoft.com/office/powerpoint/2010/main" val="2103676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476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47644"/>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nodeType="afterEffect">
                                  <p:stCondLst>
                                    <p:cond delay="0"/>
                                  </p:stCondLst>
                                  <p:childTnLst>
                                    <p:set>
                                      <p:cBhvr>
                                        <p:cTn id="13" dur="1" fill="hold">
                                          <p:stCondLst>
                                            <p:cond delay="499"/>
                                          </p:stCondLst>
                                        </p:cTn>
                                        <p:tgtEl>
                                          <p:spTgt spid="74763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499"/>
                                          </p:stCondLst>
                                        </p:cTn>
                                        <p:tgtEl>
                                          <p:spTgt spid="747649"/>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747644"/>
                                        </p:tgtEl>
                                        <p:attrNameLst>
                                          <p:attrName>style.visibility</p:attrName>
                                        </p:attrNameLst>
                                      </p:cBhvr>
                                      <p:to>
                                        <p:strVal val="hidden"/>
                                      </p:to>
                                    </p:set>
                                  </p:childTnLst>
                                </p:cTn>
                              </p:par>
                            </p:childTnLst>
                          </p:cTn>
                        </p:par>
                        <p:par>
                          <p:cTn id="20" fill="hold" nodeType="afterGroup">
                            <p:stCondLst>
                              <p:cond delay="0"/>
                            </p:stCondLst>
                            <p:childTnLst>
                              <p:par>
                                <p:cTn id="21" presetID="1" presetClass="entr" presetSubtype="0" fill="hold" grpId="0" nodeType="afterEffect">
                                  <p:stCondLst>
                                    <p:cond delay="0"/>
                                  </p:stCondLst>
                                  <p:childTnLst>
                                    <p:set>
                                      <p:cBhvr>
                                        <p:cTn id="22" dur="1" fill="hold">
                                          <p:stCondLst>
                                            <p:cond delay="499"/>
                                          </p:stCondLst>
                                        </p:cTn>
                                        <p:tgtEl>
                                          <p:spTgt spid="747645"/>
                                        </p:tgtEl>
                                        <p:attrNameLst>
                                          <p:attrName>style.visibility</p:attrName>
                                        </p:attrNameLst>
                                      </p:cBhvr>
                                      <p:to>
                                        <p:strVal val="visible"/>
                                      </p:to>
                                    </p:set>
                                  </p:childTnLst>
                                </p:cTn>
                              </p:par>
                            </p:childTnLst>
                          </p:cTn>
                        </p:par>
                        <p:par>
                          <p:cTn id="23" fill="hold" nodeType="afterGroup">
                            <p:stCondLst>
                              <p:cond delay="500"/>
                            </p:stCondLst>
                            <p:childTnLst>
                              <p:par>
                                <p:cTn id="24" presetID="1" presetClass="entr" presetSubtype="0" fill="hold" nodeType="afterEffect">
                                  <p:stCondLst>
                                    <p:cond delay="0"/>
                                  </p:stCondLst>
                                  <p:childTnLst>
                                    <p:set>
                                      <p:cBhvr>
                                        <p:cTn id="25" dur="1" fill="hold">
                                          <p:stCondLst>
                                            <p:cond delay="499"/>
                                          </p:stCondLst>
                                        </p:cTn>
                                        <p:tgtEl>
                                          <p:spTgt spid="747635"/>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499"/>
                                          </p:stCondLst>
                                        </p:cTn>
                                        <p:tgtEl>
                                          <p:spTgt spid="747650"/>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747645"/>
                                        </p:tgtEl>
                                        <p:attrNameLst>
                                          <p:attrName>style.visibility</p:attrName>
                                        </p:attrNameLst>
                                      </p:cBhvr>
                                      <p:to>
                                        <p:strVal val="hidden"/>
                                      </p:to>
                                    </p:set>
                                  </p:childTnLst>
                                </p:cTn>
                              </p:par>
                            </p:childTnLst>
                          </p:cTn>
                        </p:par>
                        <p:par>
                          <p:cTn id="32" fill="hold" nodeType="afterGroup">
                            <p:stCondLst>
                              <p:cond delay="0"/>
                            </p:stCondLst>
                            <p:childTnLst>
                              <p:par>
                                <p:cTn id="33" presetID="1" presetClass="entr" presetSubtype="0" fill="hold" grpId="0" nodeType="afterEffect">
                                  <p:stCondLst>
                                    <p:cond delay="0"/>
                                  </p:stCondLst>
                                  <p:childTnLst>
                                    <p:set>
                                      <p:cBhvr>
                                        <p:cTn id="34" dur="1" fill="hold">
                                          <p:stCondLst>
                                            <p:cond delay="499"/>
                                          </p:stCondLst>
                                        </p:cTn>
                                        <p:tgtEl>
                                          <p:spTgt spid="747646"/>
                                        </p:tgtEl>
                                        <p:attrNameLst>
                                          <p:attrName>style.visibility</p:attrName>
                                        </p:attrNameLst>
                                      </p:cBhvr>
                                      <p:to>
                                        <p:strVal val="visible"/>
                                      </p:to>
                                    </p:set>
                                  </p:childTnLst>
                                </p:cTn>
                              </p:par>
                            </p:childTnLst>
                          </p:cTn>
                        </p:par>
                        <p:par>
                          <p:cTn id="35" fill="hold" nodeType="afterGroup">
                            <p:stCondLst>
                              <p:cond delay="500"/>
                            </p:stCondLst>
                            <p:childTnLst>
                              <p:par>
                                <p:cTn id="36" presetID="1" presetClass="entr" presetSubtype="0" fill="hold" nodeType="afterEffect">
                                  <p:stCondLst>
                                    <p:cond delay="0"/>
                                  </p:stCondLst>
                                  <p:childTnLst>
                                    <p:set>
                                      <p:cBhvr>
                                        <p:cTn id="37" dur="1" fill="hold">
                                          <p:stCondLst>
                                            <p:cond delay="499"/>
                                          </p:stCondLst>
                                        </p:cTn>
                                        <p:tgtEl>
                                          <p:spTgt spid="747636"/>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499"/>
                                          </p:stCondLst>
                                        </p:cTn>
                                        <p:tgtEl>
                                          <p:spTgt spid="747651"/>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xit" presetSubtype="0" fill="hold" grpId="1" nodeType="clickEffect">
                                  <p:stCondLst>
                                    <p:cond delay="0"/>
                                  </p:stCondLst>
                                  <p:childTnLst>
                                    <p:set>
                                      <p:cBhvr>
                                        <p:cTn id="43" dur="1" fill="hold">
                                          <p:stCondLst>
                                            <p:cond delay="0"/>
                                          </p:stCondLst>
                                        </p:cTn>
                                        <p:tgtEl>
                                          <p:spTgt spid="747646"/>
                                        </p:tgtEl>
                                        <p:attrNameLst>
                                          <p:attrName>style.visibility</p:attrName>
                                        </p:attrNameLst>
                                      </p:cBhvr>
                                      <p:to>
                                        <p:strVal val="hidden"/>
                                      </p:to>
                                    </p:set>
                                  </p:childTnLst>
                                </p:cTn>
                              </p:par>
                            </p:childTnLst>
                          </p:cTn>
                        </p:par>
                        <p:par>
                          <p:cTn id="44" fill="hold" nodeType="afterGroup">
                            <p:stCondLst>
                              <p:cond delay="0"/>
                            </p:stCondLst>
                            <p:childTnLst>
                              <p:par>
                                <p:cTn id="45" presetID="1" presetClass="entr" presetSubtype="0" fill="hold" grpId="0" nodeType="afterEffect">
                                  <p:stCondLst>
                                    <p:cond delay="0"/>
                                  </p:stCondLst>
                                  <p:childTnLst>
                                    <p:set>
                                      <p:cBhvr>
                                        <p:cTn id="46" dur="1" fill="hold">
                                          <p:stCondLst>
                                            <p:cond delay="499"/>
                                          </p:stCondLst>
                                        </p:cTn>
                                        <p:tgtEl>
                                          <p:spTgt spid="747658"/>
                                        </p:tgtEl>
                                        <p:attrNameLst>
                                          <p:attrName>style.visibility</p:attrName>
                                        </p:attrNameLst>
                                      </p:cBhvr>
                                      <p:to>
                                        <p:strVal val="visible"/>
                                      </p:to>
                                    </p:set>
                                  </p:childTnLst>
                                </p:cTn>
                              </p:par>
                            </p:childTnLst>
                          </p:cTn>
                        </p:par>
                        <p:par>
                          <p:cTn id="47" fill="hold" nodeType="afterGroup">
                            <p:stCondLst>
                              <p:cond delay="500"/>
                            </p:stCondLst>
                            <p:childTnLst>
                              <p:par>
                                <p:cTn id="48" presetID="1" presetClass="entr" presetSubtype="0" fill="hold" nodeType="afterEffect">
                                  <p:stCondLst>
                                    <p:cond delay="300"/>
                                  </p:stCondLst>
                                  <p:childTnLst>
                                    <p:set>
                                      <p:cBhvr>
                                        <p:cTn id="49" dur="1" fill="hold">
                                          <p:stCondLst>
                                            <p:cond delay="499"/>
                                          </p:stCondLst>
                                        </p:cTn>
                                        <p:tgtEl>
                                          <p:spTgt spid="747659"/>
                                        </p:tgtEl>
                                        <p:attrNameLst>
                                          <p:attrName>style.visibility</p:attrName>
                                        </p:attrNameLst>
                                      </p:cBhvr>
                                      <p:to>
                                        <p:strVal val="visible"/>
                                      </p:to>
                                    </p:set>
                                  </p:childTnLst>
                                </p:cTn>
                              </p:par>
                            </p:childTnLst>
                          </p:cTn>
                        </p:par>
                        <p:par>
                          <p:cTn id="50" fill="hold" nodeType="afterGroup">
                            <p:stCondLst>
                              <p:cond delay="1300"/>
                            </p:stCondLst>
                            <p:childTnLst>
                              <p:par>
                                <p:cTn id="51" presetID="1" presetClass="exit" presetSubtype="0" fill="hold" grpId="1" nodeType="afterEffect">
                                  <p:stCondLst>
                                    <p:cond delay="0"/>
                                  </p:stCondLst>
                                  <p:childTnLst>
                                    <p:set>
                                      <p:cBhvr>
                                        <p:cTn id="52" dur="1" fill="hold">
                                          <p:stCondLst>
                                            <p:cond delay="0"/>
                                          </p:stCondLst>
                                        </p:cTn>
                                        <p:tgtEl>
                                          <p:spTgt spid="747658"/>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499"/>
                                          </p:stCondLst>
                                        </p:cTn>
                                        <p:tgtEl>
                                          <p:spTgt spid="747648"/>
                                        </p:tgtEl>
                                        <p:attrNameLst>
                                          <p:attrName>style.visibility</p:attrName>
                                        </p:attrNameLst>
                                      </p:cBhvr>
                                      <p:to>
                                        <p:strVal val="visible"/>
                                      </p:to>
                                    </p:set>
                                  </p:childTnLst>
                                </p:cTn>
                              </p:par>
                            </p:childTnLst>
                          </p:cTn>
                        </p:par>
                        <p:par>
                          <p:cTn id="55" fill="hold" nodeType="afterGroup">
                            <p:stCondLst>
                              <p:cond delay="1800"/>
                            </p:stCondLst>
                            <p:childTnLst>
                              <p:par>
                                <p:cTn id="56" presetID="1" presetClass="entr" presetSubtype="0" fill="hold" nodeType="afterEffect">
                                  <p:stCondLst>
                                    <p:cond delay="200"/>
                                  </p:stCondLst>
                                  <p:childTnLst>
                                    <p:set>
                                      <p:cBhvr>
                                        <p:cTn id="57" dur="1" fill="hold">
                                          <p:stCondLst>
                                            <p:cond delay="499"/>
                                          </p:stCondLst>
                                        </p:cTn>
                                        <p:tgtEl>
                                          <p:spTgt spid="747660"/>
                                        </p:tgtEl>
                                        <p:attrNameLst>
                                          <p:attrName>style.visibility</p:attrName>
                                        </p:attrNameLst>
                                      </p:cBhvr>
                                      <p:to>
                                        <p:strVal val="visible"/>
                                      </p:to>
                                    </p:set>
                                  </p:childTnLst>
                                </p:cTn>
                              </p:par>
                            </p:childTnLst>
                          </p:cTn>
                        </p:par>
                        <p:par>
                          <p:cTn id="58" fill="hold" nodeType="afterGroup">
                            <p:stCondLst>
                              <p:cond delay="2500"/>
                            </p:stCondLst>
                            <p:childTnLst>
                              <p:par>
                                <p:cTn id="59" presetID="1" presetClass="entr" presetSubtype="0" fill="hold" nodeType="afterEffect">
                                  <p:stCondLst>
                                    <p:cond delay="200"/>
                                  </p:stCondLst>
                                  <p:childTnLst>
                                    <p:set>
                                      <p:cBhvr>
                                        <p:cTn id="60" dur="1" fill="hold">
                                          <p:stCondLst>
                                            <p:cond delay="499"/>
                                          </p:stCondLst>
                                        </p:cTn>
                                        <p:tgtEl>
                                          <p:spTgt spid="747661"/>
                                        </p:tgtEl>
                                        <p:attrNameLst>
                                          <p:attrName>style.visibility</p:attrName>
                                        </p:attrNameLst>
                                      </p:cBhvr>
                                      <p:to>
                                        <p:strVal val="visible"/>
                                      </p:to>
                                    </p:set>
                                  </p:childTnLst>
                                </p:cTn>
                              </p:par>
                            </p:childTnLst>
                          </p:cTn>
                        </p:par>
                        <p:par>
                          <p:cTn id="61" fill="hold" nodeType="afterGroup">
                            <p:stCondLst>
                              <p:cond delay="3200"/>
                            </p:stCondLst>
                            <p:childTnLst>
                              <p:par>
                                <p:cTn id="62" presetID="1" presetClass="entr" presetSubtype="0" fill="hold" nodeType="afterEffect">
                                  <p:stCondLst>
                                    <p:cond delay="200"/>
                                  </p:stCondLst>
                                  <p:childTnLst>
                                    <p:set>
                                      <p:cBhvr>
                                        <p:cTn id="63" dur="1" fill="hold">
                                          <p:stCondLst>
                                            <p:cond delay="499"/>
                                          </p:stCondLst>
                                        </p:cTn>
                                        <p:tgtEl>
                                          <p:spTgt spid="747662"/>
                                        </p:tgtEl>
                                        <p:attrNameLst>
                                          <p:attrName>style.visibility</p:attrName>
                                        </p:attrNameLst>
                                      </p:cBhvr>
                                      <p:to>
                                        <p:strVal val="visible"/>
                                      </p:to>
                                    </p:set>
                                  </p:childTnLst>
                                </p:cTn>
                              </p:par>
                            </p:childTnLst>
                          </p:cTn>
                        </p:par>
                        <p:par>
                          <p:cTn id="64" fill="hold" nodeType="afterGroup">
                            <p:stCondLst>
                              <p:cond delay="3900"/>
                            </p:stCondLst>
                            <p:childTnLst>
                              <p:par>
                                <p:cTn id="65" presetID="1" presetClass="entr" presetSubtype="0" fill="hold" nodeType="afterEffect">
                                  <p:stCondLst>
                                    <p:cond delay="200"/>
                                  </p:stCondLst>
                                  <p:childTnLst>
                                    <p:set>
                                      <p:cBhvr>
                                        <p:cTn id="66" dur="1" fill="hold">
                                          <p:stCondLst>
                                            <p:cond delay="499"/>
                                          </p:stCondLst>
                                        </p:cTn>
                                        <p:tgtEl>
                                          <p:spTgt spid="747663"/>
                                        </p:tgtEl>
                                        <p:attrNameLst>
                                          <p:attrName>style.visibility</p:attrName>
                                        </p:attrNameLst>
                                      </p:cBhvr>
                                      <p:to>
                                        <p:strVal val="visible"/>
                                      </p:to>
                                    </p:set>
                                  </p:childTnLst>
                                </p:cTn>
                              </p:par>
                            </p:childTnLst>
                          </p:cTn>
                        </p:par>
                        <p:par>
                          <p:cTn id="67" fill="hold" nodeType="afterGroup">
                            <p:stCondLst>
                              <p:cond delay="4600"/>
                            </p:stCondLst>
                            <p:childTnLst>
                              <p:par>
                                <p:cTn id="68" presetID="1" presetClass="entr" presetSubtype="0" fill="hold" nodeType="afterEffect">
                                  <p:stCondLst>
                                    <p:cond delay="400"/>
                                  </p:stCondLst>
                                  <p:childTnLst>
                                    <p:set>
                                      <p:cBhvr>
                                        <p:cTn id="69" dur="1" fill="hold">
                                          <p:stCondLst>
                                            <p:cond delay="499"/>
                                          </p:stCondLst>
                                        </p:cTn>
                                        <p:tgtEl>
                                          <p:spTgt spid="747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44" grpId="0" animBg="1" autoUpdateAnimBg="0"/>
      <p:bldP spid="747644" grpId="1" animBg="1"/>
      <p:bldP spid="747645" grpId="0" animBg="1" autoUpdateAnimBg="0"/>
      <p:bldP spid="747645" grpId="1" animBg="1"/>
      <p:bldP spid="747646" grpId="0" animBg="1" autoUpdateAnimBg="0"/>
      <p:bldP spid="747646" grpId="1" animBg="1"/>
      <p:bldP spid="747658" grpId="0" animBg="1" autoUpdateAnimBg="0"/>
      <p:bldP spid="747658" grpId="1" animBg="1"/>
      <p:bldP spid="74764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6386" name="Group 20"/>
          <p:cNvGrpSpPr>
            <a:grpSpLocks/>
          </p:cNvGrpSpPr>
          <p:nvPr/>
        </p:nvGrpSpPr>
        <p:grpSpPr bwMode="auto">
          <a:xfrm>
            <a:off x="7162800" y="76200"/>
            <a:ext cx="1676400" cy="2155825"/>
            <a:chOff x="4512" y="48"/>
            <a:chExt cx="1056" cy="1358"/>
          </a:xfrm>
        </p:grpSpPr>
        <p:pic>
          <p:nvPicPr>
            <p:cNvPr id="449557"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2" y="110"/>
              <a:ext cx="1047" cy="1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449558" name="Text Box 22"/>
            <p:cNvSpPr txBox="1">
              <a:spLocks noChangeArrowheads="1"/>
            </p:cNvSpPr>
            <p:nvPr/>
          </p:nvSpPr>
          <p:spPr bwMode="auto">
            <a:xfrm>
              <a:off x="4526" y="155"/>
              <a:ext cx="960" cy="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700">
                  <a:solidFill>
                    <a:srgbClr val="CF8847"/>
                  </a:solidFill>
                  <a:latin typeface="Garamond" charset="0"/>
                  <a:ea typeface="ＭＳ Ｐゴシック" charset="0"/>
                  <a:cs typeface="ＭＳ Ｐゴシック" charset="0"/>
                </a:rPr>
                <a:t>The Art and Science of</a:t>
              </a:r>
            </a:p>
          </p:txBody>
        </p:sp>
        <p:sp>
          <p:nvSpPr>
            <p:cNvPr id="449559" name="Text Box 23"/>
            <p:cNvSpPr txBox="1">
              <a:spLocks noChangeArrowheads="1"/>
            </p:cNvSpPr>
            <p:nvPr/>
          </p:nvSpPr>
          <p:spPr bwMode="auto">
            <a:xfrm>
              <a:off x="5148" y="284"/>
              <a:ext cx="334" cy="1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500" i="1">
                  <a:solidFill>
                    <a:schemeClr val="bg1"/>
                  </a:solidFill>
                  <a:latin typeface="Garamond" charset="0"/>
                  <a:ea typeface="ＭＳ Ｐゴシック" charset="0"/>
                  <a:cs typeface="ＭＳ Ｐゴシック" charset="0"/>
                </a:rPr>
                <a:t>An Introduction</a:t>
              </a:r>
              <a:endParaRPr lang="en-US" sz="500">
                <a:solidFill>
                  <a:schemeClr val="bg1"/>
                </a:solidFill>
                <a:latin typeface="Garamond" charset="0"/>
                <a:ea typeface="ＭＳ Ｐゴシック" charset="0"/>
                <a:cs typeface="ＭＳ Ｐゴシック" charset="0"/>
              </a:endParaRPr>
            </a:p>
          </p:txBody>
        </p:sp>
        <p:sp>
          <p:nvSpPr>
            <p:cNvPr id="449560" name="Text Box 24"/>
            <p:cNvSpPr txBox="1">
              <a:spLocks noChangeArrowheads="1"/>
            </p:cNvSpPr>
            <p:nvPr/>
          </p:nvSpPr>
          <p:spPr bwMode="auto">
            <a:xfrm>
              <a:off x="5160" y="325"/>
              <a:ext cx="383" cy="1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500" i="1">
                  <a:solidFill>
                    <a:schemeClr val="bg1"/>
                  </a:solidFill>
                  <a:latin typeface="Garamond" charset="0"/>
                  <a:ea typeface="ＭＳ Ｐゴシック" charset="0"/>
                  <a:cs typeface="ＭＳ Ｐゴシック" charset="0"/>
                </a:rPr>
                <a:t>to Computer Science</a:t>
              </a:r>
              <a:endParaRPr lang="en-US" sz="500">
                <a:solidFill>
                  <a:schemeClr val="bg1"/>
                </a:solidFill>
                <a:latin typeface="Garamond" charset="0"/>
                <a:ea typeface="ＭＳ Ｐゴシック" charset="0"/>
                <a:cs typeface="ＭＳ Ｐゴシック" charset="0"/>
              </a:endParaRPr>
            </a:p>
          </p:txBody>
        </p:sp>
        <p:sp>
          <p:nvSpPr>
            <p:cNvPr id="449561" name="Text Box 25"/>
            <p:cNvSpPr txBox="1">
              <a:spLocks noChangeArrowheads="1"/>
            </p:cNvSpPr>
            <p:nvPr/>
          </p:nvSpPr>
          <p:spPr bwMode="auto">
            <a:xfrm>
              <a:off x="4512" y="332"/>
              <a:ext cx="556" cy="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700">
                  <a:solidFill>
                    <a:schemeClr val="bg1"/>
                  </a:solidFill>
                  <a:latin typeface="Garamond" charset="0"/>
                  <a:ea typeface="ＭＳ Ｐゴシック" charset="0"/>
                  <a:cs typeface="ＭＳ Ｐゴシック" charset="0"/>
                </a:rPr>
                <a:t>ERIC S. ROBERTS</a:t>
              </a:r>
            </a:p>
          </p:txBody>
        </p:sp>
        <p:sp>
          <p:nvSpPr>
            <p:cNvPr id="449562" name="Text Box 26"/>
            <p:cNvSpPr txBox="1">
              <a:spLocks noChangeArrowheads="1"/>
            </p:cNvSpPr>
            <p:nvPr/>
          </p:nvSpPr>
          <p:spPr bwMode="auto">
            <a:xfrm>
              <a:off x="5075" y="48"/>
              <a:ext cx="493" cy="3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700">
                  <a:solidFill>
                    <a:schemeClr val="bg1"/>
                  </a:solidFill>
                  <a:latin typeface="Garamond" charset="0"/>
                  <a:ea typeface="ＭＳ Ｐゴシック" charset="0"/>
                  <a:cs typeface="ＭＳ Ｐゴシック" charset="0"/>
                </a:rPr>
                <a:t>Java</a:t>
              </a:r>
            </a:p>
          </p:txBody>
        </p:sp>
      </p:grpSp>
      <p:sp>
        <p:nvSpPr>
          <p:cNvPr id="16387" name="Rectangle 28"/>
          <p:cNvSpPr>
            <a:spLocks noChangeArrowheads="1"/>
          </p:cNvSpPr>
          <p:nvPr/>
        </p:nvSpPr>
        <p:spPr bwMode="auto">
          <a:xfrm>
            <a:off x="1658938" y="935038"/>
            <a:ext cx="20320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sz="3200" i="1" dirty="0">
                <a:solidFill>
                  <a:srgbClr val="000000"/>
                </a:solidFill>
              </a:rPr>
              <a:t>Expressions</a:t>
            </a:r>
            <a:endParaRPr lang="en-US" altLang="de-DE" sz="1000" dirty="0"/>
          </a:p>
        </p:txBody>
      </p:sp>
      <p:sp>
        <p:nvSpPr>
          <p:cNvPr id="16388" name="Rectangle 29"/>
          <p:cNvSpPr>
            <a:spLocks noChangeArrowheads="1"/>
          </p:cNvSpPr>
          <p:nvPr/>
        </p:nvSpPr>
        <p:spPr bwMode="auto">
          <a:xfrm>
            <a:off x="1671638" y="573088"/>
            <a:ext cx="14017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en-US" altLang="de-DE">
                <a:solidFill>
                  <a:srgbClr val="000000"/>
                </a:solidFill>
                <a:latin typeface="Helvetica" charset="0"/>
              </a:rPr>
              <a:t>C H A P T E R   3</a:t>
            </a:r>
            <a:endParaRPr lang="en-US" altLang="de-DE">
              <a:latin typeface="Helvetica" charset="0"/>
            </a:endParaRPr>
          </a:p>
        </p:txBody>
      </p:sp>
      <p:sp>
        <p:nvSpPr>
          <p:cNvPr id="449566" name="Line 30"/>
          <p:cNvSpPr>
            <a:spLocks noChangeShapeType="1"/>
          </p:cNvSpPr>
          <p:nvPr/>
        </p:nvSpPr>
        <p:spPr bwMode="auto">
          <a:xfrm flipV="1">
            <a:off x="1589088" y="885825"/>
            <a:ext cx="4951412" cy="793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9567" name="Rectangle 31"/>
          <p:cNvSpPr>
            <a:spLocks noChangeArrowheads="1"/>
          </p:cNvSpPr>
          <p:nvPr/>
        </p:nvSpPr>
        <p:spPr bwMode="auto">
          <a:xfrm>
            <a:off x="2927350" y="1447800"/>
            <a:ext cx="3294063"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r>
              <a:rPr lang="ja-JP" altLang="en-US" sz="1000">
                <a:solidFill>
                  <a:srgbClr val="000000"/>
                </a:solidFill>
                <a:latin typeface="Arial" charset="0"/>
              </a:rPr>
              <a:t>“</a:t>
            </a:r>
            <a:r>
              <a:rPr lang="en-US" altLang="ja-JP" sz="1000">
                <a:solidFill>
                  <a:srgbClr val="000000"/>
                </a:solidFill>
              </a:rPr>
              <a:t>What</a:t>
            </a:r>
            <a:r>
              <a:rPr lang="ja-JP" altLang="en-US" sz="1000">
                <a:solidFill>
                  <a:srgbClr val="000000"/>
                </a:solidFill>
                <a:latin typeface="Arial" charset="0"/>
              </a:rPr>
              <a:t>’</a:t>
            </a:r>
            <a:r>
              <a:rPr lang="en-US" altLang="ja-JP" sz="1000">
                <a:solidFill>
                  <a:srgbClr val="000000"/>
                </a:solidFill>
              </a:rPr>
              <a:t>s twice eleven?</a:t>
            </a:r>
            <a:r>
              <a:rPr lang="ja-JP" altLang="en-US" sz="1000">
                <a:solidFill>
                  <a:srgbClr val="000000"/>
                </a:solidFill>
                <a:latin typeface="Arial" charset="0"/>
              </a:rPr>
              <a:t>”</a:t>
            </a:r>
            <a:r>
              <a:rPr lang="en-US" altLang="ja-JP" sz="1000">
                <a:solidFill>
                  <a:srgbClr val="000000"/>
                </a:solidFill>
              </a:rPr>
              <a:t> I said to Pooh.</a:t>
            </a:r>
          </a:p>
          <a:p>
            <a:r>
              <a:rPr lang="en-US" altLang="de-DE" sz="1000">
                <a:solidFill>
                  <a:srgbClr val="000000"/>
                </a:solidFill>
              </a:rPr>
              <a:t>(</a:t>
            </a:r>
            <a:r>
              <a:rPr lang="ja-JP" altLang="en-US" sz="1000">
                <a:solidFill>
                  <a:srgbClr val="000000"/>
                </a:solidFill>
                <a:latin typeface="Arial" charset="0"/>
              </a:rPr>
              <a:t>“</a:t>
            </a:r>
            <a:r>
              <a:rPr lang="en-US" altLang="ja-JP" sz="1000">
                <a:solidFill>
                  <a:srgbClr val="000000"/>
                </a:solidFill>
              </a:rPr>
              <a:t>Twice what?</a:t>
            </a:r>
            <a:r>
              <a:rPr lang="ja-JP" altLang="en-US" sz="1000">
                <a:solidFill>
                  <a:srgbClr val="000000"/>
                </a:solidFill>
                <a:latin typeface="Arial" charset="0"/>
              </a:rPr>
              <a:t>”</a:t>
            </a:r>
            <a:r>
              <a:rPr lang="en-US" altLang="ja-JP" sz="1000">
                <a:solidFill>
                  <a:srgbClr val="000000"/>
                </a:solidFill>
              </a:rPr>
              <a:t> said Pooh to Me.)</a:t>
            </a:r>
          </a:p>
          <a:p>
            <a:r>
              <a:rPr lang="ja-JP" altLang="en-US" sz="1000">
                <a:solidFill>
                  <a:srgbClr val="000000"/>
                </a:solidFill>
                <a:latin typeface="Arial" charset="0"/>
              </a:rPr>
              <a:t>“</a:t>
            </a:r>
            <a:r>
              <a:rPr lang="en-US" altLang="ja-JP" sz="1000">
                <a:solidFill>
                  <a:srgbClr val="000000"/>
                </a:solidFill>
              </a:rPr>
              <a:t>I think that it </a:t>
            </a:r>
            <a:r>
              <a:rPr lang="en-US" altLang="ja-JP" sz="1000" i="1">
                <a:solidFill>
                  <a:srgbClr val="000000"/>
                </a:solidFill>
              </a:rPr>
              <a:t>ought</a:t>
            </a:r>
            <a:r>
              <a:rPr lang="en-US" altLang="ja-JP" sz="1000">
                <a:solidFill>
                  <a:srgbClr val="000000"/>
                </a:solidFill>
              </a:rPr>
              <a:t> to be twenty-two.</a:t>
            </a:r>
            <a:r>
              <a:rPr lang="ja-JP" altLang="en-US" sz="1000">
                <a:solidFill>
                  <a:srgbClr val="000000"/>
                </a:solidFill>
                <a:latin typeface="Arial" charset="0"/>
              </a:rPr>
              <a:t>”</a:t>
            </a:r>
            <a:endParaRPr lang="en-US" altLang="ja-JP" sz="1000">
              <a:solidFill>
                <a:srgbClr val="000000"/>
              </a:solidFill>
            </a:endParaRPr>
          </a:p>
          <a:p>
            <a:r>
              <a:rPr lang="ja-JP" altLang="en-US" sz="1000">
                <a:solidFill>
                  <a:srgbClr val="000000"/>
                </a:solidFill>
                <a:latin typeface="Arial" charset="0"/>
              </a:rPr>
              <a:t>“</a:t>
            </a:r>
            <a:r>
              <a:rPr lang="en-US" altLang="ja-JP" sz="1000">
                <a:solidFill>
                  <a:srgbClr val="000000"/>
                </a:solidFill>
              </a:rPr>
              <a:t>Just what I think myself,</a:t>
            </a:r>
            <a:r>
              <a:rPr lang="ja-JP" altLang="en-US" sz="1000">
                <a:solidFill>
                  <a:srgbClr val="000000"/>
                </a:solidFill>
                <a:latin typeface="Arial" charset="0"/>
              </a:rPr>
              <a:t>”</a:t>
            </a:r>
            <a:r>
              <a:rPr lang="en-US" altLang="ja-JP" sz="1000">
                <a:solidFill>
                  <a:srgbClr val="000000"/>
                </a:solidFill>
              </a:rPr>
              <a:t> said Pooh.</a:t>
            </a:r>
            <a:endParaRPr lang="en-US" altLang="de-DE" sz="1000">
              <a:solidFill>
                <a:srgbClr val="000000"/>
              </a:solidFill>
            </a:endParaRPr>
          </a:p>
        </p:txBody>
      </p:sp>
      <p:sp>
        <p:nvSpPr>
          <p:cNvPr id="449568" name="Rectangle 32"/>
          <p:cNvSpPr>
            <a:spLocks noChangeArrowheads="1"/>
          </p:cNvSpPr>
          <p:nvPr/>
        </p:nvSpPr>
        <p:spPr bwMode="auto">
          <a:xfrm>
            <a:off x="3157538" y="2041525"/>
            <a:ext cx="344805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r"/>
            <a:r>
              <a:rPr lang="en-US" altLang="de-DE" sz="1000">
                <a:solidFill>
                  <a:srgbClr val="000000"/>
                </a:solidFill>
              </a:rPr>
              <a:t>—A. A. Milne, </a:t>
            </a:r>
            <a:r>
              <a:rPr lang="en-US" altLang="de-DE" sz="1000" i="1">
                <a:solidFill>
                  <a:srgbClr val="000000"/>
                </a:solidFill>
              </a:rPr>
              <a:t>Now We Are Six,</a:t>
            </a:r>
            <a:r>
              <a:rPr lang="en-US" altLang="de-DE" sz="1000">
                <a:solidFill>
                  <a:srgbClr val="000000"/>
                </a:solidFill>
              </a:rPr>
              <a:t> 1927</a:t>
            </a:r>
          </a:p>
        </p:txBody>
      </p:sp>
      <p:sp>
        <p:nvSpPr>
          <p:cNvPr id="449569" name="Text Box 33">
            <a:hlinkClick r:id="rId3" action="ppaction://hlinksldjump"/>
          </p:cNvPr>
          <p:cNvSpPr txBox="1">
            <a:spLocks noChangeArrowheads="1"/>
          </p:cNvSpPr>
          <p:nvPr/>
        </p:nvSpPr>
        <p:spPr bwMode="auto">
          <a:xfrm>
            <a:off x="609600" y="2895600"/>
            <a:ext cx="3200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dirty="0">
                <a:solidFill>
                  <a:schemeClr val="accent2"/>
                </a:solidFill>
                <a:ea typeface="ＭＳ Ｐゴシック" charset="0"/>
                <a:cs typeface="ＭＳ Ｐゴシック" charset="0"/>
              </a:rPr>
              <a:t>3.1  Primitive data types</a:t>
            </a:r>
          </a:p>
        </p:txBody>
      </p:sp>
      <p:sp>
        <p:nvSpPr>
          <p:cNvPr id="449570" name="Text Box 34">
            <a:hlinkClick r:id="rId4" action="ppaction://hlinksldjump"/>
          </p:cNvPr>
          <p:cNvSpPr txBox="1">
            <a:spLocks noChangeArrowheads="1"/>
          </p:cNvSpPr>
          <p:nvPr/>
        </p:nvSpPr>
        <p:spPr bwMode="auto">
          <a:xfrm>
            <a:off x="609600" y="3313113"/>
            <a:ext cx="3657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dirty="0">
                <a:solidFill>
                  <a:schemeClr val="accent2"/>
                </a:solidFill>
                <a:ea typeface="ＭＳ Ｐゴシック" charset="0"/>
                <a:cs typeface="ＭＳ Ｐゴシック" charset="0"/>
              </a:rPr>
              <a:t>3.2  Constants and variables</a:t>
            </a:r>
          </a:p>
        </p:txBody>
      </p:sp>
      <p:sp>
        <p:nvSpPr>
          <p:cNvPr id="449571" name="Text Box 35">
            <a:hlinkClick r:id="rId5" action="ppaction://hlinksldjump"/>
          </p:cNvPr>
          <p:cNvSpPr txBox="1">
            <a:spLocks noChangeArrowheads="1"/>
          </p:cNvSpPr>
          <p:nvPr/>
        </p:nvSpPr>
        <p:spPr bwMode="auto">
          <a:xfrm>
            <a:off x="609600" y="3730625"/>
            <a:ext cx="3657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ea typeface="ＭＳ Ｐゴシック" charset="0"/>
                <a:cs typeface="ＭＳ Ｐゴシック" charset="0"/>
              </a:rPr>
              <a:t>3.3  Operators and operands</a:t>
            </a:r>
          </a:p>
        </p:txBody>
      </p:sp>
      <p:sp>
        <p:nvSpPr>
          <p:cNvPr id="449572" name="Text Box 36">
            <a:hlinkClick r:id="rId6" action="ppaction://hlinksldjump"/>
          </p:cNvPr>
          <p:cNvSpPr txBox="1">
            <a:spLocks noChangeArrowheads="1"/>
          </p:cNvSpPr>
          <p:nvPr/>
        </p:nvSpPr>
        <p:spPr bwMode="auto">
          <a:xfrm>
            <a:off x="609600" y="4148138"/>
            <a:ext cx="358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ea typeface="ＭＳ Ｐゴシック" charset="0"/>
                <a:cs typeface="ＭＳ Ｐゴシック" charset="0"/>
              </a:rPr>
              <a:t>3.4  Assignment statements</a:t>
            </a:r>
          </a:p>
        </p:txBody>
      </p:sp>
      <p:sp>
        <p:nvSpPr>
          <p:cNvPr id="449573" name="Text Box 37">
            <a:hlinkClick r:id="rId7" action="ppaction://hlinksldjump"/>
          </p:cNvPr>
          <p:cNvSpPr txBox="1">
            <a:spLocks noChangeArrowheads="1"/>
          </p:cNvSpPr>
          <p:nvPr/>
        </p:nvSpPr>
        <p:spPr bwMode="auto">
          <a:xfrm>
            <a:off x="609600" y="4565650"/>
            <a:ext cx="3276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dirty="0">
                <a:solidFill>
                  <a:schemeClr val="accent2"/>
                </a:solidFill>
                <a:ea typeface="ＭＳ Ｐゴシック" charset="0"/>
                <a:cs typeface="ＭＳ Ｐゴシック" charset="0"/>
              </a:rPr>
              <a:t>3.5  Boolean expressions</a:t>
            </a:r>
          </a:p>
        </p:txBody>
      </p:sp>
      <p:sp>
        <p:nvSpPr>
          <p:cNvPr id="449574" name="Text Box 38">
            <a:hlinkClick r:id="rId8" action="ppaction://hlinksldjump"/>
          </p:cNvPr>
          <p:cNvSpPr txBox="1">
            <a:spLocks noChangeArrowheads="1"/>
          </p:cNvSpPr>
          <p:nvPr/>
        </p:nvSpPr>
        <p:spPr bwMode="auto">
          <a:xfrm>
            <a:off x="609600" y="4983163"/>
            <a:ext cx="3352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u="sng">
                <a:solidFill>
                  <a:schemeClr val="accent2"/>
                </a:solidFill>
                <a:ea typeface="ＭＳ Ｐゴシック" charset="0"/>
                <a:cs typeface="ＭＳ Ｐゴシック" charset="0"/>
              </a:rPr>
              <a:t>3.6  Designing for change</a:t>
            </a:r>
          </a:p>
        </p:txBody>
      </p:sp>
      <p:sp>
        <p:nvSpPr>
          <p:cNvPr id="23"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a:t>
            </a:fld>
            <a:endParaRPr lang="en-US" altLang="de-DE" sz="1400" dirty="0">
              <a:latin typeface="Arial" charset="0"/>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Numbers and Bases</a:t>
            </a:r>
            <a:endParaRPr lang="en-US" altLang="de-DE">
              <a:solidFill>
                <a:schemeClr val="tx1"/>
              </a:solidFill>
            </a:endParaRPr>
          </a:p>
        </p:txBody>
      </p:sp>
      <p:sp>
        <p:nvSpPr>
          <p:cNvPr id="751619" name="Rectangle 3"/>
          <p:cNvSpPr>
            <a:spLocks noChangeArrowheads="1"/>
          </p:cNvSpPr>
          <p:nvPr/>
        </p:nvSpPr>
        <p:spPr bwMode="auto">
          <a:xfrm>
            <a:off x="482600" y="1155700"/>
            <a:ext cx="8128000" cy="143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calculation at the end of the preceding slide makes it clear that the binary representation 00101010 is equivalent to the number 42.  When it is important to distinguish the base, the text uses a small subscript, like this:</a:t>
            </a:r>
          </a:p>
        </p:txBody>
      </p:sp>
      <p:sp>
        <p:nvSpPr>
          <p:cNvPr id="751620" name="Rectangle 4"/>
          <p:cNvSpPr>
            <a:spLocks noChangeArrowheads="1"/>
          </p:cNvSpPr>
          <p:nvPr/>
        </p:nvSpPr>
        <p:spPr bwMode="auto">
          <a:xfrm>
            <a:off x="3327400" y="2527300"/>
            <a:ext cx="248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dirty="0">
                <a:latin typeface="Times New Roman" charset="0"/>
              </a:rPr>
              <a:t>00101010</a:t>
            </a:r>
            <a:r>
              <a:rPr lang="en-US" altLang="de-DE" baseline="-25000" dirty="0">
                <a:latin typeface="Times New Roman" charset="0"/>
              </a:rPr>
              <a:t>2</a:t>
            </a:r>
            <a:r>
              <a:rPr lang="en-US" altLang="de-DE" dirty="0">
                <a:latin typeface="Times New Roman" charset="0"/>
              </a:rPr>
              <a:t>  =  42</a:t>
            </a:r>
            <a:r>
              <a:rPr lang="en-US" altLang="de-DE" baseline="-25000" dirty="0">
                <a:latin typeface="Times New Roman" charset="0"/>
              </a:rPr>
              <a:t>10</a:t>
            </a:r>
          </a:p>
        </p:txBody>
      </p:sp>
      <p:sp>
        <p:nvSpPr>
          <p:cNvPr id="751621" name="Rectangle 5"/>
          <p:cNvSpPr>
            <a:spLocks noChangeArrowheads="1"/>
          </p:cNvSpPr>
          <p:nvPr/>
        </p:nvSpPr>
        <p:spPr bwMode="auto">
          <a:xfrm>
            <a:off x="482600" y="3073400"/>
            <a:ext cx="81280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Although it is useful to be able to convert a number from one base to another, it is important to remember that the number remains the same.  What changes is how you write it down.  </a:t>
            </a:r>
          </a:p>
        </p:txBody>
      </p:sp>
      <p:grpSp>
        <p:nvGrpSpPr>
          <p:cNvPr id="751709" name="Group 93"/>
          <p:cNvGrpSpPr>
            <a:grpSpLocks/>
          </p:cNvGrpSpPr>
          <p:nvPr/>
        </p:nvGrpSpPr>
        <p:grpSpPr bwMode="auto">
          <a:xfrm>
            <a:off x="482600" y="4203700"/>
            <a:ext cx="8064500" cy="1955800"/>
            <a:chOff x="304" y="2648"/>
            <a:chExt cx="5080" cy="1232"/>
          </a:xfrm>
        </p:grpSpPr>
        <p:sp>
          <p:nvSpPr>
            <p:cNvPr id="751622" name="Rectangle 6"/>
            <p:cNvSpPr>
              <a:spLocks noChangeArrowheads="1"/>
            </p:cNvSpPr>
            <p:nvPr/>
          </p:nvSpPr>
          <p:spPr bwMode="auto">
            <a:xfrm>
              <a:off x="304" y="2648"/>
              <a:ext cx="3823" cy="1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The number 42 is what you get if you count how many stars are in the pattern at the right.  The number is the same whether you write it in English as </a:t>
              </a:r>
              <a:r>
                <a:rPr lang="en-US" altLang="de-DE" sz="2400" i="1" dirty="0">
                  <a:latin typeface="Times New Roman" charset="0"/>
                </a:rPr>
                <a:t>forty-two,</a:t>
              </a:r>
              <a:r>
                <a:rPr lang="en-US" altLang="de-DE" sz="2400" dirty="0">
                  <a:latin typeface="Times New Roman" charset="0"/>
                </a:rPr>
                <a:t> in decimal as 42, or in binary as 00101010.</a:t>
              </a:r>
            </a:p>
          </p:txBody>
        </p:sp>
        <p:grpSp>
          <p:nvGrpSpPr>
            <p:cNvPr id="751708" name="Group 92"/>
            <p:cNvGrpSpPr>
              <a:grpSpLocks/>
            </p:cNvGrpSpPr>
            <p:nvPr/>
          </p:nvGrpSpPr>
          <p:grpSpPr bwMode="auto">
            <a:xfrm>
              <a:off x="4261" y="2704"/>
              <a:ext cx="1123" cy="921"/>
              <a:chOff x="4261" y="2704"/>
              <a:chExt cx="1123" cy="921"/>
            </a:xfrm>
          </p:grpSpPr>
          <p:sp>
            <p:nvSpPr>
              <p:cNvPr id="751623" name="AutoShape 7"/>
              <p:cNvSpPr>
                <a:spLocks noChangeArrowheads="1"/>
              </p:cNvSpPr>
              <p:nvPr/>
            </p:nvSpPr>
            <p:spPr bwMode="auto">
              <a:xfrm>
                <a:off x="4261"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65" name="AutoShape 49"/>
              <p:cNvSpPr>
                <a:spLocks noChangeArrowheads="1"/>
              </p:cNvSpPr>
              <p:nvPr/>
            </p:nvSpPr>
            <p:spPr bwMode="auto">
              <a:xfrm>
                <a:off x="4428"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66" name="AutoShape 50"/>
              <p:cNvSpPr>
                <a:spLocks noChangeArrowheads="1"/>
              </p:cNvSpPr>
              <p:nvPr/>
            </p:nvSpPr>
            <p:spPr bwMode="auto">
              <a:xfrm>
                <a:off x="4595"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67" name="AutoShape 51"/>
              <p:cNvSpPr>
                <a:spLocks noChangeArrowheads="1"/>
              </p:cNvSpPr>
              <p:nvPr/>
            </p:nvSpPr>
            <p:spPr bwMode="auto">
              <a:xfrm>
                <a:off x="4762"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68" name="AutoShape 52"/>
              <p:cNvSpPr>
                <a:spLocks noChangeArrowheads="1"/>
              </p:cNvSpPr>
              <p:nvPr/>
            </p:nvSpPr>
            <p:spPr bwMode="auto">
              <a:xfrm>
                <a:off x="4929"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69" name="AutoShape 53"/>
              <p:cNvSpPr>
                <a:spLocks noChangeArrowheads="1"/>
              </p:cNvSpPr>
              <p:nvPr/>
            </p:nvSpPr>
            <p:spPr bwMode="auto">
              <a:xfrm>
                <a:off x="5096"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0" name="AutoShape 54"/>
              <p:cNvSpPr>
                <a:spLocks noChangeArrowheads="1"/>
              </p:cNvSpPr>
              <p:nvPr/>
            </p:nvSpPr>
            <p:spPr bwMode="auto">
              <a:xfrm>
                <a:off x="5263" y="27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1" name="AutoShape 55"/>
              <p:cNvSpPr>
                <a:spLocks noChangeArrowheads="1"/>
              </p:cNvSpPr>
              <p:nvPr/>
            </p:nvSpPr>
            <p:spPr bwMode="auto">
              <a:xfrm>
                <a:off x="4261"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2" name="AutoShape 56"/>
              <p:cNvSpPr>
                <a:spLocks noChangeArrowheads="1"/>
              </p:cNvSpPr>
              <p:nvPr/>
            </p:nvSpPr>
            <p:spPr bwMode="auto">
              <a:xfrm>
                <a:off x="4428"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3" name="AutoShape 57"/>
              <p:cNvSpPr>
                <a:spLocks noChangeArrowheads="1"/>
              </p:cNvSpPr>
              <p:nvPr/>
            </p:nvSpPr>
            <p:spPr bwMode="auto">
              <a:xfrm>
                <a:off x="4595"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4" name="AutoShape 58"/>
              <p:cNvSpPr>
                <a:spLocks noChangeArrowheads="1"/>
              </p:cNvSpPr>
              <p:nvPr/>
            </p:nvSpPr>
            <p:spPr bwMode="auto">
              <a:xfrm>
                <a:off x="4762"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5" name="AutoShape 59"/>
              <p:cNvSpPr>
                <a:spLocks noChangeArrowheads="1"/>
              </p:cNvSpPr>
              <p:nvPr/>
            </p:nvSpPr>
            <p:spPr bwMode="auto">
              <a:xfrm>
                <a:off x="4929"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6" name="AutoShape 60"/>
              <p:cNvSpPr>
                <a:spLocks noChangeArrowheads="1"/>
              </p:cNvSpPr>
              <p:nvPr/>
            </p:nvSpPr>
            <p:spPr bwMode="auto">
              <a:xfrm>
                <a:off x="5096"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7" name="AutoShape 61"/>
              <p:cNvSpPr>
                <a:spLocks noChangeArrowheads="1"/>
              </p:cNvSpPr>
              <p:nvPr/>
            </p:nvSpPr>
            <p:spPr bwMode="auto">
              <a:xfrm>
                <a:off x="5263" y="286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8" name="AutoShape 62"/>
              <p:cNvSpPr>
                <a:spLocks noChangeArrowheads="1"/>
              </p:cNvSpPr>
              <p:nvPr/>
            </p:nvSpPr>
            <p:spPr bwMode="auto">
              <a:xfrm>
                <a:off x="4261"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79" name="AutoShape 63"/>
              <p:cNvSpPr>
                <a:spLocks noChangeArrowheads="1"/>
              </p:cNvSpPr>
              <p:nvPr/>
            </p:nvSpPr>
            <p:spPr bwMode="auto">
              <a:xfrm>
                <a:off x="4428"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0" name="AutoShape 64"/>
              <p:cNvSpPr>
                <a:spLocks noChangeArrowheads="1"/>
              </p:cNvSpPr>
              <p:nvPr/>
            </p:nvSpPr>
            <p:spPr bwMode="auto">
              <a:xfrm>
                <a:off x="4595"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1" name="AutoShape 65"/>
              <p:cNvSpPr>
                <a:spLocks noChangeArrowheads="1"/>
              </p:cNvSpPr>
              <p:nvPr/>
            </p:nvSpPr>
            <p:spPr bwMode="auto">
              <a:xfrm>
                <a:off x="4762"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2" name="AutoShape 66"/>
              <p:cNvSpPr>
                <a:spLocks noChangeArrowheads="1"/>
              </p:cNvSpPr>
              <p:nvPr/>
            </p:nvSpPr>
            <p:spPr bwMode="auto">
              <a:xfrm>
                <a:off x="4929"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3" name="AutoShape 67"/>
              <p:cNvSpPr>
                <a:spLocks noChangeArrowheads="1"/>
              </p:cNvSpPr>
              <p:nvPr/>
            </p:nvSpPr>
            <p:spPr bwMode="auto">
              <a:xfrm>
                <a:off x="5096"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4" name="AutoShape 68"/>
              <p:cNvSpPr>
                <a:spLocks noChangeArrowheads="1"/>
              </p:cNvSpPr>
              <p:nvPr/>
            </p:nvSpPr>
            <p:spPr bwMode="auto">
              <a:xfrm>
                <a:off x="5263" y="302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5" name="AutoShape 69"/>
              <p:cNvSpPr>
                <a:spLocks noChangeArrowheads="1"/>
              </p:cNvSpPr>
              <p:nvPr/>
            </p:nvSpPr>
            <p:spPr bwMode="auto">
              <a:xfrm>
                <a:off x="4261"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6" name="AutoShape 70"/>
              <p:cNvSpPr>
                <a:spLocks noChangeArrowheads="1"/>
              </p:cNvSpPr>
              <p:nvPr/>
            </p:nvSpPr>
            <p:spPr bwMode="auto">
              <a:xfrm>
                <a:off x="4428"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7" name="AutoShape 71"/>
              <p:cNvSpPr>
                <a:spLocks noChangeArrowheads="1"/>
              </p:cNvSpPr>
              <p:nvPr/>
            </p:nvSpPr>
            <p:spPr bwMode="auto">
              <a:xfrm>
                <a:off x="4595"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8" name="AutoShape 72"/>
              <p:cNvSpPr>
                <a:spLocks noChangeArrowheads="1"/>
              </p:cNvSpPr>
              <p:nvPr/>
            </p:nvSpPr>
            <p:spPr bwMode="auto">
              <a:xfrm>
                <a:off x="4762"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89" name="AutoShape 73"/>
              <p:cNvSpPr>
                <a:spLocks noChangeArrowheads="1"/>
              </p:cNvSpPr>
              <p:nvPr/>
            </p:nvSpPr>
            <p:spPr bwMode="auto">
              <a:xfrm>
                <a:off x="4929"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0" name="AutoShape 74"/>
              <p:cNvSpPr>
                <a:spLocks noChangeArrowheads="1"/>
              </p:cNvSpPr>
              <p:nvPr/>
            </p:nvSpPr>
            <p:spPr bwMode="auto">
              <a:xfrm>
                <a:off x="5096"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1" name="AutoShape 75"/>
              <p:cNvSpPr>
                <a:spLocks noChangeArrowheads="1"/>
              </p:cNvSpPr>
              <p:nvPr/>
            </p:nvSpPr>
            <p:spPr bwMode="auto">
              <a:xfrm>
                <a:off x="5263" y="318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2" name="AutoShape 76"/>
              <p:cNvSpPr>
                <a:spLocks noChangeArrowheads="1"/>
              </p:cNvSpPr>
              <p:nvPr/>
            </p:nvSpPr>
            <p:spPr bwMode="auto">
              <a:xfrm>
                <a:off x="4261"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3" name="AutoShape 77"/>
              <p:cNvSpPr>
                <a:spLocks noChangeArrowheads="1"/>
              </p:cNvSpPr>
              <p:nvPr/>
            </p:nvSpPr>
            <p:spPr bwMode="auto">
              <a:xfrm>
                <a:off x="4428"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4" name="AutoShape 78"/>
              <p:cNvSpPr>
                <a:spLocks noChangeArrowheads="1"/>
              </p:cNvSpPr>
              <p:nvPr/>
            </p:nvSpPr>
            <p:spPr bwMode="auto">
              <a:xfrm>
                <a:off x="4595"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5" name="AutoShape 79"/>
              <p:cNvSpPr>
                <a:spLocks noChangeArrowheads="1"/>
              </p:cNvSpPr>
              <p:nvPr/>
            </p:nvSpPr>
            <p:spPr bwMode="auto">
              <a:xfrm>
                <a:off x="4762"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6" name="AutoShape 80"/>
              <p:cNvSpPr>
                <a:spLocks noChangeArrowheads="1"/>
              </p:cNvSpPr>
              <p:nvPr/>
            </p:nvSpPr>
            <p:spPr bwMode="auto">
              <a:xfrm>
                <a:off x="4929"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7" name="AutoShape 81"/>
              <p:cNvSpPr>
                <a:spLocks noChangeArrowheads="1"/>
              </p:cNvSpPr>
              <p:nvPr/>
            </p:nvSpPr>
            <p:spPr bwMode="auto">
              <a:xfrm>
                <a:off x="5096"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8" name="AutoShape 82"/>
              <p:cNvSpPr>
                <a:spLocks noChangeArrowheads="1"/>
              </p:cNvSpPr>
              <p:nvPr/>
            </p:nvSpPr>
            <p:spPr bwMode="auto">
              <a:xfrm>
                <a:off x="5263" y="334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699" name="AutoShape 83"/>
              <p:cNvSpPr>
                <a:spLocks noChangeArrowheads="1"/>
              </p:cNvSpPr>
              <p:nvPr/>
            </p:nvSpPr>
            <p:spPr bwMode="auto">
              <a:xfrm>
                <a:off x="4261"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700" name="AutoShape 84"/>
              <p:cNvSpPr>
                <a:spLocks noChangeArrowheads="1"/>
              </p:cNvSpPr>
              <p:nvPr/>
            </p:nvSpPr>
            <p:spPr bwMode="auto">
              <a:xfrm>
                <a:off x="4428"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701" name="AutoShape 85"/>
              <p:cNvSpPr>
                <a:spLocks noChangeArrowheads="1"/>
              </p:cNvSpPr>
              <p:nvPr/>
            </p:nvSpPr>
            <p:spPr bwMode="auto">
              <a:xfrm>
                <a:off x="4595"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702" name="AutoShape 86"/>
              <p:cNvSpPr>
                <a:spLocks noChangeArrowheads="1"/>
              </p:cNvSpPr>
              <p:nvPr/>
            </p:nvSpPr>
            <p:spPr bwMode="auto">
              <a:xfrm>
                <a:off x="4762"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703" name="AutoShape 87"/>
              <p:cNvSpPr>
                <a:spLocks noChangeArrowheads="1"/>
              </p:cNvSpPr>
              <p:nvPr/>
            </p:nvSpPr>
            <p:spPr bwMode="auto">
              <a:xfrm>
                <a:off x="4929"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704" name="AutoShape 88"/>
              <p:cNvSpPr>
                <a:spLocks noChangeArrowheads="1"/>
              </p:cNvSpPr>
              <p:nvPr/>
            </p:nvSpPr>
            <p:spPr bwMode="auto">
              <a:xfrm>
                <a:off x="5096"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1705" name="AutoShape 89"/>
              <p:cNvSpPr>
                <a:spLocks noChangeArrowheads="1"/>
              </p:cNvSpPr>
              <p:nvPr/>
            </p:nvSpPr>
            <p:spPr bwMode="auto">
              <a:xfrm>
                <a:off x="5263" y="3504"/>
                <a:ext cx="121" cy="121"/>
              </a:xfrm>
              <a:prstGeom prst="star5">
                <a:avLst/>
              </a:prstGeom>
              <a:solidFill>
                <a:srgbClr val="9933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sp>
        <p:nvSpPr>
          <p:cNvPr id="751706" name="Rectangle 90"/>
          <p:cNvSpPr>
            <a:spLocks noChangeArrowheads="1"/>
          </p:cNvSpPr>
          <p:nvPr/>
        </p:nvSpPr>
        <p:spPr bwMode="auto">
          <a:xfrm>
            <a:off x="482600" y="5943600"/>
            <a:ext cx="812800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nSpc>
                <a:spcPct val="85000"/>
              </a:lnSpc>
              <a:spcBef>
                <a:spcPct val="0"/>
              </a:spcBef>
              <a:spcAft>
                <a:spcPct val="50000"/>
              </a:spcAft>
            </a:pPr>
            <a:r>
              <a:rPr lang="en-US" altLang="de-DE" sz="2400">
                <a:latin typeface="Times New Roman" charset="0"/>
              </a:rPr>
              <a:t>Numbers do not have bases; representations do.</a:t>
            </a:r>
          </a:p>
        </p:txBody>
      </p:sp>
    </p:spTree>
    <p:extLst>
      <p:ext uri="{BB962C8B-B14F-4D97-AF65-F5344CB8AC3E}">
        <p14:creationId xmlns:p14="http://schemas.microsoft.com/office/powerpoint/2010/main" val="1009274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5162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5170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5170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1621" grpId="0" build="p" autoUpdateAnimBg="0"/>
      <p:bldP spid="751706"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Octal and Hexadecimal Notation</a:t>
            </a:r>
            <a:endParaRPr lang="en-US" altLang="de-DE">
              <a:solidFill>
                <a:schemeClr val="tx1"/>
              </a:solidFill>
            </a:endParaRPr>
          </a:p>
        </p:txBody>
      </p:sp>
      <p:sp>
        <p:nvSpPr>
          <p:cNvPr id="749576" name="Rectangle 8"/>
          <p:cNvSpPr>
            <a:spLocks noChangeArrowheads="1"/>
          </p:cNvSpPr>
          <p:nvPr/>
        </p:nvSpPr>
        <p:spPr bwMode="auto">
          <a:xfrm>
            <a:off x="482600" y="1155700"/>
            <a:ext cx="8128000" cy="212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Because binary notation tends to get rather long, computer scientists often prefer </a:t>
            </a:r>
            <a:r>
              <a:rPr lang="en-US" altLang="de-DE" sz="2400" b="1">
                <a:latin typeface="Times New Roman" charset="0"/>
              </a:rPr>
              <a:t>octal</a:t>
            </a:r>
            <a:r>
              <a:rPr lang="en-US" altLang="de-DE" sz="2400">
                <a:latin typeface="Times New Roman" charset="0"/>
              </a:rPr>
              <a:t> (base 8) or </a:t>
            </a:r>
            <a:r>
              <a:rPr lang="en-US" altLang="de-DE" sz="2400" b="1">
                <a:latin typeface="Times New Roman" charset="0"/>
              </a:rPr>
              <a:t>hexadecimal</a:t>
            </a:r>
            <a:r>
              <a:rPr lang="en-US" altLang="de-DE" sz="2400">
                <a:latin typeface="Times New Roman" charset="0"/>
              </a:rPr>
              <a:t> (base 16) notation instead.  Octal notation uses eight digits: 0 to 7. Hexadecimal notation uses sixteen digits: 0 to 9, followed by the letters </a:t>
            </a:r>
            <a:r>
              <a:rPr lang="en-US" altLang="de-DE" sz="2000">
                <a:latin typeface="Helvetica" charset="0"/>
              </a:rPr>
              <a:t>A</a:t>
            </a:r>
            <a:r>
              <a:rPr lang="en-US" altLang="de-DE" sz="2400">
                <a:latin typeface="Times New Roman" charset="0"/>
              </a:rPr>
              <a:t> through </a:t>
            </a:r>
            <a:r>
              <a:rPr lang="en-US" altLang="de-DE" sz="2000">
                <a:latin typeface="Helvetica" charset="0"/>
              </a:rPr>
              <a:t>F</a:t>
            </a:r>
            <a:r>
              <a:rPr lang="en-US" altLang="de-DE" sz="2400">
                <a:latin typeface="Times New Roman" charset="0"/>
              </a:rPr>
              <a:t> to indicate the values 10 to 15.</a:t>
            </a:r>
          </a:p>
        </p:txBody>
      </p:sp>
      <p:grpSp>
        <p:nvGrpSpPr>
          <p:cNvPr id="749695" name="Group 127"/>
          <p:cNvGrpSpPr>
            <a:grpSpLocks/>
          </p:cNvGrpSpPr>
          <p:nvPr/>
        </p:nvGrpSpPr>
        <p:grpSpPr bwMode="auto">
          <a:xfrm>
            <a:off x="482600" y="2895600"/>
            <a:ext cx="8128000" cy="2462213"/>
            <a:chOff x="304" y="2024"/>
            <a:chExt cx="5120" cy="1551"/>
          </a:xfrm>
        </p:grpSpPr>
        <p:sp>
          <p:nvSpPr>
            <p:cNvPr id="749644" name="Rectangle 76"/>
            <p:cNvSpPr>
              <a:spLocks noChangeArrowheads="1"/>
            </p:cNvSpPr>
            <p:nvPr/>
          </p:nvSpPr>
          <p:spPr bwMode="auto">
            <a:xfrm>
              <a:off x="304" y="2024"/>
              <a:ext cx="5120" cy="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following diagrams show how the number forty-two appears in both octal and hexadecimal notation:</a:t>
              </a:r>
            </a:p>
          </p:txBody>
        </p:sp>
        <p:sp>
          <p:nvSpPr>
            <p:cNvPr id="749646" name="Text Box 78"/>
            <p:cNvSpPr txBox="1">
              <a:spLocks noChangeArrowheads="1"/>
            </p:cNvSpPr>
            <p:nvPr/>
          </p:nvSpPr>
          <p:spPr bwMode="auto">
            <a:xfrm>
              <a:off x="1920" y="3009"/>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2  </a:t>
              </a:r>
              <a:r>
                <a:rPr lang="en-US" altLang="de-DE" sz="1600" baseline="10000"/>
                <a:t>x</a:t>
              </a:r>
              <a:endParaRPr lang="en-US" altLang="de-DE" sz="1800">
                <a:latin typeface="Times New Roman" charset="0"/>
              </a:endParaRPr>
            </a:p>
          </p:txBody>
        </p:sp>
        <p:sp>
          <p:nvSpPr>
            <p:cNvPr id="749647" name="Text Box 79"/>
            <p:cNvSpPr txBox="1">
              <a:spLocks noChangeArrowheads="1"/>
            </p:cNvSpPr>
            <p:nvPr/>
          </p:nvSpPr>
          <p:spPr bwMode="auto">
            <a:xfrm>
              <a:off x="2400" y="3009"/>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9648" name="Text Box 80"/>
            <p:cNvSpPr txBox="1">
              <a:spLocks noChangeArrowheads="1"/>
            </p:cNvSpPr>
            <p:nvPr/>
          </p:nvSpPr>
          <p:spPr bwMode="auto">
            <a:xfrm>
              <a:off x="2480" y="3009"/>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2</a:t>
              </a:r>
            </a:p>
          </p:txBody>
        </p:sp>
        <p:sp>
          <p:nvSpPr>
            <p:cNvPr id="749649" name="Text Box 81"/>
            <p:cNvSpPr txBox="1">
              <a:spLocks noChangeArrowheads="1"/>
            </p:cNvSpPr>
            <p:nvPr/>
          </p:nvSpPr>
          <p:spPr bwMode="auto">
            <a:xfrm>
              <a:off x="1992" y="3008"/>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49651" name="Text Box 83"/>
            <p:cNvSpPr txBox="1">
              <a:spLocks noChangeArrowheads="1"/>
            </p:cNvSpPr>
            <p:nvPr/>
          </p:nvSpPr>
          <p:spPr bwMode="auto">
            <a:xfrm>
              <a:off x="1920" y="3161"/>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5  </a:t>
              </a:r>
              <a:r>
                <a:rPr lang="en-US" altLang="de-DE" sz="1600" baseline="10000"/>
                <a:t>x</a:t>
              </a:r>
              <a:endParaRPr lang="en-US" altLang="de-DE" sz="1800">
                <a:latin typeface="Times New Roman" charset="0"/>
              </a:endParaRPr>
            </a:p>
          </p:txBody>
        </p:sp>
        <p:sp>
          <p:nvSpPr>
            <p:cNvPr id="749652" name="Text Box 84"/>
            <p:cNvSpPr txBox="1">
              <a:spLocks noChangeArrowheads="1"/>
            </p:cNvSpPr>
            <p:nvPr/>
          </p:nvSpPr>
          <p:spPr bwMode="auto">
            <a:xfrm>
              <a:off x="2400" y="3161"/>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9653" name="Text Box 85"/>
            <p:cNvSpPr txBox="1">
              <a:spLocks noChangeArrowheads="1"/>
            </p:cNvSpPr>
            <p:nvPr/>
          </p:nvSpPr>
          <p:spPr bwMode="auto">
            <a:xfrm>
              <a:off x="2480" y="3161"/>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40</a:t>
              </a:r>
            </a:p>
          </p:txBody>
        </p:sp>
        <p:sp>
          <p:nvSpPr>
            <p:cNvPr id="749654" name="Text Box 86"/>
            <p:cNvSpPr txBox="1">
              <a:spLocks noChangeArrowheads="1"/>
            </p:cNvSpPr>
            <p:nvPr/>
          </p:nvSpPr>
          <p:spPr bwMode="auto">
            <a:xfrm>
              <a:off x="1992" y="3160"/>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8</a:t>
              </a:r>
            </a:p>
          </p:txBody>
        </p:sp>
        <p:cxnSp>
          <p:nvCxnSpPr>
            <p:cNvPr id="749660" name="AutoShape 92"/>
            <p:cNvCxnSpPr>
              <a:cxnSpLocks noChangeShapeType="1"/>
              <a:stCxn id="749672" idx="2"/>
              <a:endCxn id="749646" idx="1"/>
            </p:cNvCxnSpPr>
            <p:nvPr/>
          </p:nvCxnSpPr>
          <p:spPr bwMode="auto">
            <a:xfrm rot="16200000" flipH="1">
              <a:off x="1617" y="2823"/>
              <a:ext cx="173" cy="432"/>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49661" name="AutoShape 93"/>
            <p:cNvCxnSpPr>
              <a:cxnSpLocks noChangeShapeType="1"/>
              <a:stCxn id="749671" idx="2"/>
              <a:endCxn id="749651" idx="1"/>
            </p:cNvCxnSpPr>
            <p:nvPr/>
          </p:nvCxnSpPr>
          <p:spPr bwMode="auto">
            <a:xfrm rot="16200000" flipH="1">
              <a:off x="1397" y="2755"/>
              <a:ext cx="325" cy="72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49671" name="Rectangle 103"/>
            <p:cNvSpPr>
              <a:spLocks noChangeArrowheads="1"/>
            </p:cNvSpPr>
            <p:nvPr/>
          </p:nvSpPr>
          <p:spPr bwMode="auto">
            <a:xfrm>
              <a:off x="1056" y="26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5</a:t>
              </a:r>
            </a:p>
          </p:txBody>
        </p:sp>
        <p:sp>
          <p:nvSpPr>
            <p:cNvPr id="749672" name="Rectangle 104"/>
            <p:cNvSpPr>
              <a:spLocks noChangeArrowheads="1"/>
            </p:cNvSpPr>
            <p:nvPr/>
          </p:nvSpPr>
          <p:spPr bwMode="auto">
            <a:xfrm>
              <a:off x="1344" y="26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2</a:t>
              </a:r>
            </a:p>
          </p:txBody>
        </p:sp>
        <p:grpSp>
          <p:nvGrpSpPr>
            <p:cNvPr id="749674" name="Group 106"/>
            <p:cNvGrpSpPr>
              <a:grpSpLocks/>
            </p:cNvGrpSpPr>
            <p:nvPr/>
          </p:nvGrpSpPr>
          <p:grpSpPr bwMode="auto">
            <a:xfrm>
              <a:off x="2488" y="3344"/>
              <a:ext cx="288" cy="231"/>
              <a:chOff x="4992" y="3945"/>
              <a:chExt cx="288" cy="231"/>
            </a:xfrm>
          </p:grpSpPr>
          <p:sp>
            <p:nvSpPr>
              <p:cNvPr id="749675" name="Line 107"/>
              <p:cNvSpPr>
                <a:spLocks noChangeShapeType="1"/>
              </p:cNvSpPr>
              <p:nvPr/>
            </p:nvSpPr>
            <p:spPr bwMode="auto">
              <a:xfrm>
                <a:off x="5010" y="3960"/>
                <a:ext cx="2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9676" name="Text Box 108"/>
              <p:cNvSpPr txBox="1">
                <a:spLocks noChangeArrowheads="1"/>
              </p:cNvSpPr>
              <p:nvPr/>
            </p:nvSpPr>
            <p:spPr bwMode="auto">
              <a:xfrm>
                <a:off x="4992" y="3945"/>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42</a:t>
                </a:r>
              </a:p>
            </p:txBody>
          </p:sp>
        </p:grpSp>
        <p:sp>
          <p:nvSpPr>
            <p:cNvPr id="749677" name="Text Box 109"/>
            <p:cNvSpPr txBox="1">
              <a:spLocks noChangeArrowheads="1"/>
            </p:cNvSpPr>
            <p:nvPr/>
          </p:nvSpPr>
          <p:spPr bwMode="auto">
            <a:xfrm>
              <a:off x="4224" y="3009"/>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10  </a:t>
              </a:r>
              <a:r>
                <a:rPr lang="en-US" altLang="de-DE" sz="1600" baseline="10000"/>
                <a:t>x</a:t>
              </a:r>
              <a:endParaRPr lang="en-US" altLang="de-DE" sz="1800">
                <a:latin typeface="Times New Roman" charset="0"/>
              </a:endParaRPr>
            </a:p>
          </p:txBody>
        </p:sp>
        <p:sp>
          <p:nvSpPr>
            <p:cNvPr id="749678" name="Text Box 110"/>
            <p:cNvSpPr txBox="1">
              <a:spLocks noChangeArrowheads="1"/>
            </p:cNvSpPr>
            <p:nvPr/>
          </p:nvSpPr>
          <p:spPr bwMode="auto">
            <a:xfrm>
              <a:off x="4808" y="3009"/>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9679" name="Text Box 111"/>
            <p:cNvSpPr txBox="1">
              <a:spLocks noChangeArrowheads="1"/>
            </p:cNvSpPr>
            <p:nvPr/>
          </p:nvSpPr>
          <p:spPr bwMode="auto">
            <a:xfrm>
              <a:off x="4888" y="3009"/>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10</a:t>
              </a:r>
            </a:p>
          </p:txBody>
        </p:sp>
        <p:sp>
          <p:nvSpPr>
            <p:cNvPr id="749680" name="Text Box 112"/>
            <p:cNvSpPr txBox="1">
              <a:spLocks noChangeArrowheads="1"/>
            </p:cNvSpPr>
            <p:nvPr/>
          </p:nvSpPr>
          <p:spPr bwMode="auto">
            <a:xfrm>
              <a:off x="4400" y="3008"/>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49681" name="Text Box 113"/>
            <p:cNvSpPr txBox="1">
              <a:spLocks noChangeArrowheads="1"/>
            </p:cNvSpPr>
            <p:nvPr/>
          </p:nvSpPr>
          <p:spPr bwMode="auto">
            <a:xfrm>
              <a:off x="4224" y="3161"/>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solidFill>
                    <a:srgbClr val="CCFFFF"/>
                  </a:solidFill>
                  <a:latin typeface="Times New Roman" charset="0"/>
                </a:rPr>
                <a:t>0</a:t>
              </a:r>
              <a:r>
                <a:rPr lang="en-US" altLang="de-DE" sz="1800">
                  <a:latin typeface="Times New Roman" charset="0"/>
                </a:rPr>
                <a:t>2  </a:t>
              </a:r>
              <a:r>
                <a:rPr lang="en-US" altLang="de-DE" sz="1600" baseline="10000"/>
                <a:t>x</a:t>
              </a:r>
              <a:endParaRPr lang="en-US" altLang="de-DE" sz="1800">
                <a:latin typeface="Times New Roman" charset="0"/>
              </a:endParaRPr>
            </a:p>
          </p:txBody>
        </p:sp>
        <p:sp>
          <p:nvSpPr>
            <p:cNvPr id="749682" name="Text Box 114"/>
            <p:cNvSpPr txBox="1">
              <a:spLocks noChangeArrowheads="1"/>
            </p:cNvSpPr>
            <p:nvPr/>
          </p:nvSpPr>
          <p:spPr bwMode="auto">
            <a:xfrm>
              <a:off x="4808" y="3161"/>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49683" name="Text Box 115"/>
            <p:cNvSpPr txBox="1">
              <a:spLocks noChangeArrowheads="1"/>
            </p:cNvSpPr>
            <p:nvPr/>
          </p:nvSpPr>
          <p:spPr bwMode="auto">
            <a:xfrm>
              <a:off x="4888" y="3161"/>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32</a:t>
              </a:r>
            </a:p>
          </p:txBody>
        </p:sp>
        <p:sp>
          <p:nvSpPr>
            <p:cNvPr id="749684" name="Text Box 116"/>
            <p:cNvSpPr txBox="1">
              <a:spLocks noChangeArrowheads="1"/>
            </p:cNvSpPr>
            <p:nvPr/>
          </p:nvSpPr>
          <p:spPr bwMode="auto">
            <a:xfrm>
              <a:off x="4400" y="3160"/>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16</a:t>
              </a:r>
            </a:p>
          </p:txBody>
        </p:sp>
        <p:cxnSp>
          <p:nvCxnSpPr>
            <p:cNvPr id="749685" name="AutoShape 117"/>
            <p:cNvCxnSpPr>
              <a:cxnSpLocks noChangeShapeType="1"/>
              <a:stCxn id="749688" idx="2"/>
              <a:endCxn id="749677" idx="1"/>
            </p:cNvCxnSpPr>
            <p:nvPr/>
          </p:nvCxnSpPr>
          <p:spPr bwMode="auto">
            <a:xfrm rot="16200000" flipH="1">
              <a:off x="3921" y="2823"/>
              <a:ext cx="173" cy="432"/>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49686" name="AutoShape 118"/>
            <p:cNvCxnSpPr>
              <a:cxnSpLocks noChangeShapeType="1"/>
              <a:stCxn id="749687" idx="2"/>
              <a:endCxn id="749681" idx="1"/>
            </p:cNvCxnSpPr>
            <p:nvPr/>
          </p:nvCxnSpPr>
          <p:spPr bwMode="auto">
            <a:xfrm rot="16200000" flipH="1">
              <a:off x="3701" y="2755"/>
              <a:ext cx="325" cy="72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49687" name="Rectangle 119"/>
            <p:cNvSpPr>
              <a:spLocks noChangeArrowheads="1"/>
            </p:cNvSpPr>
            <p:nvPr/>
          </p:nvSpPr>
          <p:spPr bwMode="auto">
            <a:xfrm>
              <a:off x="3360" y="26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2</a:t>
              </a:r>
            </a:p>
          </p:txBody>
        </p:sp>
        <p:sp>
          <p:nvSpPr>
            <p:cNvPr id="749688" name="Rectangle 120"/>
            <p:cNvSpPr>
              <a:spLocks noChangeArrowheads="1"/>
            </p:cNvSpPr>
            <p:nvPr/>
          </p:nvSpPr>
          <p:spPr bwMode="auto">
            <a:xfrm>
              <a:off x="3648" y="26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A</a:t>
              </a:r>
            </a:p>
          </p:txBody>
        </p:sp>
        <p:grpSp>
          <p:nvGrpSpPr>
            <p:cNvPr id="749689" name="Group 121"/>
            <p:cNvGrpSpPr>
              <a:grpSpLocks/>
            </p:cNvGrpSpPr>
            <p:nvPr/>
          </p:nvGrpSpPr>
          <p:grpSpPr bwMode="auto">
            <a:xfrm>
              <a:off x="4896" y="3344"/>
              <a:ext cx="288" cy="231"/>
              <a:chOff x="4992" y="3945"/>
              <a:chExt cx="288" cy="231"/>
            </a:xfrm>
          </p:grpSpPr>
          <p:sp>
            <p:nvSpPr>
              <p:cNvPr id="749690" name="Line 122"/>
              <p:cNvSpPr>
                <a:spLocks noChangeShapeType="1"/>
              </p:cNvSpPr>
              <p:nvPr/>
            </p:nvSpPr>
            <p:spPr bwMode="auto">
              <a:xfrm>
                <a:off x="5010" y="3960"/>
                <a:ext cx="2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49691" name="Text Box 123"/>
              <p:cNvSpPr txBox="1">
                <a:spLocks noChangeArrowheads="1"/>
              </p:cNvSpPr>
              <p:nvPr/>
            </p:nvSpPr>
            <p:spPr bwMode="auto">
              <a:xfrm>
                <a:off x="4992" y="3945"/>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42</a:t>
                </a:r>
              </a:p>
            </p:txBody>
          </p:sp>
        </p:grpSp>
        <p:sp>
          <p:nvSpPr>
            <p:cNvPr id="749693" name="Text Box 125"/>
            <p:cNvSpPr txBox="1">
              <a:spLocks noChangeArrowheads="1"/>
            </p:cNvSpPr>
            <p:nvPr/>
          </p:nvSpPr>
          <p:spPr bwMode="auto">
            <a:xfrm>
              <a:off x="1056" y="2496"/>
              <a:ext cx="5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600" i="1">
                  <a:latin typeface="Times New Roman" charset="0"/>
                </a:rPr>
                <a:t>octal</a:t>
              </a:r>
              <a:endParaRPr lang="en-US" altLang="de-DE"/>
            </a:p>
          </p:txBody>
        </p:sp>
        <p:sp>
          <p:nvSpPr>
            <p:cNvPr id="749694" name="Text Box 126"/>
            <p:cNvSpPr txBox="1">
              <a:spLocks noChangeArrowheads="1"/>
            </p:cNvSpPr>
            <p:nvPr/>
          </p:nvSpPr>
          <p:spPr bwMode="auto">
            <a:xfrm>
              <a:off x="3264" y="2496"/>
              <a:ext cx="7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600" i="1">
                  <a:latin typeface="Times New Roman" charset="0"/>
                </a:rPr>
                <a:t>hexadecimal</a:t>
              </a:r>
              <a:endParaRPr lang="en-US" altLang="de-DE"/>
            </a:p>
          </p:txBody>
        </p:sp>
      </p:grpSp>
      <p:sp>
        <p:nvSpPr>
          <p:cNvPr id="749696" name="Rectangle 128"/>
          <p:cNvSpPr>
            <a:spLocks noChangeArrowheads="1"/>
          </p:cNvSpPr>
          <p:nvPr/>
        </p:nvSpPr>
        <p:spPr bwMode="auto">
          <a:xfrm>
            <a:off x="482600" y="5384800"/>
            <a:ext cx="81280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advantage of using either octal or hexadecimal notation is that doing so makes it easy to translate the number back to individual bits because you can convert each digit separately.</a:t>
            </a:r>
          </a:p>
        </p:txBody>
      </p:sp>
    </p:spTree>
    <p:extLst>
      <p:ext uri="{BB962C8B-B14F-4D97-AF65-F5344CB8AC3E}">
        <p14:creationId xmlns:p14="http://schemas.microsoft.com/office/powerpoint/2010/main" val="7648734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496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4969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9696"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Exercises: Number Bases</a:t>
            </a:r>
            <a:endParaRPr lang="en-US" altLang="de-DE">
              <a:solidFill>
                <a:schemeClr val="tx1"/>
              </a:solidFill>
            </a:endParaRPr>
          </a:p>
        </p:txBody>
      </p:sp>
      <p:sp>
        <p:nvSpPr>
          <p:cNvPr id="753667" name="Rectangle 3"/>
          <p:cNvSpPr>
            <a:spLocks noChangeArrowheads="1"/>
          </p:cNvSpPr>
          <p:nvPr/>
        </p:nvSpPr>
        <p:spPr bwMode="auto">
          <a:xfrm>
            <a:off x="482600" y="1155700"/>
            <a:ext cx="812800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What is the decimal value for each of the following numbers?</a:t>
            </a:r>
          </a:p>
        </p:txBody>
      </p:sp>
      <p:sp>
        <p:nvSpPr>
          <p:cNvPr id="753703" name="Text Box 39"/>
          <p:cNvSpPr txBox="1">
            <a:spLocks noChangeArrowheads="1"/>
          </p:cNvSpPr>
          <p:nvPr/>
        </p:nvSpPr>
        <p:spPr bwMode="auto">
          <a:xfrm>
            <a:off x="1600200" y="16764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a:latin typeface="Times New Roman" charset="0"/>
              </a:rPr>
              <a:t>10001</a:t>
            </a:r>
            <a:r>
              <a:rPr lang="en-US" altLang="de-DE" baseline="-25000">
                <a:latin typeface="Times New Roman" charset="0"/>
              </a:rPr>
              <a:t>2</a:t>
            </a:r>
            <a:endParaRPr lang="en-US" altLang="de-DE">
              <a:latin typeface="Times New Roman" charset="0"/>
            </a:endParaRPr>
          </a:p>
        </p:txBody>
      </p:sp>
      <p:sp>
        <p:nvSpPr>
          <p:cNvPr id="753704" name="Text Box 40"/>
          <p:cNvSpPr txBox="1">
            <a:spLocks noChangeArrowheads="1"/>
          </p:cNvSpPr>
          <p:nvPr/>
        </p:nvSpPr>
        <p:spPr bwMode="auto">
          <a:xfrm>
            <a:off x="3962400" y="1676400"/>
            <a:ext cx="76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a:latin typeface="Times New Roman" charset="0"/>
              </a:rPr>
              <a:t>177</a:t>
            </a:r>
            <a:r>
              <a:rPr lang="en-US" altLang="de-DE" baseline="-25000">
                <a:latin typeface="Times New Roman" charset="0"/>
              </a:rPr>
              <a:t>8</a:t>
            </a:r>
            <a:endParaRPr lang="en-US" altLang="de-DE">
              <a:latin typeface="Times New Roman" charset="0"/>
            </a:endParaRPr>
          </a:p>
        </p:txBody>
      </p:sp>
      <p:sp>
        <p:nvSpPr>
          <p:cNvPr id="753705" name="Text Box 41"/>
          <p:cNvSpPr txBox="1">
            <a:spLocks noChangeArrowheads="1"/>
          </p:cNvSpPr>
          <p:nvPr/>
        </p:nvSpPr>
        <p:spPr bwMode="auto">
          <a:xfrm>
            <a:off x="6172200" y="1676400"/>
            <a:ext cx="9144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a:t>AD</a:t>
            </a:r>
            <a:r>
              <a:rPr lang="en-US" altLang="de-DE" baseline="-25000">
                <a:latin typeface="Times New Roman" charset="0"/>
              </a:rPr>
              <a:t>16</a:t>
            </a:r>
            <a:endParaRPr lang="en-US" altLang="de-DE">
              <a:latin typeface="Times New Roman" charset="0"/>
            </a:endParaRPr>
          </a:p>
        </p:txBody>
      </p:sp>
      <p:grpSp>
        <p:nvGrpSpPr>
          <p:cNvPr id="753795" name="Group 131"/>
          <p:cNvGrpSpPr>
            <a:grpSpLocks/>
          </p:cNvGrpSpPr>
          <p:nvPr/>
        </p:nvGrpSpPr>
        <p:grpSpPr bwMode="auto">
          <a:xfrm>
            <a:off x="990600" y="2286000"/>
            <a:ext cx="3898900" cy="2157413"/>
            <a:chOff x="624" y="1440"/>
            <a:chExt cx="2456" cy="1359"/>
          </a:xfrm>
        </p:grpSpPr>
        <p:sp>
          <p:nvSpPr>
            <p:cNvPr id="753709" name="Text Box 45"/>
            <p:cNvSpPr txBox="1">
              <a:spLocks noChangeArrowheads="1"/>
            </p:cNvSpPr>
            <p:nvPr/>
          </p:nvSpPr>
          <p:spPr bwMode="auto">
            <a:xfrm>
              <a:off x="2152" y="1785"/>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  </a:t>
              </a:r>
              <a:r>
                <a:rPr lang="en-US" altLang="de-DE" sz="1600" baseline="10000"/>
                <a:t>x</a:t>
              </a:r>
              <a:endParaRPr lang="en-US" altLang="de-DE" sz="1800">
                <a:latin typeface="Times New Roman" charset="0"/>
              </a:endParaRPr>
            </a:p>
          </p:txBody>
        </p:sp>
        <p:sp>
          <p:nvSpPr>
            <p:cNvPr id="753710" name="Text Box 46"/>
            <p:cNvSpPr txBox="1">
              <a:spLocks noChangeArrowheads="1"/>
            </p:cNvSpPr>
            <p:nvPr/>
          </p:nvSpPr>
          <p:spPr bwMode="auto">
            <a:xfrm>
              <a:off x="2696" y="1785"/>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11" name="Text Box 47"/>
            <p:cNvSpPr txBox="1">
              <a:spLocks noChangeArrowheads="1"/>
            </p:cNvSpPr>
            <p:nvPr/>
          </p:nvSpPr>
          <p:spPr bwMode="auto">
            <a:xfrm>
              <a:off x="2792" y="1785"/>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53712" name="Text Box 48"/>
            <p:cNvSpPr txBox="1">
              <a:spLocks noChangeArrowheads="1"/>
            </p:cNvSpPr>
            <p:nvPr/>
          </p:nvSpPr>
          <p:spPr bwMode="auto">
            <a:xfrm>
              <a:off x="2288" y="1784"/>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53714" name="Text Box 50"/>
            <p:cNvSpPr txBox="1">
              <a:spLocks noChangeArrowheads="1"/>
            </p:cNvSpPr>
            <p:nvPr/>
          </p:nvSpPr>
          <p:spPr bwMode="auto">
            <a:xfrm>
              <a:off x="2152" y="1937"/>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53715" name="Text Box 51"/>
            <p:cNvSpPr txBox="1">
              <a:spLocks noChangeArrowheads="1"/>
            </p:cNvSpPr>
            <p:nvPr/>
          </p:nvSpPr>
          <p:spPr bwMode="auto">
            <a:xfrm>
              <a:off x="2696" y="1937"/>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16" name="Text Box 52"/>
            <p:cNvSpPr txBox="1">
              <a:spLocks noChangeArrowheads="1"/>
            </p:cNvSpPr>
            <p:nvPr/>
          </p:nvSpPr>
          <p:spPr bwMode="auto">
            <a:xfrm>
              <a:off x="2792" y="1937"/>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53717" name="Text Box 53"/>
            <p:cNvSpPr txBox="1">
              <a:spLocks noChangeArrowheads="1"/>
            </p:cNvSpPr>
            <p:nvPr/>
          </p:nvSpPr>
          <p:spPr bwMode="auto">
            <a:xfrm>
              <a:off x="2288" y="1936"/>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2</a:t>
              </a:r>
            </a:p>
          </p:txBody>
        </p:sp>
        <p:sp>
          <p:nvSpPr>
            <p:cNvPr id="753719" name="Text Box 55"/>
            <p:cNvSpPr txBox="1">
              <a:spLocks noChangeArrowheads="1"/>
            </p:cNvSpPr>
            <p:nvPr/>
          </p:nvSpPr>
          <p:spPr bwMode="auto">
            <a:xfrm>
              <a:off x="2152" y="2089"/>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53720" name="Text Box 56"/>
            <p:cNvSpPr txBox="1">
              <a:spLocks noChangeArrowheads="1"/>
            </p:cNvSpPr>
            <p:nvPr/>
          </p:nvSpPr>
          <p:spPr bwMode="auto">
            <a:xfrm>
              <a:off x="2696" y="2089"/>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21" name="Text Box 57"/>
            <p:cNvSpPr txBox="1">
              <a:spLocks noChangeArrowheads="1"/>
            </p:cNvSpPr>
            <p:nvPr/>
          </p:nvSpPr>
          <p:spPr bwMode="auto">
            <a:xfrm>
              <a:off x="2792" y="2089"/>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53722" name="Text Box 58"/>
            <p:cNvSpPr txBox="1">
              <a:spLocks noChangeArrowheads="1"/>
            </p:cNvSpPr>
            <p:nvPr/>
          </p:nvSpPr>
          <p:spPr bwMode="auto">
            <a:xfrm>
              <a:off x="2288" y="2088"/>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4</a:t>
              </a:r>
            </a:p>
          </p:txBody>
        </p:sp>
        <p:cxnSp>
          <p:nvCxnSpPr>
            <p:cNvPr id="753723" name="AutoShape 59"/>
            <p:cNvCxnSpPr>
              <a:cxnSpLocks noChangeShapeType="1"/>
              <a:stCxn id="753750" idx="2"/>
              <a:endCxn id="753709" idx="1"/>
            </p:cNvCxnSpPr>
            <p:nvPr/>
          </p:nvCxnSpPr>
          <p:spPr bwMode="auto">
            <a:xfrm rot="16200000" flipH="1">
              <a:off x="1949" y="1699"/>
              <a:ext cx="173" cy="232"/>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53724" name="AutoShape 60"/>
            <p:cNvCxnSpPr>
              <a:cxnSpLocks noChangeShapeType="1"/>
              <a:stCxn id="753749" idx="2"/>
              <a:endCxn id="753714" idx="1"/>
            </p:cNvCxnSpPr>
            <p:nvPr/>
          </p:nvCxnSpPr>
          <p:spPr bwMode="auto">
            <a:xfrm rot="16200000" flipH="1">
              <a:off x="1729" y="1631"/>
              <a:ext cx="325" cy="520"/>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53725" name="AutoShape 61"/>
            <p:cNvCxnSpPr>
              <a:cxnSpLocks noChangeShapeType="1"/>
              <a:stCxn id="753748" idx="2"/>
              <a:endCxn id="753719" idx="1"/>
            </p:cNvCxnSpPr>
            <p:nvPr/>
          </p:nvCxnSpPr>
          <p:spPr bwMode="auto">
            <a:xfrm rot="16200000" flipH="1">
              <a:off x="1509" y="1563"/>
              <a:ext cx="477" cy="808"/>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53728" name="Text Box 64"/>
            <p:cNvSpPr txBox="1">
              <a:spLocks noChangeArrowheads="1"/>
            </p:cNvSpPr>
            <p:nvPr/>
          </p:nvSpPr>
          <p:spPr bwMode="auto">
            <a:xfrm>
              <a:off x="2152" y="2241"/>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0  </a:t>
              </a:r>
              <a:r>
                <a:rPr lang="en-US" altLang="de-DE" sz="1600" baseline="10000"/>
                <a:t>x</a:t>
              </a:r>
              <a:endParaRPr lang="en-US" altLang="de-DE" sz="1800">
                <a:latin typeface="Times New Roman" charset="0"/>
              </a:endParaRPr>
            </a:p>
          </p:txBody>
        </p:sp>
        <p:sp>
          <p:nvSpPr>
            <p:cNvPr id="753729" name="Text Box 65"/>
            <p:cNvSpPr txBox="1">
              <a:spLocks noChangeArrowheads="1"/>
            </p:cNvSpPr>
            <p:nvPr/>
          </p:nvSpPr>
          <p:spPr bwMode="auto">
            <a:xfrm>
              <a:off x="2696" y="2241"/>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30" name="Text Box 66"/>
            <p:cNvSpPr txBox="1">
              <a:spLocks noChangeArrowheads="1"/>
            </p:cNvSpPr>
            <p:nvPr/>
          </p:nvSpPr>
          <p:spPr bwMode="auto">
            <a:xfrm>
              <a:off x="2792" y="2241"/>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0</a:t>
              </a:r>
            </a:p>
          </p:txBody>
        </p:sp>
        <p:sp>
          <p:nvSpPr>
            <p:cNvPr id="753731" name="Text Box 67"/>
            <p:cNvSpPr txBox="1">
              <a:spLocks noChangeArrowheads="1"/>
            </p:cNvSpPr>
            <p:nvPr/>
          </p:nvSpPr>
          <p:spPr bwMode="auto">
            <a:xfrm>
              <a:off x="2288" y="2240"/>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8</a:t>
              </a:r>
            </a:p>
          </p:txBody>
        </p:sp>
        <p:cxnSp>
          <p:nvCxnSpPr>
            <p:cNvPr id="753732" name="AutoShape 68"/>
            <p:cNvCxnSpPr>
              <a:cxnSpLocks noChangeShapeType="1"/>
              <a:stCxn id="753747" idx="2"/>
              <a:endCxn id="753728" idx="1"/>
            </p:cNvCxnSpPr>
            <p:nvPr/>
          </p:nvCxnSpPr>
          <p:spPr bwMode="auto">
            <a:xfrm rot="16200000" flipH="1">
              <a:off x="1289" y="1495"/>
              <a:ext cx="629" cy="1096"/>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53735" name="Text Box 71"/>
            <p:cNvSpPr txBox="1">
              <a:spLocks noChangeArrowheads="1"/>
            </p:cNvSpPr>
            <p:nvPr/>
          </p:nvSpPr>
          <p:spPr bwMode="auto">
            <a:xfrm>
              <a:off x="2152" y="2393"/>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  </a:t>
              </a:r>
              <a:r>
                <a:rPr lang="en-US" altLang="de-DE" sz="1600" baseline="10000"/>
                <a:t>x</a:t>
              </a:r>
              <a:endParaRPr lang="en-US" altLang="de-DE" sz="1800">
                <a:latin typeface="Times New Roman" charset="0"/>
              </a:endParaRPr>
            </a:p>
          </p:txBody>
        </p:sp>
        <p:sp>
          <p:nvSpPr>
            <p:cNvPr id="753736" name="Text Box 72"/>
            <p:cNvSpPr txBox="1">
              <a:spLocks noChangeArrowheads="1"/>
            </p:cNvSpPr>
            <p:nvPr/>
          </p:nvSpPr>
          <p:spPr bwMode="auto">
            <a:xfrm>
              <a:off x="2696" y="2393"/>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37" name="Text Box 73"/>
            <p:cNvSpPr txBox="1">
              <a:spLocks noChangeArrowheads="1"/>
            </p:cNvSpPr>
            <p:nvPr/>
          </p:nvSpPr>
          <p:spPr bwMode="auto">
            <a:xfrm>
              <a:off x="2792" y="2393"/>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53738" name="Text Box 74"/>
            <p:cNvSpPr txBox="1">
              <a:spLocks noChangeArrowheads="1"/>
            </p:cNvSpPr>
            <p:nvPr/>
          </p:nvSpPr>
          <p:spPr bwMode="auto">
            <a:xfrm>
              <a:off x="2288" y="2392"/>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16</a:t>
              </a:r>
            </a:p>
          </p:txBody>
        </p:sp>
        <p:cxnSp>
          <p:nvCxnSpPr>
            <p:cNvPr id="753739" name="AutoShape 75"/>
            <p:cNvCxnSpPr>
              <a:cxnSpLocks noChangeShapeType="1"/>
              <a:stCxn id="753746" idx="2"/>
              <a:endCxn id="753735" idx="1"/>
            </p:cNvCxnSpPr>
            <p:nvPr/>
          </p:nvCxnSpPr>
          <p:spPr bwMode="auto">
            <a:xfrm rot="16200000" flipH="1">
              <a:off x="1069" y="1427"/>
              <a:ext cx="781" cy="1384"/>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53746" name="Rectangle 82"/>
            <p:cNvSpPr>
              <a:spLocks noChangeArrowheads="1"/>
            </p:cNvSpPr>
            <p:nvPr/>
          </p:nvSpPr>
          <p:spPr bwMode="auto">
            <a:xfrm>
              <a:off x="624" y="144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747" name="Rectangle 83"/>
            <p:cNvSpPr>
              <a:spLocks noChangeArrowheads="1"/>
            </p:cNvSpPr>
            <p:nvPr/>
          </p:nvSpPr>
          <p:spPr bwMode="auto">
            <a:xfrm>
              <a:off x="912" y="144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748" name="Rectangle 84"/>
            <p:cNvSpPr>
              <a:spLocks noChangeArrowheads="1"/>
            </p:cNvSpPr>
            <p:nvPr/>
          </p:nvSpPr>
          <p:spPr bwMode="auto">
            <a:xfrm>
              <a:off x="1200" y="144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749" name="Rectangle 85"/>
            <p:cNvSpPr>
              <a:spLocks noChangeArrowheads="1"/>
            </p:cNvSpPr>
            <p:nvPr/>
          </p:nvSpPr>
          <p:spPr bwMode="auto">
            <a:xfrm>
              <a:off x="1488" y="144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750" name="Rectangle 86"/>
            <p:cNvSpPr>
              <a:spLocks noChangeArrowheads="1"/>
            </p:cNvSpPr>
            <p:nvPr/>
          </p:nvSpPr>
          <p:spPr bwMode="auto">
            <a:xfrm>
              <a:off x="1776" y="144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grpSp>
          <p:nvGrpSpPr>
            <p:cNvPr id="753751" name="Group 87"/>
            <p:cNvGrpSpPr>
              <a:grpSpLocks/>
            </p:cNvGrpSpPr>
            <p:nvPr/>
          </p:nvGrpSpPr>
          <p:grpSpPr bwMode="auto">
            <a:xfrm>
              <a:off x="2792" y="2568"/>
              <a:ext cx="288" cy="231"/>
              <a:chOff x="4992" y="3945"/>
              <a:chExt cx="288" cy="231"/>
            </a:xfrm>
          </p:grpSpPr>
          <p:sp>
            <p:nvSpPr>
              <p:cNvPr id="753752" name="Line 88"/>
              <p:cNvSpPr>
                <a:spLocks noChangeShapeType="1"/>
              </p:cNvSpPr>
              <p:nvPr/>
            </p:nvSpPr>
            <p:spPr bwMode="auto">
              <a:xfrm>
                <a:off x="5010" y="3960"/>
                <a:ext cx="2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753" name="Text Box 89"/>
              <p:cNvSpPr txBox="1">
                <a:spLocks noChangeArrowheads="1"/>
              </p:cNvSpPr>
              <p:nvPr/>
            </p:nvSpPr>
            <p:spPr bwMode="auto">
              <a:xfrm>
                <a:off x="4992" y="3945"/>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17</a:t>
                </a:r>
              </a:p>
            </p:txBody>
          </p:sp>
        </p:grpSp>
      </p:grpSp>
      <p:grpSp>
        <p:nvGrpSpPr>
          <p:cNvPr id="753796" name="Group 132"/>
          <p:cNvGrpSpPr>
            <a:grpSpLocks/>
          </p:cNvGrpSpPr>
          <p:nvPr/>
        </p:nvGrpSpPr>
        <p:grpSpPr bwMode="auto">
          <a:xfrm>
            <a:off x="3657600" y="2286000"/>
            <a:ext cx="2984500" cy="1685925"/>
            <a:chOff x="768" y="2929"/>
            <a:chExt cx="1880" cy="1062"/>
          </a:xfrm>
        </p:grpSpPr>
        <p:sp>
          <p:nvSpPr>
            <p:cNvPr id="753756" name="Text Box 92"/>
            <p:cNvSpPr txBox="1">
              <a:spLocks noChangeArrowheads="1"/>
            </p:cNvSpPr>
            <p:nvPr/>
          </p:nvSpPr>
          <p:spPr bwMode="auto">
            <a:xfrm>
              <a:off x="1704" y="3274"/>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7  </a:t>
              </a:r>
              <a:r>
                <a:rPr lang="en-US" altLang="de-DE" sz="1600" baseline="10000"/>
                <a:t>x</a:t>
              </a:r>
              <a:endParaRPr lang="en-US" altLang="de-DE" sz="1800">
                <a:latin typeface="Times New Roman" charset="0"/>
              </a:endParaRPr>
            </a:p>
          </p:txBody>
        </p:sp>
        <p:sp>
          <p:nvSpPr>
            <p:cNvPr id="753757" name="Text Box 93"/>
            <p:cNvSpPr txBox="1">
              <a:spLocks noChangeArrowheads="1"/>
            </p:cNvSpPr>
            <p:nvPr/>
          </p:nvSpPr>
          <p:spPr bwMode="auto">
            <a:xfrm>
              <a:off x="2248" y="3274"/>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58" name="Text Box 94"/>
            <p:cNvSpPr txBox="1">
              <a:spLocks noChangeArrowheads="1"/>
            </p:cNvSpPr>
            <p:nvPr/>
          </p:nvSpPr>
          <p:spPr bwMode="auto">
            <a:xfrm>
              <a:off x="2352" y="3274"/>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7</a:t>
              </a:r>
            </a:p>
          </p:txBody>
        </p:sp>
        <p:sp>
          <p:nvSpPr>
            <p:cNvPr id="753759" name="Text Box 95"/>
            <p:cNvSpPr txBox="1">
              <a:spLocks noChangeArrowheads="1"/>
            </p:cNvSpPr>
            <p:nvPr/>
          </p:nvSpPr>
          <p:spPr bwMode="auto">
            <a:xfrm>
              <a:off x="1840" y="3273"/>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53760" name="Text Box 96"/>
            <p:cNvSpPr txBox="1">
              <a:spLocks noChangeArrowheads="1"/>
            </p:cNvSpPr>
            <p:nvPr/>
          </p:nvSpPr>
          <p:spPr bwMode="auto">
            <a:xfrm>
              <a:off x="1704" y="3426"/>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7  </a:t>
              </a:r>
              <a:r>
                <a:rPr lang="en-US" altLang="de-DE" sz="1600" baseline="10000"/>
                <a:t>x</a:t>
              </a:r>
              <a:endParaRPr lang="en-US" altLang="de-DE" sz="1800">
                <a:latin typeface="Times New Roman" charset="0"/>
              </a:endParaRPr>
            </a:p>
          </p:txBody>
        </p:sp>
        <p:sp>
          <p:nvSpPr>
            <p:cNvPr id="753761" name="Text Box 97"/>
            <p:cNvSpPr txBox="1">
              <a:spLocks noChangeArrowheads="1"/>
            </p:cNvSpPr>
            <p:nvPr/>
          </p:nvSpPr>
          <p:spPr bwMode="auto">
            <a:xfrm>
              <a:off x="2248" y="3426"/>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62" name="Text Box 98"/>
            <p:cNvSpPr txBox="1">
              <a:spLocks noChangeArrowheads="1"/>
            </p:cNvSpPr>
            <p:nvPr/>
          </p:nvSpPr>
          <p:spPr bwMode="auto">
            <a:xfrm>
              <a:off x="2352" y="3426"/>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56</a:t>
              </a:r>
            </a:p>
          </p:txBody>
        </p:sp>
        <p:sp>
          <p:nvSpPr>
            <p:cNvPr id="753763" name="Text Box 99"/>
            <p:cNvSpPr txBox="1">
              <a:spLocks noChangeArrowheads="1"/>
            </p:cNvSpPr>
            <p:nvPr/>
          </p:nvSpPr>
          <p:spPr bwMode="auto">
            <a:xfrm>
              <a:off x="1840" y="3425"/>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8</a:t>
              </a:r>
            </a:p>
          </p:txBody>
        </p:sp>
        <p:cxnSp>
          <p:nvCxnSpPr>
            <p:cNvPr id="753764" name="AutoShape 100"/>
            <p:cNvCxnSpPr>
              <a:cxnSpLocks noChangeShapeType="1"/>
              <a:stCxn id="753767" idx="2"/>
              <a:endCxn id="753756" idx="1"/>
            </p:cNvCxnSpPr>
            <p:nvPr/>
          </p:nvCxnSpPr>
          <p:spPr bwMode="auto">
            <a:xfrm rot="16200000" flipH="1">
              <a:off x="1509" y="3196"/>
              <a:ext cx="173" cy="216"/>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53765" name="AutoShape 101"/>
            <p:cNvCxnSpPr>
              <a:cxnSpLocks noChangeShapeType="1"/>
              <a:stCxn id="753766" idx="2"/>
              <a:endCxn id="753760" idx="1"/>
            </p:cNvCxnSpPr>
            <p:nvPr/>
          </p:nvCxnSpPr>
          <p:spPr bwMode="auto">
            <a:xfrm rot="16200000" flipH="1">
              <a:off x="1289" y="3128"/>
              <a:ext cx="325" cy="504"/>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53766" name="Rectangle 102"/>
            <p:cNvSpPr>
              <a:spLocks noChangeArrowheads="1"/>
            </p:cNvSpPr>
            <p:nvPr/>
          </p:nvSpPr>
          <p:spPr bwMode="auto">
            <a:xfrm>
              <a:off x="1056" y="2929"/>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7</a:t>
              </a:r>
            </a:p>
          </p:txBody>
        </p:sp>
        <p:sp>
          <p:nvSpPr>
            <p:cNvPr id="753767" name="Rectangle 103"/>
            <p:cNvSpPr>
              <a:spLocks noChangeArrowheads="1"/>
            </p:cNvSpPr>
            <p:nvPr/>
          </p:nvSpPr>
          <p:spPr bwMode="auto">
            <a:xfrm>
              <a:off x="1344" y="2929"/>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7</a:t>
              </a:r>
            </a:p>
          </p:txBody>
        </p:sp>
        <p:sp>
          <p:nvSpPr>
            <p:cNvPr id="753769" name="Line 105"/>
            <p:cNvSpPr>
              <a:spLocks noChangeShapeType="1"/>
            </p:cNvSpPr>
            <p:nvPr/>
          </p:nvSpPr>
          <p:spPr bwMode="auto">
            <a:xfrm>
              <a:off x="2346" y="3775"/>
              <a:ext cx="2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770" name="Text Box 106"/>
            <p:cNvSpPr txBox="1">
              <a:spLocks noChangeArrowheads="1"/>
            </p:cNvSpPr>
            <p:nvPr/>
          </p:nvSpPr>
          <p:spPr bwMode="auto">
            <a:xfrm>
              <a:off x="2256" y="3760"/>
              <a:ext cx="3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127</a:t>
              </a:r>
            </a:p>
          </p:txBody>
        </p:sp>
        <p:sp>
          <p:nvSpPr>
            <p:cNvPr id="753788" name="Rectangle 124"/>
            <p:cNvSpPr>
              <a:spLocks noChangeArrowheads="1"/>
            </p:cNvSpPr>
            <p:nvPr/>
          </p:nvSpPr>
          <p:spPr bwMode="auto">
            <a:xfrm>
              <a:off x="768" y="2929"/>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789" name="Text Box 125"/>
            <p:cNvSpPr txBox="1">
              <a:spLocks noChangeArrowheads="1"/>
            </p:cNvSpPr>
            <p:nvPr/>
          </p:nvSpPr>
          <p:spPr bwMode="auto">
            <a:xfrm>
              <a:off x="1704" y="3578"/>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  </a:t>
              </a:r>
              <a:r>
                <a:rPr lang="en-US" altLang="de-DE" sz="1600" baseline="10000"/>
                <a:t>x</a:t>
              </a:r>
              <a:endParaRPr lang="en-US" altLang="de-DE" sz="1800">
                <a:latin typeface="Times New Roman" charset="0"/>
              </a:endParaRPr>
            </a:p>
          </p:txBody>
        </p:sp>
        <p:sp>
          <p:nvSpPr>
            <p:cNvPr id="753790" name="Text Box 126"/>
            <p:cNvSpPr txBox="1">
              <a:spLocks noChangeArrowheads="1"/>
            </p:cNvSpPr>
            <p:nvPr/>
          </p:nvSpPr>
          <p:spPr bwMode="auto">
            <a:xfrm>
              <a:off x="2248" y="3578"/>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91" name="Text Box 127"/>
            <p:cNvSpPr txBox="1">
              <a:spLocks noChangeArrowheads="1"/>
            </p:cNvSpPr>
            <p:nvPr/>
          </p:nvSpPr>
          <p:spPr bwMode="auto">
            <a:xfrm>
              <a:off x="2352" y="3578"/>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64</a:t>
              </a:r>
            </a:p>
          </p:txBody>
        </p:sp>
        <p:sp>
          <p:nvSpPr>
            <p:cNvPr id="753792" name="Text Box 128"/>
            <p:cNvSpPr txBox="1">
              <a:spLocks noChangeArrowheads="1"/>
            </p:cNvSpPr>
            <p:nvPr/>
          </p:nvSpPr>
          <p:spPr bwMode="auto">
            <a:xfrm>
              <a:off x="1840" y="3577"/>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64</a:t>
              </a:r>
            </a:p>
          </p:txBody>
        </p:sp>
        <p:cxnSp>
          <p:nvCxnSpPr>
            <p:cNvPr id="753793" name="AutoShape 129"/>
            <p:cNvCxnSpPr>
              <a:cxnSpLocks noChangeShapeType="1"/>
              <a:stCxn id="753788" idx="2"/>
              <a:endCxn id="753789" idx="1"/>
            </p:cNvCxnSpPr>
            <p:nvPr/>
          </p:nvCxnSpPr>
          <p:spPr bwMode="auto">
            <a:xfrm rot="16200000" flipH="1">
              <a:off x="1069" y="3060"/>
              <a:ext cx="477" cy="792"/>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753797" name="Group 133"/>
          <p:cNvGrpSpPr>
            <a:grpSpLocks/>
          </p:cNvGrpSpPr>
          <p:nvPr/>
        </p:nvGrpSpPr>
        <p:grpSpPr bwMode="auto">
          <a:xfrm>
            <a:off x="6096000" y="2290763"/>
            <a:ext cx="2628900" cy="1446212"/>
            <a:chOff x="3360" y="2929"/>
            <a:chExt cx="1656" cy="911"/>
          </a:xfrm>
        </p:grpSpPr>
        <p:sp>
          <p:nvSpPr>
            <p:cNvPr id="753771" name="Text Box 107"/>
            <p:cNvSpPr txBox="1">
              <a:spLocks noChangeArrowheads="1"/>
            </p:cNvSpPr>
            <p:nvPr/>
          </p:nvSpPr>
          <p:spPr bwMode="auto">
            <a:xfrm>
              <a:off x="4008" y="3274"/>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13  </a:t>
              </a:r>
              <a:r>
                <a:rPr lang="en-US" altLang="de-DE" sz="1600" baseline="10000"/>
                <a:t>x</a:t>
              </a:r>
              <a:endParaRPr lang="en-US" altLang="de-DE" sz="1800">
                <a:latin typeface="Times New Roman" charset="0"/>
              </a:endParaRPr>
            </a:p>
          </p:txBody>
        </p:sp>
        <p:sp>
          <p:nvSpPr>
            <p:cNvPr id="753772" name="Text Box 108"/>
            <p:cNvSpPr txBox="1">
              <a:spLocks noChangeArrowheads="1"/>
            </p:cNvSpPr>
            <p:nvPr/>
          </p:nvSpPr>
          <p:spPr bwMode="auto">
            <a:xfrm>
              <a:off x="4592" y="3274"/>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73" name="Text Box 109"/>
            <p:cNvSpPr txBox="1">
              <a:spLocks noChangeArrowheads="1"/>
            </p:cNvSpPr>
            <p:nvPr/>
          </p:nvSpPr>
          <p:spPr bwMode="auto">
            <a:xfrm>
              <a:off x="4720" y="3274"/>
              <a:ext cx="2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13</a:t>
              </a:r>
            </a:p>
          </p:txBody>
        </p:sp>
        <p:sp>
          <p:nvSpPr>
            <p:cNvPr id="753774" name="Text Box 110"/>
            <p:cNvSpPr txBox="1">
              <a:spLocks noChangeArrowheads="1"/>
            </p:cNvSpPr>
            <p:nvPr/>
          </p:nvSpPr>
          <p:spPr bwMode="auto">
            <a:xfrm>
              <a:off x="4184" y="3273"/>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a:t>
              </a:r>
            </a:p>
          </p:txBody>
        </p:sp>
        <p:sp>
          <p:nvSpPr>
            <p:cNvPr id="753775" name="Text Box 111"/>
            <p:cNvSpPr txBox="1">
              <a:spLocks noChangeArrowheads="1"/>
            </p:cNvSpPr>
            <p:nvPr/>
          </p:nvSpPr>
          <p:spPr bwMode="auto">
            <a:xfrm>
              <a:off x="4008" y="3426"/>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latin typeface="Times New Roman" charset="0"/>
                </a:rPr>
                <a:t>10  </a:t>
              </a:r>
              <a:r>
                <a:rPr lang="en-US" altLang="de-DE" sz="1600" baseline="10000"/>
                <a:t>x</a:t>
              </a:r>
              <a:endParaRPr lang="en-US" altLang="de-DE" sz="1800">
                <a:latin typeface="Times New Roman" charset="0"/>
              </a:endParaRPr>
            </a:p>
          </p:txBody>
        </p:sp>
        <p:sp>
          <p:nvSpPr>
            <p:cNvPr id="753776" name="Text Box 112"/>
            <p:cNvSpPr txBox="1">
              <a:spLocks noChangeArrowheads="1"/>
            </p:cNvSpPr>
            <p:nvPr/>
          </p:nvSpPr>
          <p:spPr bwMode="auto">
            <a:xfrm>
              <a:off x="4592" y="3426"/>
              <a:ext cx="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800">
                  <a:latin typeface="Times New Roman" charset="0"/>
                </a:rPr>
                <a:t>= </a:t>
              </a:r>
            </a:p>
          </p:txBody>
        </p:sp>
        <p:sp>
          <p:nvSpPr>
            <p:cNvPr id="753777" name="Text Box 113"/>
            <p:cNvSpPr txBox="1">
              <a:spLocks noChangeArrowheads="1"/>
            </p:cNvSpPr>
            <p:nvPr/>
          </p:nvSpPr>
          <p:spPr bwMode="auto">
            <a:xfrm>
              <a:off x="4609" y="3426"/>
              <a:ext cx="3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160</a:t>
              </a:r>
            </a:p>
          </p:txBody>
        </p:sp>
        <p:sp>
          <p:nvSpPr>
            <p:cNvPr id="753778" name="Text Box 114"/>
            <p:cNvSpPr txBox="1">
              <a:spLocks noChangeArrowheads="1"/>
            </p:cNvSpPr>
            <p:nvPr/>
          </p:nvSpPr>
          <p:spPr bwMode="auto">
            <a:xfrm>
              <a:off x="4184" y="3425"/>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16</a:t>
              </a:r>
            </a:p>
          </p:txBody>
        </p:sp>
        <p:cxnSp>
          <p:nvCxnSpPr>
            <p:cNvPr id="753779" name="AutoShape 115"/>
            <p:cNvCxnSpPr>
              <a:cxnSpLocks noChangeShapeType="1"/>
              <a:stCxn id="753782" idx="2"/>
              <a:endCxn id="753771" idx="1"/>
            </p:cNvCxnSpPr>
            <p:nvPr/>
          </p:nvCxnSpPr>
          <p:spPr bwMode="auto">
            <a:xfrm rot="16200000" flipH="1">
              <a:off x="3813" y="3196"/>
              <a:ext cx="173" cy="216"/>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53780" name="AutoShape 116"/>
            <p:cNvCxnSpPr>
              <a:cxnSpLocks noChangeShapeType="1"/>
              <a:stCxn id="753781" idx="2"/>
              <a:endCxn id="753775" idx="1"/>
            </p:cNvCxnSpPr>
            <p:nvPr/>
          </p:nvCxnSpPr>
          <p:spPr bwMode="auto">
            <a:xfrm rot="16200000" flipH="1">
              <a:off x="3593" y="3128"/>
              <a:ext cx="325" cy="504"/>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53781" name="Rectangle 117"/>
            <p:cNvSpPr>
              <a:spLocks noChangeArrowheads="1"/>
            </p:cNvSpPr>
            <p:nvPr/>
          </p:nvSpPr>
          <p:spPr bwMode="auto">
            <a:xfrm>
              <a:off x="3360" y="2929"/>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A</a:t>
              </a:r>
            </a:p>
          </p:txBody>
        </p:sp>
        <p:sp>
          <p:nvSpPr>
            <p:cNvPr id="753782" name="Rectangle 118"/>
            <p:cNvSpPr>
              <a:spLocks noChangeArrowheads="1"/>
            </p:cNvSpPr>
            <p:nvPr/>
          </p:nvSpPr>
          <p:spPr bwMode="auto">
            <a:xfrm>
              <a:off x="3648" y="2929"/>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D</a:t>
              </a:r>
            </a:p>
          </p:txBody>
        </p:sp>
        <p:sp>
          <p:nvSpPr>
            <p:cNvPr id="753784" name="Line 120"/>
            <p:cNvSpPr>
              <a:spLocks noChangeShapeType="1"/>
            </p:cNvSpPr>
            <p:nvPr/>
          </p:nvSpPr>
          <p:spPr bwMode="auto">
            <a:xfrm>
              <a:off x="4746" y="3624"/>
              <a:ext cx="2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785" name="Text Box 121"/>
            <p:cNvSpPr txBox="1">
              <a:spLocks noChangeArrowheads="1"/>
            </p:cNvSpPr>
            <p:nvPr/>
          </p:nvSpPr>
          <p:spPr bwMode="auto">
            <a:xfrm>
              <a:off x="4632" y="3609"/>
              <a:ext cx="3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Times New Roman" charset="0"/>
                </a:rPr>
                <a:t>173</a:t>
              </a:r>
            </a:p>
          </p:txBody>
        </p:sp>
      </p:grpSp>
      <p:sp>
        <p:nvSpPr>
          <p:cNvPr id="753801" name="Rectangle 137"/>
          <p:cNvSpPr>
            <a:spLocks noChangeArrowheads="1"/>
          </p:cNvSpPr>
          <p:nvPr/>
        </p:nvSpPr>
        <p:spPr bwMode="auto">
          <a:xfrm>
            <a:off x="762000" y="2108200"/>
            <a:ext cx="8077200" cy="2286000"/>
          </a:xfrm>
          <a:prstGeom prst="rect">
            <a:avLst/>
          </a:prstGeom>
          <a:solidFill>
            <a:schemeClr val="bg1"/>
          </a:solidFill>
          <a:ln>
            <a:noFill/>
          </a:ln>
          <a:effectLst/>
        </p:spPr>
        <p:txBody>
          <a:bodyPr wrap="none" anchor="ctr"/>
          <a:lstStyle/>
          <a:p>
            <a:endParaRPr lang="en-US"/>
          </a:p>
        </p:txBody>
      </p:sp>
      <p:sp>
        <p:nvSpPr>
          <p:cNvPr id="753794" name="AutoShape 130"/>
          <p:cNvSpPr>
            <a:spLocks noChangeArrowheads="1"/>
          </p:cNvSpPr>
          <p:nvPr/>
        </p:nvSpPr>
        <p:spPr bwMode="auto">
          <a:xfrm>
            <a:off x="1625600" y="2298700"/>
            <a:ext cx="838200" cy="558800"/>
          </a:xfrm>
          <a:prstGeom prst="wedgeEllipseCallout">
            <a:avLst>
              <a:gd name="adj1" fmla="val 1704"/>
              <a:gd name="adj2" fmla="val -8352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Times New Roman" charset="0"/>
              </a:rPr>
              <a:t>17</a:t>
            </a:r>
            <a:endParaRPr lang="en-US" altLang="de-DE" sz="1600">
              <a:latin typeface="Times New Roman" charset="0"/>
            </a:endParaRPr>
          </a:p>
        </p:txBody>
      </p:sp>
      <p:sp>
        <p:nvSpPr>
          <p:cNvPr id="753799" name="AutoShape 135"/>
          <p:cNvSpPr>
            <a:spLocks noChangeArrowheads="1"/>
          </p:cNvSpPr>
          <p:nvPr/>
        </p:nvSpPr>
        <p:spPr bwMode="auto">
          <a:xfrm>
            <a:off x="3848100" y="2298700"/>
            <a:ext cx="838200" cy="558800"/>
          </a:xfrm>
          <a:prstGeom prst="wedgeEllipseCallout">
            <a:avLst>
              <a:gd name="adj1" fmla="val 1704"/>
              <a:gd name="adj2" fmla="val -8352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Times New Roman" charset="0"/>
              </a:rPr>
              <a:t>127</a:t>
            </a:r>
            <a:endParaRPr lang="en-US" altLang="de-DE" sz="1600">
              <a:latin typeface="Times New Roman" charset="0"/>
            </a:endParaRPr>
          </a:p>
        </p:txBody>
      </p:sp>
      <p:sp>
        <p:nvSpPr>
          <p:cNvPr id="753800" name="AutoShape 136"/>
          <p:cNvSpPr>
            <a:spLocks noChangeArrowheads="1"/>
          </p:cNvSpPr>
          <p:nvPr/>
        </p:nvSpPr>
        <p:spPr bwMode="auto">
          <a:xfrm>
            <a:off x="6070600" y="2298700"/>
            <a:ext cx="838200" cy="558800"/>
          </a:xfrm>
          <a:prstGeom prst="wedgeEllipseCallout">
            <a:avLst>
              <a:gd name="adj1" fmla="val 1704"/>
              <a:gd name="adj2" fmla="val -8352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Times New Roman" charset="0"/>
              </a:rPr>
              <a:t>173</a:t>
            </a:r>
            <a:endParaRPr lang="en-US" altLang="de-DE" sz="1600">
              <a:latin typeface="Times New Roman" charset="0"/>
            </a:endParaRPr>
          </a:p>
        </p:txBody>
      </p:sp>
      <p:grpSp>
        <p:nvGrpSpPr>
          <p:cNvPr id="753888" name="Group 224"/>
          <p:cNvGrpSpPr>
            <a:grpSpLocks/>
          </p:cNvGrpSpPr>
          <p:nvPr/>
        </p:nvGrpSpPr>
        <p:grpSpPr bwMode="auto">
          <a:xfrm>
            <a:off x="482600" y="3136900"/>
            <a:ext cx="8161338" cy="2159000"/>
            <a:chOff x="304" y="1976"/>
            <a:chExt cx="5141" cy="1360"/>
          </a:xfrm>
        </p:grpSpPr>
        <p:sp>
          <p:nvSpPr>
            <p:cNvPr id="753802" name="Rectangle 138"/>
            <p:cNvSpPr>
              <a:spLocks noChangeArrowheads="1"/>
            </p:cNvSpPr>
            <p:nvPr/>
          </p:nvSpPr>
          <p:spPr bwMode="auto">
            <a:xfrm>
              <a:off x="304" y="1976"/>
              <a:ext cx="5120" cy="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As part of a code to identify the file type, every Java class file begins with the following sixteen bits:</a:t>
              </a:r>
            </a:p>
          </p:txBody>
        </p:sp>
        <p:grpSp>
          <p:nvGrpSpPr>
            <p:cNvPr id="753876" name="Group 212"/>
            <p:cNvGrpSpPr>
              <a:grpSpLocks/>
            </p:cNvGrpSpPr>
            <p:nvPr/>
          </p:nvGrpSpPr>
          <p:grpSpPr bwMode="auto">
            <a:xfrm>
              <a:off x="680" y="2488"/>
              <a:ext cx="4608" cy="288"/>
              <a:chOff x="688" y="2488"/>
              <a:chExt cx="4608" cy="288"/>
            </a:xfrm>
          </p:grpSpPr>
          <p:sp>
            <p:nvSpPr>
              <p:cNvPr id="753806" name="Rectangle 142"/>
              <p:cNvSpPr>
                <a:spLocks noChangeArrowheads="1"/>
              </p:cNvSpPr>
              <p:nvPr/>
            </p:nvSpPr>
            <p:spPr bwMode="auto">
              <a:xfrm>
                <a:off x="688"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07" name="Rectangle 143"/>
              <p:cNvSpPr>
                <a:spLocks noChangeArrowheads="1"/>
              </p:cNvSpPr>
              <p:nvPr/>
            </p:nvSpPr>
            <p:spPr bwMode="auto">
              <a:xfrm>
                <a:off x="976"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08" name="Rectangle 144"/>
              <p:cNvSpPr>
                <a:spLocks noChangeArrowheads="1"/>
              </p:cNvSpPr>
              <p:nvPr/>
            </p:nvSpPr>
            <p:spPr bwMode="auto">
              <a:xfrm>
                <a:off x="1264"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09" name="Rectangle 145"/>
              <p:cNvSpPr>
                <a:spLocks noChangeArrowheads="1"/>
              </p:cNvSpPr>
              <p:nvPr/>
            </p:nvSpPr>
            <p:spPr bwMode="auto">
              <a:xfrm>
                <a:off x="1552"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10" name="Rectangle 146"/>
              <p:cNvSpPr>
                <a:spLocks noChangeArrowheads="1"/>
              </p:cNvSpPr>
              <p:nvPr/>
            </p:nvSpPr>
            <p:spPr bwMode="auto">
              <a:xfrm>
                <a:off x="1840"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1" name="Rectangle 147"/>
              <p:cNvSpPr>
                <a:spLocks noChangeArrowheads="1"/>
              </p:cNvSpPr>
              <p:nvPr/>
            </p:nvSpPr>
            <p:spPr bwMode="auto">
              <a:xfrm>
                <a:off x="2128"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12" name="Rectangle 148"/>
              <p:cNvSpPr>
                <a:spLocks noChangeArrowheads="1"/>
              </p:cNvSpPr>
              <p:nvPr/>
            </p:nvSpPr>
            <p:spPr bwMode="auto">
              <a:xfrm>
                <a:off x="2416"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3" name="Rectangle 149"/>
              <p:cNvSpPr>
                <a:spLocks noChangeArrowheads="1"/>
              </p:cNvSpPr>
              <p:nvPr/>
            </p:nvSpPr>
            <p:spPr bwMode="auto">
              <a:xfrm>
                <a:off x="2704"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14" name="Rectangle 150"/>
              <p:cNvSpPr>
                <a:spLocks noChangeArrowheads="1"/>
              </p:cNvSpPr>
              <p:nvPr/>
            </p:nvSpPr>
            <p:spPr bwMode="auto">
              <a:xfrm>
                <a:off x="2992"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5" name="Rectangle 151"/>
              <p:cNvSpPr>
                <a:spLocks noChangeArrowheads="1"/>
              </p:cNvSpPr>
              <p:nvPr/>
            </p:nvSpPr>
            <p:spPr bwMode="auto">
              <a:xfrm>
                <a:off x="3280"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6" name="Rectangle 152"/>
              <p:cNvSpPr>
                <a:spLocks noChangeArrowheads="1"/>
              </p:cNvSpPr>
              <p:nvPr/>
            </p:nvSpPr>
            <p:spPr bwMode="auto">
              <a:xfrm>
                <a:off x="3568"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7" name="Rectangle 153"/>
              <p:cNvSpPr>
                <a:spLocks noChangeArrowheads="1"/>
              </p:cNvSpPr>
              <p:nvPr/>
            </p:nvSpPr>
            <p:spPr bwMode="auto">
              <a:xfrm>
                <a:off x="3856"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8" name="Rectangle 154"/>
              <p:cNvSpPr>
                <a:spLocks noChangeArrowheads="1"/>
              </p:cNvSpPr>
              <p:nvPr/>
            </p:nvSpPr>
            <p:spPr bwMode="auto">
              <a:xfrm>
                <a:off x="4144"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19" name="Rectangle 155"/>
              <p:cNvSpPr>
                <a:spLocks noChangeArrowheads="1"/>
              </p:cNvSpPr>
              <p:nvPr/>
            </p:nvSpPr>
            <p:spPr bwMode="auto">
              <a:xfrm>
                <a:off x="4432"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20" name="Rectangle 156"/>
              <p:cNvSpPr>
                <a:spLocks noChangeArrowheads="1"/>
              </p:cNvSpPr>
              <p:nvPr/>
            </p:nvSpPr>
            <p:spPr bwMode="auto">
              <a:xfrm>
                <a:off x="4720"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21" name="Rectangle 157"/>
              <p:cNvSpPr>
                <a:spLocks noChangeArrowheads="1"/>
              </p:cNvSpPr>
              <p:nvPr/>
            </p:nvSpPr>
            <p:spPr bwMode="auto">
              <a:xfrm>
                <a:off x="5008" y="2488"/>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grpSp>
        <p:sp>
          <p:nvSpPr>
            <p:cNvPr id="753822" name="Rectangle 158"/>
            <p:cNvSpPr>
              <a:spLocks noChangeArrowheads="1"/>
            </p:cNvSpPr>
            <p:nvPr/>
          </p:nvSpPr>
          <p:spPr bwMode="auto">
            <a:xfrm>
              <a:off x="304" y="2843"/>
              <a:ext cx="5141" cy="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How would you express that number in hexadecimal notation?</a:t>
              </a:r>
            </a:p>
          </p:txBody>
        </p:sp>
      </p:grpSp>
      <p:grpSp>
        <p:nvGrpSpPr>
          <p:cNvPr id="753893" name="Group 229"/>
          <p:cNvGrpSpPr>
            <a:grpSpLocks/>
          </p:cNvGrpSpPr>
          <p:nvPr/>
        </p:nvGrpSpPr>
        <p:grpSpPr bwMode="auto">
          <a:xfrm>
            <a:off x="1054100" y="4945063"/>
            <a:ext cx="7353300" cy="1455737"/>
            <a:chOff x="664" y="3115"/>
            <a:chExt cx="4632" cy="917"/>
          </a:xfrm>
        </p:grpSpPr>
        <p:grpSp>
          <p:nvGrpSpPr>
            <p:cNvPr id="753873" name="Group 209"/>
            <p:cNvGrpSpPr>
              <a:grpSpLocks/>
            </p:cNvGrpSpPr>
            <p:nvPr/>
          </p:nvGrpSpPr>
          <p:grpSpPr bwMode="auto">
            <a:xfrm>
              <a:off x="680" y="3168"/>
              <a:ext cx="4608" cy="288"/>
              <a:chOff x="688" y="3264"/>
              <a:chExt cx="4608" cy="288"/>
            </a:xfrm>
          </p:grpSpPr>
          <p:sp>
            <p:nvSpPr>
              <p:cNvPr id="753823" name="Rectangle 159"/>
              <p:cNvSpPr>
                <a:spLocks noChangeArrowheads="1"/>
              </p:cNvSpPr>
              <p:nvPr/>
            </p:nvSpPr>
            <p:spPr bwMode="auto">
              <a:xfrm>
                <a:off x="688"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24" name="Rectangle 160"/>
              <p:cNvSpPr>
                <a:spLocks noChangeArrowheads="1"/>
              </p:cNvSpPr>
              <p:nvPr/>
            </p:nvSpPr>
            <p:spPr bwMode="auto">
              <a:xfrm>
                <a:off x="976"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25" name="Rectangle 161"/>
              <p:cNvSpPr>
                <a:spLocks noChangeArrowheads="1"/>
              </p:cNvSpPr>
              <p:nvPr/>
            </p:nvSpPr>
            <p:spPr bwMode="auto">
              <a:xfrm>
                <a:off x="1264"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26" name="Rectangle 162"/>
              <p:cNvSpPr>
                <a:spLocks noChangeArrowheads="1"/>
              </p:cNvSpPr>
              <p:nvPr/>
            </p:nvSpPr>
            <p:spPr bwMode="auto">
              <a:xfrm>
                <a:off x="1552"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27" name="Rectangle 163"/>
              <p:cNvSpPr>
                <a:spLocks noChangeArrowheads="1"/>
              </p:cNvSpPr>
              <p:nvPr/>
            </p:nvSpPr>
            <p:spPr bwMode="auto">
              <a:xfrm>
                <a:off x="1840"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28" name="Rectangle 164"/>
              <p:cNvSpPr>
                <a:spLocks noChangeArrowheads="1"/>
              </p:cNvSpPr>
              <p:nvPr/>
            </p:nvSpPr>
            <p:spPr bwMode="auto">
              <a:xfrm>
                <a:off x="2128"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29" name="Rectangle 165"/>
              <p:cNvSpPr>
                <a:spLocks noChangeArrowheads="1"/>
              </p:cNvSpPr>
              <p:nvPr/>
            </p:nvSpPr>
            <p:spPr bwMode="auto">
              <a:xfrm>
                <a:off x="2416"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0" name="Rectangle 166"/>
              <p:cNvSpPr>
                <a:spLocks noChangeArrowheads="1"/>
              </p:cNvSpPr>
              <p:nvPr/>
            </p:nvSpPr>
            <p:spPr bwMode="auto">
              <a:xfrm>
                <a:off x="2704"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31" name="Rectangle 167"/>
              <p:cNvSpPr>
                <a:spLocks noChangeArrowheads="1"/>
              </p:cNvSpPr>
              <p:nvPr/>
            </p:nvSpPr>
            <p:spPr bwMode="auto">
              <a:xfrm>
                <a:off x="2992"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2" name="Rectangle 168"/>
              <p:cNvSpPr>
                <a:spLocks noChangeArrowheads="1"/>
              </p:cNvSpPr>
              <p:nvPr/>
            </p:nvSpPr>
            <p:spPr bwMode="auto">
              <a:xfrm>
                <a:off x="3280"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3" name="Rectangle 169"/>
              <p:cNvSpPr>
                <a:spLocks noChangeArrowheads="1"/>
              </p:cNvSpPr>
              <p:nvPr/>
            </p:nvSpPr>
            <p:spPr bwMode="auto">
              <a:xfrm>
                <a:off x="3568"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4" name="Rectangle 170"/>
              <p:cNvSpPr>
                <a:spLocks noChangeArrowheads="1"/>
              </p:cNvSpPr>
              <p:nvPr/>
            </p:nvSpPr>
            <p:spPr bwMode="auto">
              <a:xfrm>
                <a:off x="3856"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5" name="Rectangle 171"/>
              <p:cNvSpPr>
                <a:spLocks noChangeArrowheads="1"/>
              </p:cNvSpPr>
              <p:nvPr/>
            </p:nvSpPr>
            <p:spPr bwMode="auto">
              <a:xfrm>
                <a:off x="4144"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6" name="Rectangle 172"/>
              <p:cNvSpPr>
                <a:spLocks noChangeArrowheads="1"/>
              </p:cNvSpPr>
              <p:nvPr/>
            </p:nvSpPr>
            <p:spPr bwMode="auto">
              <a:xfrm>
                <a:off x="4432"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7" name="Rectangle 173"/>
              <p:cNvSpPr>
                <a:spLocks noChangeArrowheads="1"/>
              </p:cNvSpPr>
              <p:nvPr/>
            </p:nvSpPr>
            <p:spPr bwMode="auto">
              <a:xfrm>
                <a:off x="4720"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38" name="Rectangle 174"/>
              <p:cNvSpPr>
                <a:spLocks noChangeArrowheads="1"/>
              </p:cNvSpPr>
              <p:nvPr/>
            </p:nvSpPr>
            <p:spPr bwMode="auto">
              <a:xfrm>
                <a:off x="5008" y="3264"/>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grpSp>
        <p:sp>
          <p:nvSpPr>
            <p:cNvPr id="753840" name="Rectangle 176"/>
            <p:cNvSpPr>
              <a:spLocks noChangeArrowheads="1"/>
            </p:cNvSpPr>
            <p:nvPr/>
          </p:nvSpPr>
          <p:spPr bwMode="auto">
            <a:xfrm>
              <a:off x="678" y="3165"/>
              <a:ext cx="1158" cy="289"/>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41" name="Rectangle 177"/>
            <p:cNvSpPr>
              <a:spLocks noChangeArrowheads="1"/>
            </p:cNvSpPr>
            <p:nvPr/>
          </p:nvSpPr>
          <p:spPr bwMode="auto">
            <a:xfrm>
              <a:off x="1834" y="3165"/>
              <a:ext cx="1150" cy="289"/>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42" name="Rectangle 178"/>
            <p:cNvSpPr>
              <a:spLocks noChangeArrowheads="1"/>
            </p:cNvSpPr>
            <p:nvPr/>
          </p:nvSpPr>
          <p:spPr bwMode="auto">
            <a:xfrm>
              <a:off x="2982" y="3165"/>
              <a:ext cx="1150" cy="289"/>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43" name="Rectangle 179"/>
            <p:cNvSpPr>
              <a:spLocks noChangeArrowheads="1"/>
            </p:cNvSpPr>
            <p:nvPr/>
          </p:nvSpPr>
          <p:spPr bwMode="auto">
            <a:xfrm>
              <a:off x="4137" y="3165"/>
              <a:ext cx="1151" cy="289"/>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46" name="Rectangle 182"/>
            <p:cNvSpPr>
              <a:spLocks noChangeArrowheads="1"/>
            </p:cNvSpPr>
            <p:nvPr/>
          </p:nvSpPr>
          <p:spPr bwMode="auto">
            <a:xfrm>
              <a:off x="1701" y="3456"/>
              <a:ext cx="233"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2200">
                  <a:solidFill>
                    <a:srgbClr val="FF0000"/>
                  </a:solidFill>
                </a:rPr>
                <a:t>A</a:t>
              </a:r>
            </a:p>
          </p:txBody>
        </p:sp>
        <p:sp>
          <p:nvSpPr>
            <p:cNvPr id="753847" name="Rectangle 183"/>
            <p:cNvSpPr>
              <a:spLocks noChangeArrowheads="1"/>
            </p:cNvSpPr>
            <p:nvPr/>
          </p:nvSpPr>
          <p:spPr bwMode="auto">
            <a:xfrm>
              <a:off x="2880" y="3456"/>
              <a:ext cx="22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2200">
                  <a:solidFill>
                    <a:srgbClr val="FF0000"/>
                  </a:solidFill>
                </a:rPr>
                <a:t>F</a:t>
              </a:r>
            </a:p>
          </p:txBody>
        </p:sp>
        <p:sp>
          <p:nvSpPr>
            <p:cNvPr id="753848" name="Rectangle 184"/>
            <p:cNvSpPr>
              <a:spLocks noChangeArrowheads="1"/>
            </p:cNvSpPr>
            <p:nvPr/>
          </p:nvSpPr>
          <p:spPr bwMode="auto">
            <a:xfrm>
              <a:off x="4039" y="3456"/>
              <a:ext cx="233"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2200">
                  <a:solidFill>
                    <a:srgbClr val="FF0000"/>
                  </a:solidFill>
                </a:rPr>
                <a:t>E</a:t>
              </a:r>
            </a:p>
          </p:txBody>
        </p:sp>
        <p:sp>
          <p:nvSpPr>
            <p:cNvPr id="753849" name="Rectangle 185"/>
            <p:cNvSpPr>
              <a:spLocks noChangeArrowheads="1"/>
            </p:cNvSpPr>
            <p:nvPr/>
          </p:nvSpPr>
          <p:spPr bwMode="auto">
            <a:xfrm>
              <a:off x="664" y="3115"/>
              <a:ext cx="4632" cy="61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44" name="AutoShape 180"/>
            <p:cNvSpPr>
              <a:spLocks noChangeArrowheads="1"/>
            </p:cNvSpPr>
            <p:nvPr/>
          </p:nvSpPr>
          <p:spPr bwMode="auto">
            <a:xfrm>
              <a:off x="2511" y="3650"/>
              <a:ext cx="930" cy="382"/>
            </a:xfrm>
            <a:prstGeom prst="wedgeEllipseCallout">
              <a:avLst>
                <a:gd name="adj1" fmla="val 755"/>
                <a:gd name="adj2" fmla="val -96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200"/>
                <a:t>CAFE</a:t>
              </a:r>
              <a:r>
                <a:rPr lang="en-US" altLang="de-DE" baseline="-25000">
                  <a:latin typeface="Times New Roman" charset="0"/>
                </a:rPr>
                <a:t>16</a:t>
              </a:r>
            </a:p>
          </p:txBody>
        </p:sp>
        <p:sp>
          <p:nvSpPr>
            <p:cNvPr id="753850" name="Rectangle 186"/>
            <p:cNvSpPr>
              <a:spLocks noChangeArrowheads="1"/>
            </p:cNvSpPr>
            <p:nvPr/>
          </p:nvSpPr>
          <p:spPr bwMode="auto">
            <a:xfrm>
              <a:off x="680"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51" name="Rectangle 187"/>
            <p:cNvSpPr>
              <a:spLocks noChangeArrowheads="1"/>
            </p:cNvSpPr>
            <p:nvPr/>
          </p:nvSpPr>
          <p:spPr bwMode="auto">
            <a:xfrm>
              <a:off x="968"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52" name="Rectangle 188"/>
            <p:cNvSpPr>
              <a:spLocks noChangeArrowheads="1"/>
            </p:cNvSpPr>
            <p:nvPr/>
          </p:nvSpPr>
          <p:spPr bwMode="auto">
            <a:xfrm>
              <a:off x="1256"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53" name="Rectangle 189"/>
            <p:cNvSpPr>
              <a:spLocks noChangeArrowheads="1"/>
            </p:cNvSpPr>
            <p:nvPr/>
          </p:nvSpPr>
          <p:spPr bwMode="auto">
            <a:xfrm>
              <a:off x="1544"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54" name="Rectangle 190"/>
            <p:cNvSpPr>
              <a:spLocks noChangeArrowheads="1"/>
            </p:cNvSpPr>
            <p:nvPr/>
          </p:nvSpPr>
          <p:spPr bwMode="auto">
            <a:xfrm>
              <a:off x="1832"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55" name="Rectangle 191"/>
            <p:cNvSpPr>
              <a:spLocks noChangeArrowheads="1"/>
            </p:cNvSpPr>
            <p:nvPr/>
          </p:nvSpPr>
          <p:spPr bwMode="auto">
            <a:xfrm>
              <a:off x="2120"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56" name="Rectangle 192"/>
            <p:cNvSpPr>
              <a:spLocks noChangeArrowheads="1"/>
            </p:cNvSpPr>
            <p:nvPr/>
          </p:nvSpPr>
          <p:spPr bwMode="auto">
            <a:xfrm>
              <a:off x="2408"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57" name="Rectangle 193"/>
            <p:cNvSpPr>
              <a:spLocks noChangeArrowheads="1"/>
            </p:cNvSpPr>
            <p:nvPr/>
          </p:nvSpPr>
          <p:spPr bwMode="auto">
            <a:xfrm>
              <a:off x="2696"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58" name="Rectangle 194"/>
            <p:cNvSpPr>
              <a:spLocks noChangeArrowheads="1"/>
            </p:cNvSpPr>
            <p:nvPr/>
          </p:nvSpPr>
          <p:spPr bwMode="auto">
            <a:xfrm>
              <a:off x="2984"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59" name="Rectangle 195"/>
            <p:cNvSpPr>
              <a:spLocks noChangeArrowheads="1"/>
            </p:cNvSpPr>
            <p:nvPr/>
          </p:nvSpPr>
          <p:spPr bwMode="auto">
            <a:xfrm>
              <a:off x="3272"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60" name="Rectangle 196"/>
            <p:cNvSpPr>
              <a:spLocks noChangeArrowheads="1"/>
            </p:cNvSpPr>
            <p:nvPr/>
          </p:nvSpPr>
          <p:spPr bwMode="auto">
            <a:xfrm>
              <a:off x="3560"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61" name="Rectangle 197"/>
            <p:cNvSpPr>
              <a:spLocks noChangeArrowheads="1"/>
            </p:cNvSpPr>
            <p:nvPr/>
          </p:nvSpPr>
          <p:spPr bwMode="auto">
            <a:xfrm>
              <a:off x="3848"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62" name="Rectangle 198"/>
            <p:cNvSpPr>
              <a:spLocks noChangeArrowheads="1"/>
            </p:cNvSpPr>
            <p:nvPr/>
          </p:nvSpPr>
          <p:spPr bwMode="auto">
            <a:xfrm>
              <a:off x="4136"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63" name="Rectangle 199"/>
            <p:cNvSpPr>
              <a:spLocks noChangeArrowheads="1"/>
            </p:cNvSpPr>
            <p:nvPr/>
          </p:nvSpPr>
          <p:spPr bwMode="auto">
            <a:xfrm>
              <a:off x="4424"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64" name="Rectangle 200"/>
            <p:cNvSpPr>
              <a:spLocks noChangeArrowheads="1"/>
            </p:cNvSpPr>
            <p:nvPr/>
          </p:nvSpPr>
          <p:spPr bwMode="auto">
            <a:xfrm>
              <a:off x="4712"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1</a:t>
              </a:r>
            </a:p>
          </p:txBody>
        </p:sp>
        <p:sp>
          <p:nvSpPr>
            <p:cNvPr id="753865" name="Rectangle 201"/>
            <p:cNvSpPr>
              <a:spLocks noChangeArrowheads="1"/>
            </p:cNvSpPr>
            <p:nvPr/>
          </p:nvSpPr>
          <p:spPr bwMode="auto">
            <a:xfrm>
              <a:off x="5000" y="3170"/>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a:t>0</a:t>
              </a:r>
            </a:p>
          </p:txBody>
        </p:sp>
        <p:sp>
          <p:nvSpPr>
            <p:cNvPr id="753869" name="Line 205"/>
            <p:cNvSpPr>
              <a:spLocks noChangeShapeType="1"/>
            </p:cNvSpPr>
            <p:nvPr/>
          </p:nvSpPr>
          <p:spPr bwMode="auto">
            <a:xfrm>
              <a:off x="2984" y="3170"/>
              <a:ext cx="0" cy="294"/>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70" name="Line 206"/>
            <p:cNvSpPr>
              <a:spLocks noChangeShapeType="1"/>
            </p:cNvSpPr>
            <p:nvPr/>
          </p:nvSpPr>
          <p:spPr bwMode="auto">
            <a:xfrm>
              <a:off x="4136" y="3170"/>
              <a:ext cx="0" cy="294"/>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53884" name="Line 220"/>
            <p:cNvSpPr>
              <a:spLocks noChangeShapeType="1"/>
            </p:cNvSpPr>
            <p:nvPr/>
          </p:nvSpPr>
          <p:spPr bwMode="auto">
            <a:xfrm>
              <a:off x="1832" y="3170"/>
              <a:ext cx="0" cy="294"/>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9220937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3795"/>
                                        </p:tgtEl>
                                        <p:attrNameLst>
                                          <p:attrName>style.visibility</p:attrName>
                                        </p:attrNameLst>
                                      </p:cBhvr>
                                      <p:to>
                                        <p:strVal val="visible"/>
                                      </p:to>
                                    </p:set>
                                  </p:childTnLst>
                                  <p:subTnLst>
                                    <p:set>
                                      <p:cBhvr override="childStyle">
                                        <p:cTn dur="1" fill="hold" display="0" masterRel="nextClick" afterEffect="1"/>
                                        <p:tgtEl>
                                          <p:spTgt spid="753795"/>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3794"/>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nodeType="afterEffect">
                                  <p:stCondLst>
                                    <p:cond delay="0"/>
                                  </p:stCondLst>
                                  <p:childTnLst>
                                    <p:set>
                                      <p:cBhvr>
                                        <p:cTn id="13" dur="1" fill="hold">
                                          <p:stCondLst>
                                            <p:cond delay="0"/>
                                          </p:stCondLst>
                                        </p:cTn>
                                        <p:tgtEl>
                                          <p:spTgt spid="753796"/>
                                        </p:tgtEl>
                                        <p:attrNameLst>
                                          <p:attrName>style.visibility</p:attrName>
                                        </p:attrNameLst>
                                      </p:cBhvr>
                                      <p:to>
                                        <p:strVal val="visible"/>
                                      </p:to>
                                    </p:set>
                                  </p:childTnLst>
                                  <p:subTnLst>
                                    <p:set>
                                      <p:cBhvr override="childStyle">
                                        <p:cTn dur="1" fill="hold" display="0" masterRel="nextClick" afterEffect="1"/>
                                        <p:tgtEl>
                                          <p:spTgt spid="753796"/>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53799"/>
                                        </p:tgtEl>
                                        <p:attrNameLst>
                                          <p:attrName>style.visibility</p:attrName>
                                        </p:attrNameLst>
                                      </p:cBhvr>
                                      <p:to>
                                        <p:strVal val="visible"/>
                                      </p:to>
                                    </p:set>
                                  </p:childTnLst>
                                </p:cTn>
                              </p:par>
                            </p:childTnLst>
                          </p:cTn>
                        </p:par>
                        <p:par>
                          <p:cTn id="18" fill="hold" nodeType="afterGroup">
                            <p:stCondLst>
                              <p:cond delay="0"/>
                            </p:stCondLst>
                            <p:childTnLst>
                              <p:par>
                                <p:cTn id="19" presetID="1" presetClass="entr" presetSubtype="0" fill="hold" nodeType="afterEffect">
                                  <p:stCondLst>
                                    <p:cond delay="0"/>
                                  </p:stCondLst>
                                  <p:childTnLst>
                                    <p:set>
                                      <p:cBhvr>
                                        <p:cTn id="20" dur="1" fill="hold">
                                          <p:stCondLst>
                                            <p:cond delay="0"/>
                                          </p:stCondLst>
                                        </p:cTn>
                                        <p:tgtEl>
                                          <p:spTgt spid="753797"/>
                                        </p:tgtEl>
                                        <p:attrNameLst>
                                          <p:attrName>style.visibility</p:attrName>
                                        </p:attrNameLst>
                                      </p:cBhvr>
                                      <p:to>
                                        <p:strVal val="visible"/>
                                      </p:to>
                                    </p:set>
                                  </p:childTnLst>
                                  <p:subTnLst>
                                    <p:set>
                                      <p:cBhvr override="childStyle">
                                        <p:cTn dur="1" fill="hold" display="0" masterRel="nextClick" afterEffect="1"/>
                                        <p:tgtEl>
                                          <p:spTgt spid="753797"/>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53801"/>
                                        </p:tgtEl>
                                        <p:attrNameLst>
                                          <p:attrName>style.visibility</p:attrName>
                                        </p:attrNameLst>
                                      </p:cBhvr>
                                      <p:to>
                                        <p:strVal val="visible"/>
                                      </p:to>
                                    </p:set>
                                  </p:childTnLst>
                                </p:cTn>
                              </p:par>
                            </p:childTnLst>
                          </p:cTn>
                        </p:par>
                        <p:par>
                          <p:cTn id="25" fill="hold" nodeType="afterGroup">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753800"/>
                                        </p:tgtEl>
                                        <p:attrNameLst>
                                          <p:attrName>style.visibility</p:attrName>
                                        </p:attrNameLst>
                                      </p:cBhvr>
                                      <p:to>
                                        <p:strVal val="visible"/>
                                      </p:to>
                                    </p:set>
                                  </p:childTnLst>
                                </p:cTn>
                              </p:par>
                            </p:childTnLst>
                          </p:cTn>
                        </p:par>
                        <p:par>
                          <p:cTn id="28" fill="hold" nodeType="afterGroup">
                            <p:stCondLst>
                              <p:cond delay="0"/>
                            </p:stCondLst>
                            <p:childTnLst>
                              <p:par>
                                <p:cTn id="29" presetID="1" presetClass="entr" presetSubtype="0" fill="hold" nodeType="afterEffect">
                                  <p:stCondLst>
                                    <p:cond delay="0"/>
                                  </p:stCondLst>
                                  <p:childTnLst>
                                    <p:set>
                                      <p:cBhvr>
                                        <p:cTn id="30" dur="1" fill="hold">
                                          <p:stCondLst>
                                            <p:cond delay="499"/>
                                          </p:stCondLst>
                                        </p:cTn>
                                        <p:tgtEl>
                                          <p:spTgt spid="753888"/>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7538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3801" grpId="0" animBg="1"/>
      <p:bldP spid="753794" grpId="0" animBg="1"/>
      <p:bldP spid="753799" grpId="0" animBg="1"/>
      <p:bldP spid="75380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066800" y="152400"/>
            <a:ext cx="6781800" cy="573088"/>
          </a:xfrm>
        </p:spPr>
        <p:txBody>
          <a:bodyPr/>
          <a:lstStyle/>
          <a:p>
            <a:pPr eaLnBrk="1" hangingPunct="1">
              <a:defRPr/>
            </a:pPr>
            <a:r>
              <a:rPr lang="en-US"/>
              <a:t>Aside: Encoding Integers</a:t>
            </a:r>
          </a:p>
        </p:txBody>
      </p:sp>
      <p:sp>
        <p:nvSpPr>
          <p:cNvPr id="103428" name="Rectangle 4"/>
          <p:cNvSpPr>
            <a:spLocks noGrp="1" noChangeArrowheads="1"/>
          </p:cNvSpPr>
          <p:nvPr>
            <p:ph type="body" idx="1"/>
          </p:nvPr>
        </p:nvSpPr>
        <p:spPr>
          <a:xfrm>
            <a:off x="140368" y="762000"/>
            <a:ext cx="9003632" cy="2057400"/>
          </a:xfrm>
        </p:spPr>
        <p:txBody>
          <a:bodyPr/>
          <a:lstStyle/>
          <a:p>
            <a:pPr marL="0" indent="0" eaLnBrk="1" hangingPunct="1">
              <a:buNone/>
              <a:defRPr/>
            </a:pPr>
            <a:r>
              <a:rPr lang="en-US" sz="2400" dirty="0"/>
              <a:t>Computers represent integers in </a:t>
            </a:r>
            <a:r>
              <a:rPr lang="en-US" sz="2400" i="1" dirty="0"/>
              <a:t>w</a:t>
            </a:r>
            <a:r>
              <a:rPr lang="en-US" sz="2400" dirty="0"/>
              <a:t> </a:t>
            </a:r>
            <a:r>
              <a:rPr lang="en-US" sz="2400" i="1" dirty="0">
                <a:solidFill>
                  <a:srgbClr val="FF0000"/>
                </a:solidFill>
              </a:rPr>
              <a:t>bits</a:t>
            </a:r>
            <a:r>
              <a:rPr lang="en-US" sz="2400" i="1" dirty="0"/>
              <a:t> x</a:t>
            </a:r>
            <a:r>
              <a:rPr lang="en-US" sz="2400" i="1" baseline="-25000" dirty="0"/>
              <a:t>i</a:t>
            </a:r>
            <a:r>
              <a:rPr lang="en-US" sz="2400" i="1" dirty="0"/>
              <a:t> </a:t>
            </a:r>
            <a:r>
              <a:rPr lang="en-US" sz="2400" dirty="0"/>
              <a:t>∈ { 0, 1 }</a:t>
            </a:r>
          </a:p>
          <a:p>
            <a:pPr marL="0" indent="0" eaLnBrk="1" hangingPunct="1">
              <a:buNone/>
              <a:defRPr/>
            </a:pPr>
            <a:r>
              <a:rPr lang="en-US" sz="2400" i="1" dirty="0"/>
              <a:t>X</a:t>
            </a:r>
            <a:r>
              <a:rPr lang="en-US" sz="2400" dirty="0"/>
              <a:t> = </a:t>
            </a:r>
            <a:r>
              <a:rPr lang="en-US" sz="2400" i="1" dirty="0"/>
              <a:t>x</a:t>
            </a:r>
            <a:r>
              <a:rPr lang="en-US" sz="2400" i="1" baseline="-25000" dirty="0"/>
              <a:t>w</a:t>
            </a:r>
            <a:r>
              <a:rPr lang="en-US" sz="2400" baseline="-25000" dirty="0"/>
              <a:t>-1</a:t>
            </a:r>
            <a:r>
              <a:rPr lang="en-US" sz="2400" dirty="0"/>
              <a:t> </a:t>
            </a:r>
            <a:r>
              <a:rPr lang="en-US" sz="2400" i="1" dirty="0"/>
              <a:t>x</a:t>
            </a:r>
            <a:r>
              <a:rPr lang="en-US" sz="2400" i="1" baseline="-25000" dirty="0"/>
              <a:t>w</a:t>
            </a:r>
            <a:r>
              <a:rPr lang="en-US" sz="2400" baseline="-25000" dirty="0"/>
              <a:t>-2</a:t>
            </a:r>
            <a:r>
              <a:rPr lang="en-US" sz="2400" dirty="0"/>
              <a:t> ... </a:t>
            </a:r>
            <a:r>
              <a:rPr lang="en-US" sz="2400" i="1" dirty="0"/>
              <a:t>x</a:t>
            </a:r>
            <a:r>
              <a:rPr lang="en-US" sz="2400" baseline="-25000" dirty="0"/>
              <a:t>1</a:t>
            </a:r>
            <a:r>
              <a:rPr lang="en-US" sz="2400" dirty="0"/>
              <a:t> </a:t>
            </a:r>
            <a:r>
              <a:rPr lang="en-US" sz="2400" i="1" dirty="0"/>
              <a:t>x</a:t>
            </a:r>
            <a:r>
              <a:rPr lang="en-US" sz="2400" baseline="-25000" dirty="0"/>
              <a:t>0</a:t>
            </a:r>
            <a:r>
              <a:rPr lang="en-US" sz="2400" dirty="0"/>
              <a:t> </a:t>
            </a:r>
          </a:p>
          <a:p>
            <a:pPr marL="0" indent="0" eaLnBrk="1" hangingPunct="1">
              <a:buNone/>
              <a:defRPr/>
            </a:pPr>
            <a:endParaRPr lang="en-US" sz="2400" dirty="0"/>
          </a:p>
          <a:p>
            <a:pPr marL="0" indent="0" eaLnBrk="1" hangingPunct="1">
              <a:buNone/>
              <a:defRPr/>
            </a:pPr>
            <a:r>
              <a:rPr lang="en-US" sz="2400" dirty="0"/>
              <a:t>For unsigned </a:t>
            </a:r>
            <a:r>
              <a:rPr lang="en-US" sz="2400" dirty="0" err="1"/>
              <a:t>int's</a:t>
            </a:r>
            <a:r>
              <a:rPr lang="en-US" sz="2400" dirty="0"/>
              <a:t>, </a:t>
            </a:r>
            <a:r>
              <a:rPr lang="en-US" sz="2400" i="1" dirty="0"/>
              <a:t>X</a:t>
            </a:r>
            <a:r>
              <a:rPr lang="en-US" sz="2400" dirty="0"/>
              <a:t> encodes value</a:t>
            </a:r>
          </a:p>
          <a:p>
            <a:pPr marL="0" indent="0" eaLnBrk="1" hangingPunct="1">
              <a:buNone/>
              <a:defRPr/>
            </a:pPr>
            <a:r>
              <a:rPr lang="en-US" sz="2400" dirty="0"/>
              <a:t>E.g., </a:t>
            </a:r>
            <a:r>
              <a:rPr lang="en-US" sz="2400" i="1" dirty="0"/>
              <a:t>B2U</a:t>
            </a:r>
            <a:r>
              <a:rPr lang="en-US" sz="2400" dirty="0"/>
              <a:t>(101) = 1*4 + 0*2 + 1*1 = 5</a:t>
            </a:r>
          </a:p>
          <a:p>
            <a:pPr marL="0" indent="0" eaLnBrk="1" hangingPunct="1">
              <a:buNone/>
              <a:defRPr/>
            </a:pPr>
            <a:endParaRPr lang="en-US" sz="2400" dirty="0"/>
          </a:p>
          <a:p>
            <a:pPr marL="0" indent="0" eaLnBrk="1" hangingPunct="1">
              <a:buNone/>
              <a:defRPr/>
            </a:pPr>
            <a:r>
              <a:rPr lang="en-US" sz="2400" dirty="0"/>
              <a:t>For signed </a:t>
            </a:r>
            <a:r>
              <a:rPr lang="en-US" sz="2400" dirty="0" err="1"/>
              <a:t>int's</a:t>
            </a:r>
            <a:r>
              <a:rPr lang="en-US" sz="2400" dirty="0"/>
              <a:t>, X encodes</a:t>
            </a:r>
          </a:p>
          <a:p>
            <a:pPr marL="0" indent="0" eaLnBrk="1" hangingPunct="1">
              <a:buNone/>
              <a:defRPr/>
            </a:pPr>
            <a:r>
              <a:rPr lang="en-US" sz="2400" dirty="0"/>
              <a:t>This is </a:t>
            </a:r>
            <a:r>
              <a:rPr lang="en-US" sz="2400" i="1" dirty="0">
                <a:solidFill>
                  <a:srgbClr val="FF0000"/>
                </a:solidFill>
              </a:rPr>
              <a:t>two's complement </a:t>
            </a:r>
            <a:r>
              <a:rPr lang="en-US" sz="2400" dirty="0"/>
              <a:t>encoding</a:t>
            </a:r>
          </a:p>
          <a:p>
            <a:pPr marL="0" indent="0" eaLnBrk="1" hangingPunct="1">
              <a:buNone/>
              <a:defRPr/>
            </a:pPr>
            <a:r>
              <a:rPr lang="en-US" sz="2400" dirty="0"/>
              <a:t>E.g., for </a:t>
            </a:r>
            <a:r>
              <a:rPr lang="en-US" sz="2400" i="1" dirty="0"/>
              <a:t>w</a:t>
            </a:r>
            <a:r>
              <a:rPr lang="en-US" sz="2400" dirty="0"/>
              <a:t>=3, </a:t>
            </a:r>
            <a:r>
              <a:rPr lang="en-US" sz="2400" i="1" dirty="0"/>
              <a:t>B2T</a:t>
            </a:r>
            <a:r>
              <a:rPr lang="en-US" sz="2400" dirty="0"/>
              <a:t>(101) = –1*4 + 0*2 + 1*1 = –3</a:t>
            </a:r>
          </a:p>
          <a:p>
            <a:pPr marL="0" indent="0" eaLnBrk="1" hangingPunct="1">
              <a:buNone/>
              <a:defRPr/>
            </a:pPr>
            <a:endParaRPr lang="en-US" sz="2400" dirty="0"/>
          </a:p>
          <a:p>
            <a:pPr marL="0" indent="0" eaLnBrk="1" hangingPunct="1">
              <a:buNone/>
              <a:defRPr/>
            </a:pPr>
            <a:r>
              <a:rPr lang="en-US" sz="2400" dirty="0"/>
              <a:t>In Java: </a:t>
            </a:r>
            <a:r>
              <a:rPr lang="en-US" sz="2400" i="1" dirty="0"/>
              <a:t>w</a:t>
            </a:r>
            <a:r>
              <a:rPr lang="en-US" sz="2400" dirty="0"/>
              <a:t> = 8 (</a:t>
            </a:r>
            <a:r>
              <a:rPr lang="en-US" sz="2400" b="1" dirty="0">
                <a:latin typeface="Courier New" charset="0"/>
                <a:ea typeface="Courier New" charset="0"/>
                <a:cs typeface="Courier New" charset="0"/>
              </a:rPr>
              <a:t>byte</a:t>
            </a:r>
            <a:r>
              <a:rPr lang="en-US" sz="2400" dirty="0"/>
              <a:t>), 16 (</a:t>
            </a:r>
            <a:r>
              <a:rPr lang="en-US" sz="2400" b="1" dirty="0">
                <a:latin typeface="Courier New" charset="0"/>
                <a:ea typeface="Courier New" charset="0"/>
                <a:cs typeface="Courier New" charset="0"/>
              </a:rPr>
              <a:t>short</a:t>
            </a:r>
            <a:r>
              <a:rPr lang="en-US" sz="2400" dirty="0"/>
              <a:t>/</a:t>
            </a:r>
            <a:r>
              <a:rPr lang="en-US" sz="2400" b="1" dirty="0">
                <a:latin typeface="Courier New" charset="0"/>
                <a:ea typeface="Courier New" charset="0"/>
                <a:cs typeface="Courier New" charset="0"/>
              </a:rPr>
              <a:t>char</a:t>
            </a:r>
            <a:r>
              <a:rPr lang="en-US" sz="2400" dirty="0"/>
              <a:t>), 32 (</a:t>
            </a:r>
            <a:r>
              <a:rPr lang="en-US" sz="2400" b="1" dirty="0" err="1">
                <a:latin typeface="Courier New" charset="0"/>
                <a:ea typeface="Courier New" charset="0"/>
                <a:cs typeface="Courier New" charset="0"/>
              </a:rPr>
              <a:t>int</a:t>
            </a:r>
            <a:r>
              <a:rPr lang="en-US" sz="2400" dirty="0"/>
              <a:t>), or 64 (</a:t>
            </a:r>
            <a:r>
              <a:rPr lang="en-US" sz="2400" b="1" dirty="0">
                <a:latin typeface="Courier New" charset="0"/>
                <a:ea typeface="Courier New" charset="0"/>
                <a:cs typeface="Courier New" charset="0"/>
              </a:rPr>
              <a:t>long</a:t>
            </a:r>
            <a:r>
              <a:rPr lang="en-US" sz="2400" dirty="0"/>
              <a:t>)</a:t>
            </a:r>
          </a:p>
          <a:p>
            <a:pPr marL="0" indent="0" eaLnBrk="1" hangingPunct="1">
              <a:buNone/>
              <a:defRPr/>
            </a:pPr>
            <a:r>
              <a:rPr lang="en-US" sz="2400" dirty="0"/>
              <a:t>In Java, all integral types are signed, except for </a:t>
            </a:r>
            <a:r>
              <a:rPr lang="en-US" sz="2400" b="1" dirty="0">
                <a:latin typeface="Courier New" charset="0"/>
                <a:ea typeface="Courier New" charset="0"/>
                <a:cs typeface="Courier New" charset="0"/>
              </a:rPr>
              <a:t>char</a:t>
            </a:r>
          </a:p>
          <a:p>
            <a:pPr marL="0" indent="0" eaLnBrk="1" hangingPunct="1">
              <a:buNone/>
              <a:defRPr/>
            </a:pPr>
            <a:r>
              <a:rPr lang="en-US" sz="2000" dirty="0"/>
              <a:t>See also </a:t>
            </a:r>
            <a:r>
              <a:rPr lang="en-US" sz="2000" dirty="0">
                <a:hlinkClick r:id="rId4"/>
              </a:rPr>
              <a:t>https://docs.oracle.com/javase/specs/jls/se9/html/jls-4.html#jls-4.2</a:t>
            </a:r>
            <a:r>
              <a:rPr lang="en-US" sz="2000" dirty="0"/>
              <a:t> </a:t>
            </a:r>
          </a:p>
        </p:txBody>
      </p:sp>
      <p:graphicFrame>
        <p:nvGraphicFramePr>
          <p:cNvPr id="1027" name="Object 6"/>
          <p:cNvGraphicFramePr>
            <a:graphicFrameLocks noChangeAspect="1"/>
          </p:cNvGraphicFramePr>
          <p:nvPr>
            <p:extLst>
              <p:ext uri="{D42A27DB-BD31-4B8C-83A1-F6EECF244321}">
                <p14:modId xmlns:p14="http://schemas.microsoft.com/office/powerpoint/2010/main" val="408189540"/>
              </p:ext>
            </p:extLst>
          </p:nvPr>
        </p:nvGraphicFramePr>
        <p:xfrm>
          <a:off x="2006600" y="1504950"/>
          <a:ext cx="101600" cy="177800"/>
        </p:xfrm>
        <a:graphic>
          <a:graphicData uri="http://schemas.openxmlformats.org/presentationml/2006/ole">
            <mc:AlternateContent xmlns:mc="http://schemas.openxmlformats.org/markup-compatibility/2006">
              <mc:Choice xmlns:v="urn:schemas-microsoft-com:vml" Requires="v">
                <p:oleObj spid="_x0000_s1853" name="Formel" r:id="rId5" imgW="101600" imgH="177800" progId="Equation.3">
                  <p:embed/>
                </p:oleObj>
              </mc:Choice>
              <mc:Fallback>
                <p:oleObj name="Formel" r:id="rId5" imgW="101600" imgH="177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6600" y="1504950"/>
                        <a:ext cx="101600" cy="1778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34" name="Line 9"/>
          <p:cNvSpPr>
            <a:spLocks noChangeShapeType="1"/>
          </p:cNvSpPr>
          <p:nvPr/>
        </p:nvSpPr>
        <p:spPr bwMode="auto">
          <a:xfrm flipH="1" flipV="1">
            <a:off x="5943600" y="3882279"/>
            <a:ext cx="1150333" cy="548434"/>
          </a:xfrm>
          <a:prstGeom prst="line">
            <a:avLst/>
          </a:prstGeom>
          <a:noFill/>
          <a:ln w="25400">
            <a:solidFill>
              <a:schemeClr val="tx1"/>
            </a:solidFill>
            <a:round/>
            <a:headEnd/>
            <a:tailEnd type="triangle" w="med" len="med"/>
          </a:ln>
        </p:spPr>
        <p:txBody>
          <a:bodyPr wrap="none" anchor="ctr"/>
          <a:lstStyle/>
          <a:p>
            <a:endParaRPr lang="en-US"/>
          </a:p>
        </p:txBody>
      </p:sp>
      <p:sp>
        <p:nvSpPr>
          <p:cNvPr id="1035" name="Rectangle 10"/>
          <p:cNvSpPr>
            <a:spLocks noChangeArrowheads="1"/>
          </p:cNvSpPr>
          <p:nvPr/>
        </p:nvSpPr>
        <p:spPr bwMode="auto">
          <a:xfrm>
            <a:off x="7170134" y="4230510"/>
            <a:ext cx="1295400" cy="520655"/>
          </a:xfrm>
          <a:prstGeom prst="rect">
            <a:avLst/>
          </a:prstGeom>
          <a:noFill/>
          <a:ln w="25400">
            <a:noFill/>
            <a:miter lim="800000"/>
            <a:headEnd/>
            <a:tailEnd/>
          </a:ln>
        </p:spPr>
        <p:txBody>
          <a:bodyPr wrap="square" lIns="90487" tIns="44450" rIns="90487" bIns="44450">
            <a:spAutoFit/>
          </a:bodyPr>
          <a:lstStyle/>
          <a:p>
            <a:pPr>
              <a:lnSpc>
                <a:spcPct val="100000"/>
              </a:lnSpc>
            </a:pPr>
            <a:r>
              <a:rPr lang="en-US" sz="2800" i="1" dirty="0">
                <a:solidFill>
                  <a:srgbClr val="FF0000"/>
                </a:solidFill>
                <a:latin typeface="Calibri" pitchFamily="34" charset="0"/>
              </a:rPr>
              <a:t>Sign bit</a:t>
            </a:r>
          </a:p>
        </p:txBody>
      </p:sp>
      <p:graphicFrame>
        <p:nvGraphicFramePr>
          <p:cNvPr id="14" name="Objekt 13"/>
          <p:cNvGraphicFramePr>
            <a:graphicFrameLocks noChangeAspect="1"/>
          </p:cNvGraphicFramePr>
          <p:nvPr>
            <p:extLst>
              <p:ext uri="{D42A27DB-BD31-4B8C-83A1-F6EECF244321}">
                <p14:modId xmlns:p14="http://schemas.microsoft.com/office/powerpoint/2010/main" val="2521032406"/>
              </p:ext>
            </p:extLst>
          </p:nvPr>
        </p:nvGraphicFramePr>
        <p:xfrm>
          <a:off x="5170255" y="1864110"/>
          <a:ext cx="2514600" cy="946646"/>
        </p:xfrm>
        <a:graphic>
          <a:graphicData uri="http://schemas.openxmlformats.org/presentationml/2006/ole">
            <mc:AlternateContent xmlns:mc="http://schemas.openxmlformats.org/markup-compatibility/2006">
              <mc:Choice xmlns:v="urn:schemas-microsoft-com:vml" Requires="v">
                <p:oleObj spid="_x0000_s1854" name="Formel" r:id="rId7" imgW="1181100" imgH="444500" progId="Equation.3">
                  <p:embed/>
                </p:oleObj>
              </mc:Choice>
              <mc:Fallback>
                <p:oleObj name="Formel" r:id="rId7" imgW="1181100" imgH="4445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0255" y="1864110"/>
                        <a:ext cx="2514600" cy="946646"/>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8376" name="Object 8"/>
          <p:cNvGraphicFramePr>
            <a:graphicFrameLocks noChangeAspect="1"/>
          </p:cNvGraphicFramePr>
          <p:nvPr>
            <p:extLst>
              <p:ext uri="{D42A27DB-BD31-4B8C-83A1-F6EECF244321}">
                <p14:modId xmlns:p14="http://schemas.microsoft.com/office/powerpoint/2010/main" val="4101198861"/>
              </p:ext>
            </p:extLst>
          </p:nvPr>
        </p:nvGraphicFramePr>
        <p:xfrm>
          <a:off x="4004843" y="3163346"/>
          <a:ext cx="4192552" cy="944737"/>
        </p:xfrm>
        <a:graphic>
          <a:graphicData uri="http://schemas.openxmlformats.org/presentationml/2006/ole">
            <mc:AlternateContent xmlns:mc="http://schemas.openxmlformats.org/markup-compatibility/2006">
              <mc:Choice xmlns:v="urn:schemas-microsoft-com:vml" Requires="v">
                <p:oleObj spid="_x0000_s1855" name="Formel" r:id="rId9" imgW="1968500" imgH="444500" progId="Equation.3">
                  <p:embed/>
                </p:oleObj>
              </mc:Choice>
              <mc:Fallback>
                <p:oleObj name="Formel" r:id="rId9" imgW="1968500" imgH="4445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04843" y="3163346"/>
                        <a:ext cx="4192552" cy="94473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9"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33</a:t>
            </a:fld>
            <a:endParaRPr lang="en-US" altLang="de-DE" sz="1400" dirty="0">
              <a:latin typeface="Arial" charset="0"/>
            </a:endParaRPr>
          </a:p>
        </p:txBody>
      </p:sp>
    </p:spTree>
    <p:extLst>
      <p:ext uri="{BB962C8B-B14F-4D97-AF65-F5344CB8AC3E}">
        <p14:creationId xmlns:p14="http://schemas.microsoft.com/office/powerpoint/2010/main" val="18253257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4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34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342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342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342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83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3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3428">
                                            <p:txEl>
                                              <p:pRg st="7" end="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3428">
                                            <p:txEl>
                                              <p:pRg st="8" end="8"/>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3428">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03428">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342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uiExpand="1" build="p"/>
      <p:bldP spid="1034" grpId="0" animBg="1"/>
      <p:bldP spid="103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838200"/>
          </a:xfrm>
        </p:spPr>
        <p:txBody>
          <a:bodyPr/>
          <a:lstStyle/>
          <a:p>
            <a:r>
              <a:rPr lang="en-US" dirty="0"/>
              <a:t>Bit-Wise Operators</a:t>
            </a:r>
          </a:p>
        </p:txBody>
      </p:sp>
      <p:sp>
        <p:nvSpPr>
          <p:cNvPr id="3" name="Inhaltsplatzhalter 2"/>
          <p:cNvSpPr>
            <a:spLocks noGrp="1"/>
          </p:cNvSpPr>
          <p:nvPr>
            <p:ph idx="1"/>
          </p:nvPr>
        </p:nvSpPr>
        <p:spPr>
          <a:xfrm>
            <a:off x="304800" y="990600"/>
            <a:ext cx="8534400" cy="5562600"/>
          </a:xfrm>
        </p:spPr>
        <p:txBody>
          <a:bodyPr/>
          <a:lstStyle/>
          <a:p>
            <a:pPr marL="0" indent="0">
              <a:buNone/>
            </a:pPr>
            <a:r>
              <a:rPr lang="en-US" sz="2400" b="1" dirty="0">
                <a:latin typeface="Courier New" charset="0"/>
                <a:ea typeface="Courier New" charset="0"/>
                <a:cs typeface="Courier New" charset="0"/>
              </a:rPr>
              <a:t>byte x = 42;</a:t>
            </a:r>
            <a:r>
              <a:rPr lang="en-US" sz="2400" dirty="0"/>
              <a:t>     // </a:t>
            </a:r>
            <a:r>
              <a:rPr lang="en-US" sz="2400" b="1" dirty="0">
                <a:latin typeface="Courier New" charset="0"/>
                <a:ea typeface="Courier New" charset="0"/>
                <a:cs typeface="Courier New" charset="0"/>
              </a:rPr>
              <a:t>x</a:t>
            </a:r>
            <a:r>
              <a:rPr lang="en-US" sz="2400" dirty="0"/>
              <a:t> encoded as 0010 1010</a:t>
            </a:r>
            <a:r>
              <a:rPr lang="en-US" sz="2400" baseline="-25000" dirty="0"/>
              <a:t>2</a:t>
            </a:r>
            <a:br>
              <a:rPr lang="en-US" sz="2400" baseline="-25000" dirty="0"/>
            </a:br>
            <a:r>
              <a:rPr lang="en-US" sz="2400" b="1" dirty="0">
                <a:latin typeface="Courier New" charset="0"/>
                <a:ea typeface="Courier New" charset="0"/>
                <a:cs typeface="Courier New" charset="0"/>
              </a:rPr>
              <a:t>byte y = 15;</a:t>
            </a:r>
            <a:r>
              <a:rPr lang="en-US" sz="2400" dirty="0"/>
              <a:t>     // </a:t>
            </a:r>
            <a:r>
              <a:rPr lang="en-US" sz="2400" b="1" dirty="0">
                <a:latin typeface="Courier New" charset="0"/>
                <a:ea typeface="Courier New" charset="0"/>
                <a:cs typeface="Courier New" charset="0"/>
              </a:rPr>
              <a:t>y</a:t>
            </a:r>
            <a:r>
              <a:rPr lang="en-US" sz="2400" dirty="0"/>
              <a:t> encoded as 0000 1111</a:t>
            </a:r>
            <a:r>
              <a:rPr lang="en-US" sz="2400" baseline="-25000" dirty="0"/>
              <a:t>2</a:t>
            </a:r>
          </a:p>
          <a:p>
            <a:pPr marL="0" indent="0">
              <a:buNone/>
            </a:pPr>
            <a:r>
              <a:rPr lang="en-US" sz="2400" b="1" dirty="0">
                <a:latin typeface="Courier New" charset="0"/>
                <a:ea typeface="Courier New" charset="0"/>
                <a:cs typeface="Courier New" charset="0"/>
              </a:rPr>
              <a:t>byte z = -16;</a:t>
            </a:r>
            <a:r>
              <a:rPr lang="en-US" sz="2400" dirty="0"/>
              <a:t>   // </a:t>
            </a:r>
            <a:r>
              <a:rPr lang="en-US" sz="2400" b="1" dirty="0">
                <a:latin typeface="Courier New" charset="0"/>
                <a:ea typeface="Courier New" charset="0"/>
                <a:cs typeface="Courier New" charset="0"/>
              </a:rPr>
              <a:t>z</a:t>
            </a:r>
            <a:r>
              <a:rPr lang="en-US" sz="2400" dirty="0"/>
              <a:t> encoded as 1111 0000</a:t>
            </a:r>
            <a:r>
              <a:rPr lang="en-US" sz="2400" baseline="-25000" dirty="0"/>
              <a:t>2</a:t>
            </a:r>
          </a:p>
          <a:p>
            <a:pPr marL="0" indent="0">
              <a:buNone/>
            </a:pPr>
            <a:endParaRPr lang="en-US" sz="2400" dirty="0"/>
          </a:p>
          <a:p>
            <a:pPr marL="0" indent="0">
              <a:buNone/>
            </a:pPr>
            <a:r>
              <a:rPr lang="en-US" sz="2400" i="1" dirty="0">
                <a:solidFill>
                  <a:srgbClr val="FF0000"/>
                </a:solidFill>
              </a:rPr>
              <a:t>Bit-wise operators</a:t>
            </a:r>
            <a:r>
              <a:rPr lang="en-US" sz="2400" dirty="0"/>
              <a:t> refer to binary encodings</a:t>
            </a:r>
          </a:p>
          <a:p>
            <a:pPr marL="0" indent="0">
              <a:buNone/>
            </a:pPr>
            <a:r>
              <a:rPr lang="en-US" sz="2400" dirty="0">
                <a:latin typeface="Arial" charset="0"/>
                <a:ea typeface="Arial" charset="0"/>
                <a:cs typeface="Arial" charset="0"/>
              </a:rPr>
              <a:t>AND: </a:t>
            </a:r>
            <a:r>
              <a:rPr lang="en-US" sz="2400" b="1" dirty="0">
                <a:latin typeface="Courier New" charset="0"/>
                <a:ea typeface="Courier New" charset="0"/>
                <a:cs typeface="Courier New" charset="0"/>
              </a:rPr>
              <a:t>x </a:t>
            </a:r>
            <a:r>
              <a:rPr lang="en-US" sz="2400" b="1" dirty="0">
                <a:solidFill>
                  <a:srgbClr val="FF0000"/>
                </a:solidFill>
                <a:latin typeface="Courier New" charset="0"/>
                <a:ea typeface="Courier New" charset="0"/>
                <a:cs typeface="Courier New" charset="0"/>
              </a:rPr>
              <a:t>&amp;</a:t>
            </a:r>
            <a:r>
              <a:rPr lang="en-US" sz="2400" b="1" dirty="0">
                <a:latin typeface="Courier New" charset="0"/>
                <a:ea typeface="Courier New" charset="0"/>
                <a:cs typeface="Courier New" charset="0"/>
              </a:rPr>
              <a:t> y</a:t>
            </a:r>
            <a:r>
              <a:rPr lang="en-US" sz="2400" dirty="0"/>
              <a:t>  = 10   // 0000 1010</a:t>
            </a:r>
            <a:r>
              <a:rPr lang="en-US" sz="2400" baseline="-25000" dirty="0"/>
              <a:t>2</a:t>
            </a:r>
            <a:br>
              <a:rPr lang="en-US" sz="2400" dirty="0"/>
            </a:br>
            <a:r>
              <a:rPr lang="en-US" sz="2400" dirty="0">
                <a:latin typeface="Arial" charset="0"/>
                <a:ea typeface="Arial" charset="0"/>
                <a:cs typeface="Arial" charset="0"/>
              </a:rPr>
              <a:t>OR:   </a:t>
            </a:r>
            <a:r>
              <a:rPr lang="en-US" sz="2400" b="1" dirty="0">
                <a:latin typeface="Courier New" charset="0"/>
                <a:ea typeface="Courier New" charset="0"/>
                <a:cs typeface="Courier New" charset="0"/>
              </a:rPr>
              <a:t>x </a:t>
            </a:r>
            <a:r>
              <a:rPr lang="en-US" sz="2400" b="1" dirty="0">
                <a:solidFill>
                  <a:srgbClr val="FF0000"/>
                </a:solidFill>
                <a:latin typeface="Courier New" charset="0"/>
                <a:ea typeface="Courier New" charset="0"/>
                <a:cs typeface="Courier New" charset="0"/>
              </a:rPr>
              <a:t>|</a:t>
            </a:r>
            <a:r>
              <a:rPr lang="en-US" sz="2400" b="1" dirty="0">
                <a:latin typeface="Courier New" charset="0"/>
                <a:ea typeface="Courier New" charset="0"/>
                <a:cs typeface="Courier New" charset="0"/>
              </a:rPr>
              <a:t> y</a:t>
            </a:r>
            <a:r>
              <a:rPr lang="en-US" sz="2400" dirty="0"/>
              <a:t>  = 47   // 0010 1111</a:t>
            </a:r>
            <a:r>
              <a:rPr lang="en-US" sz="2400" baseline="-25000" dirty="0"/>
              <a:t>2</a:t>
            </a:r>
            <a:br>
              <a:rPr lang="en-US" sz="2400" dirty="0"/>
            </a:br>
            <a:endParaRPr lang="en-US" sz="1800" dirty="0"/>
          </a:p>
          <a:p>
            <a:pPr marL="0" indent="0">
              <a:buNone/>
            </a:pPr>
            <a:r>
              <a:rPr lang="en-US" sz="2400" i="1" dirty="0">
                <a:solidFill>
                  <a:srgbClr val="FF0000"/>
                </a:solidFill>
                <a:latin typeface="Arial" charset="0"/>
                <a:ea typeface="Arial" charset="0"/>
                <a:cs typeface="Arial" charset="0"/>
              </a:rPr>
              <a:t>Shift left</a:t>
            </a:r>
            <a:r>
              <a:rPr lang="en-US" sz="2400" dirty="0">
                <a:latin typeface="Arial" charset="0"/>
                <a:ea typeface="Arial" charset="0"/>
                <a:cs typeface="Arial" charset="0"/>
              </a:rPr>
              <a:t>:   </a:t>
            </a:r>
            <a:r>
              <a:rPr lang="en-US" sz="2400" b="1" dirty="0">
                <a:latin typeface="Courier New" charset="0"/>
                <a:ea typeface="Courier New" charset="0"/>
                <a:cs typeface="Courier New" charset="0"/>
              </a:rPr>
              <a:t>y </a:t>
            </a:r>
            <a:r>
              <a:rPr lang="en-US" sz="2400" dirty="0">
                <a:solidFill>
                  <a:srgbClr val="FF0000"/>
                </a:solidFill>
                <a:latin typeface="Arial" charset="0"/>
                <a:ea typeface="Arial" charset="0"/>
                <a:cs typeface="Arial" charset="0"/>
              </a:rPr>
              <a:t>&lt;&lt;</a:t>
            </a:r>
            <a:r>
              <a:rPr lang="en-US" sz="2400" b="1" dirty="0">
                <a:latin typeface="Courier New" charset="0"/>
                <a:ea typeface="Courier New" charset="0"/>
                <a:cs typeface="Courier New" charset="0"/>
              </a:rPr>
              <a:t> 2</a:t>
            </a:r>
            <a:r>
              <a:rPr lang="en-US" sz="2400" dirty="0"/>
              <a:t>  = 60   // 0011 1100</a:t>
            </a:r>
            <a:r>
              <a:rPr lang="en-US" sz="2400" baseline="-25000" dirty="0"/>
              <a:t>2</a:t>
            </a:r>
            <a:endParaRPr lang="en-US" sz="2400" dirty="0"/>
          </a:p>
          <a:p>
            <a:pPr marL="0" indent="0">
              <a:buNone/>
            </a:pPr>
            <a:r>
              <a:rPr lang="en-US" sz="2400" i="1" dirty="0">
                <a:solidFill>
                  <a:srgbClr val="FF0000"/>
                </a:solidFill>
                <a:latin typeface="Arial" charset="0"/>
                <a:ea typeface="Arial" charset="0"/>
                <a:cs typeface="Arial" charset="0"/>
              </a:rPr>
              <a:t>Arithmetic</a:t>
            </a:r>
            <a:r>
              <a:rPr lang="en-US" sz="2400" dirty="0"/>
              <a:t> </a:t>
            </a:r>
            <a:r>
              <a:rPr lang="en-US" sz="2400" i="1" dirty="0">
                <a:solidFill>
                  <a:srgbClr val="FF0000"/>
                </a:solidFill>
                <a:latin typeface="Arial" charset="0"/>
                <a:ea typeface="Arial" charset="0"/>
                <a:cs typeface="Arial" charset="0"/>
              </a:rPr>
              <a:t>shift</a:t>
            </a:r>
            <a:r>
              <a:rPr lang="en-US" sz="2400" dirty="0">
                <a:latin typeface="Arial" charset="0"/>
                <a:ea typeface="Arial" charset="0"/>
                <a:cs typeface="Arial" charset="0"/>
              </a:rPr>
              <a:t> </a:t>
            </a:r>
            <a:r>
              <a:rPr lang="en-US" sz="2400" i="1" dirty="0">
                <a:solidFill>
                  <a:srgbClr val="FF0000"/>
                </a:solidFill>
                <a:latin typeface="Arial" charset="0"/>
                <a:ea typeface="Arial" charset="0"/>
                <a:cs typeface="Arial" charset="0"/>
              </a:rPr>
              <a:t>right</a:t>
            </a:r>
            <a:r>
              <a:rPr lang="en-US" sz="2400" dirty="0">
                <a:latin typeface="Arial" charset="0"/>
                <a:ea typeface="Arial" charset="0"/>
                <a:cs typeface="Arial" charset="0"/>
              </a:rPr>
              <a:t>: </a:t>
            </a:r>
            <a:r>
              <a:rPr lang="en-US" sz="2400" b="1" dirty="0">
                <a:latin typeface="Courier New" charset="0"/>
                <a:ea typeface="Courier New" charset="0"/>
                <a:cs typeface="Courier New" charset="0"/>
              </a:rPr>
              <a:t>y </a:t>
            </a:r>
            <a:r>
              <a:rPr lang="en-US" sz="2400" b="1" dirty="0">
                <a:solidFill>
                  <a:srgbClr val="FF0000"/>
                </a:solidFill>
                <a:latin typeface="Courier New" charset="0"/>
                <a:ea typeface="Courier New" charset="0"/>
                <a:cs typeface="Courier New" charset="0"/>
              </a:rPr>
              <a:t>&gt;&gt;</a:t>
            </a:r>
            <a:r>
              <a:rPr lang="en-US" sz="2400" b="1" dirty="0">
                <a:latin typeface="Courier New" charset="0"/>
                <a:ea typeface="Courier New" charset="0"/>
                <a:cs typeface="Courier New" charset="0"/>
              </a:rPr>
              <a:t> 2</a:t>
            </a:r>
            <a:r>
              <a:rPr lang="en-US" sz="2400" dirty="0"/>
              <a:t>  = 3      // 0000 0011</a:t>
            </a:r>
            <a:r>
              <a:rPr lang="en-US" sz="2400" baseline="-25000" dirty="0"/>
              <a:t>2</a:t>
            </a:r>
            <a:br>
              <a:rPr lang="en-US" sz="2400" dirty="0"/>
            </a:br>
            <a:r>
              <a:rPr lang="en-US" sz="2400" dirty="0"/>
              <a:t>      			 </a:t>
            </a:r>
            <a:r>
              <a:rPr lang="en-US" sz="2400" b="1" dirty="0">
                <a:latin typeface="Courier New" charset="0"/>
                <a:ea typeface="Courier New" charset="0"/>
                <a:cs typeface="Courier New" charset="0"/>
              </a:rPr>
              <a:t>z &gt;&gt; 2</a:t>
            </a:r>
            <a:r>
              <a:rPr lang="en-US" sz="2400" dirty="0"/>
              <a:t>  = -4     // 1111 1100</a:t>
            </a:r>
            <a:r>
              <a:rPr lang="en-US" sz="2400" baseline="-25000" dirty="0"/>
              <a:t>2</a:t>
            </a:r>
            <a:endParaRPr lang="en-US" sz="2400" dirty="0"/>
          </a:p>
          <a:p>
            <a:pPr marL="0" indent="0">
              <a:buNone/>
            </a:pPr>
            <a:r>
              <a:rPr lang="en-US" sz="2400" i="1" dirty="0">
                <a:solidFill>
                  <a:srgbClr val="FF0000"/>
                </a:solidFill>
                <a:latin typeface="Arial" charset="0"/>
                <a:ea typeface="Arial" charset="0"/>
                <a:cs typeface="Arial" charset="0"/>
              </a:rPr>
              <a:t>Logical</a:t>
            </a:r>
            <a:r>
              <a:rPr lang="en-US" sz="2400" dirty="0"/>
              <a:t> </a:t>
            </a:r>
            <a:r>
              <a:rPr lang="en-US" sz="2400" i="1" dirty="0">
                <a:solidFill>
                  <a:srgbClr val="FF0000"/>
                </a:solidFill>
                <a:latin typeface="Arial" charset="0"/>
                <a:ea typeface="Arial" charset="0"/>
                <a:cs typeface="Arial" charset="0"/>
              </a:rPr>
              <a:t>shift</a:t>
            </a:r>
            <a:r>
              <a:rPr lang="en-US" sz="2400" dirty="0">
                <a:latin typeface="Arial" charset="0"/>
                <a:ea typeface="Arial" charset="0"/>
                <a:cs typeface="Arial" charset="0"/>
              </a:rPr>
              <a:t> </a:t>
            </a:r>
            <a:r>
              <a:rPr lang="en-US" sz="2400" i="1" dirty="0">
                <a:solidFill>
                  <a:srgbClr val="FF0000"/>
                </a:solidFill>
                <a:latin typeface="Arial" charset="0"/>
                <a:ea typeface="Arial" charset="0"/>
                <a:cs typeface="Arial" charset="0"/>
              </a:rPr>
              <a:t>right</a:t>
            </a:r>
            <a:r>
              <a:rPr lang="en-US" sz="2400" dirty="0">
                <a:latin typeface="Arial" charset="0"/>
                <a:ea typeface="Arial" charset="0"/>
                <a:cs typeface="Arial" charset="0"/>
              </a:rPr>
              <a:t>:      </a:t>
            </a:r>
            <a:r>
              <a:rPr lang="en-US" sz="2400" b="1" dirty="0">
                <a:latin typeface="Courier New" charset="0"/>
                <a:ea typeface="Courier New" charset="0"/>
                <a:cs typeface="Courier New" charset="0"/>
              </a:rPr>
              <a:t>y </a:t>
            </a:r>
            <a:r>
              <a:rPr lang="en-US" sz="2400" b="1" dirty="0">
                <a:solidFill>
                  <a:srgbClr val="FF0000"/>
                </a:solidFill>
                <a:latin typeface="Courier New" charset="0"/>
                <a:ea typeface="Courier New" charset="0"/>
                <a:cs typeface="Courier New" charset="0"/>
              </a:rPr>
              <a:t>&gt;&gt;&gt;</a:t>
            </a:r>
            <a:r>
              <a:rPr lang="en-US" sz="2400" b="1" dirty="0">
                <a:latin typeface="Courier New" charset="0"/>
                <a:ea typeface="Courier New" charset="0"/>
                <a:cs typeface="Courier New" charset="0"/>
              </a:rPr>
              <a:t> 2</a:t>
            </a:r>
            <a:r>
              <a:rPr lang="en-US" sz="2400" dirty="0"/>
              <a:t>  = 3   // 0000 0011</a:t>
            </a:r>
            <a:r>
              <a:rPr lang="en-US" sz="2400" baseline="-25000" dirty="0"/>
              <a:t>2</a:t>
            </a:r>
            <a:br>
              <a:rPr lang="en-US" sz="2400" dirty="0"/>
            </a:br>
            <a:r>
              <a:rPr lang="en-US" sz="2400" dirty="0"/>
              <a:t>			 </a:t>
            </a:r>
            <a:r>
              <a:rPr lang="en-US" sz="2400" b="1" dirty="0">
                <a:latin typeface="Courier New" charset="0"/>
                <a:ea typeface="Courier New" charset="0"/>
                <a:cs typeface="Courier New" charset="0"/>
              </a:rPr>
              <a:t>z &gt;&gt;&gt; 2</a:t>
            </a:r>
            <a:r>
              <a:rPr lang="en-US" sz="2400" dirty="0"/>
              <a:t>  = 60  // 0011 1100</a:t>
            </a:r>
            <a:r>
              <a:rPr lang="en-US" sz="2400" baseline="-25000" dirty="0"/>
              <a:t>2</a:t>
            </a:r>
            <a:br>
              <a:rPr lang="en-US" sz="2400" dirty="0"/>
            </a:br>
            <a:endParaRPr lang="en-US" sz="1200" dirty="0"/>
          </a:p>
          <a:p>
            <a:pPr marL="0" indent="0">
              <a:buNone/>
            </a:pPr>
            <a:r>
              <a:rPr lang="en-US" sz="1600" i="1" dirty="0"/>
              <a:t>More on bit-wise operators in Lecture 7</a:t>
            </a:r>
            <a:endParaRPr lang="en-US" sz="2400" i="1" dirty="0"/>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34</a:t>
            </a:fld>
            <a:endParaRPr lang="en-US" altLang="de-DE" sz="1400" dirty="0">
              <a:latin typeface="Arial" charset="0"/>
            </a:endParaRPr>
          </a:p>
        </p:txBody>
      </p:sp>
    </p:spTree>
    <p:extLst>
      <p:ext uri="{BB962C8B-B14F-4D97-AF65-F5344CB8AC3E}">
        <p14:creationId xmlns:p14="http://schemas.microsoft.com/office/powerpoint/2010/main" val="42476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76200"/>
            <a:ext cx="7772400" cy="1143000"/>
          </a:xfrm>
        </p:spPr>
        <p:txBody>
          <a:bodyPr/>
          <a:lstStyle/>
          <a:p>
            <a:r>
              <a:rPr lang="en-US" dirty="0"/>
              <a:t>Abstract Data Types (ADTs)</a:t>
            </a:r>
          </a:p>
        </p:txBody>
      </p:sp>
      <p:sp>
        <p:nvSpPr>
          <p:cNvPr id="3" name="Inhaltsplatzhalter 2"/>
          <p:cNvSpPr>
            <a:spLocks noGrp="1"/>
          </p:cNvSpPr>
          <p:nvPr>
            <p:ph idx="1"/>
          </p:nvPr>
        </p:nvSpPr>
        <p:spPr>
          <a:xfrm>
            <a:off x="228600" y="1272540"/>
            <a:ext cx="8610600" cy="4594860"/>
          </a:xfrm>
        </p:spPr>
        <p:txBody>
          <a:bodyPr/>
          <a:lstStyle/>
          <a:p>
            <a:pPr marL="0" indent="0">
              <a:buNone/>
            </a:pPr>
            <a:r>
              <a:rPr lang="en-US" i="1" dirty="0">
                <a:solidFill>
                  <a:srgbClr val="FF0000"/>
                </a:solidFill>
              </a:rPr>
              <a:t>ADT</a:t>
            </a:r>
            <a:r>
              <a:rPr lang="en-US" dirty="0">
                <a:solidFill>
                  <a:srgbClr val="FF0000"/>
                </a:solidFill>
              </a:rPr>
              <a:t> </a:t>
            </a:r>
            <a:r>
              <a:rPr lang="en-US" dirty="0"/>
              <a:t>= set of variables</a:t>
            </a:r>
            <a:br>
              <a:rPr lang="en-US" dirty="0"/>
            </a:br>
            <a:r>
              <a:rPr lang="en-US" dirty="0"/>
              <a:t>+ set of operations</a:t>
            </a:r>
            <a:br>
              <a:rPr lang="en-US" dirty="0"/>
            </a:br>
            <a:r>
              <a:rPr lang="en-US" dirty="0"/>
              <a:t>+ specification</a:t>
            </a:r>
          </a:p>
          <a:p>
            <a:pPr marL="0" indent="0">
              <a:buNone/>
            </a:pPr>
            <a:endParaRPr lang="en-US" dirty="0"/>
          </a:p>
          <a:p>
            <a:pPr marL="0" indent="0">
              <a:buNone/>
            </a:pPr>
            <a:r>
              <a:rPr lang="en-US" dirty="0"/>
              <a:t>Specification may be informal prose and/or mathematical equations that must hold (e.g., commutative/distributive/associative laws).</a:t>
            </a:r>
          </a:p>
          <a:p>
            <a:pPr marL="0" indent="0">
              <a:buNone/>
            </a:pPr>
            <a:endParaRPr lang="en-US" dirty="0"/>
          </a:p>
          <a:p>
            <a:pPr marL="0" indent="0">
              <a:buNone/>
            </a:pPr>
            <a:r>
              <a:rPr lang="en-US" dirty="0"/>
              <a:t>ADT </a:t>
            </a:r>
            <a:r>
              <a:rPr lang="en-US" i="1" dirty="0"/>
              <a:t>abstracts</a:t>
            </a:r>
            <a:r>
              <a:rPr lang="en-US" dirty="0"/>
              <a:t> from implementation.</a:t>
            </a:r>
          </a:p>
          <a:p>
            <a:pPr marL="0" indent="0">
              <a:buNone/>
            </a:pPr>
            <a:r>
              <a:rPr lang="en-US" dirty="0"/>
              <a:t>In Java, typically </a:t>
            </a:r>
            <a:r>
              <a:rPr lang="en-US" i="1" dirty="0"/>
              <a:t>implement</a:t>
            </a:r>
            <a:r>
              <a:rPr lang="en-US" dirty="0"/>
              <a:t> ADT as class.</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35</a:t>
            </a:fld>
            <a:endParaRPr lang="en-US" altLang="de-DE" sz="1400" dirty="0">
              <a:latin typeface="Arial" charset="0"/>
            </a:endParaRPr>
          </a:p>
        </p:txBody>
      </p:sp>
    </p:spTree>
    <p:extLst>
      <p:ext uri="{BB962C8B-B14F-4D97-AF65-F5344CB8AC3E}">
        <p14:creationId xmlns:p14="http://schemas.microsoft.com/office/powerpoint/2010/main" val="39204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Constants and Variables</a:t>
            </a:r>
            <a:endParaRPr lang="en-US" altLang="de-DE">
              <a:solidFill>
                <a:schemeClr val="tx1"/>
              </a:solidFill>
            </a:endParaRPr>
          </a:p>
        </p:txBody>
      </p:sp>
      <p:sp>
        <p:nvSpPr>
          <p:cNvPr id="394243"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The simplest terms that appear in expressions are </a:t>
            </a:r>
            <a:r>
              <a:rPr lang="en-US" altLang="de-DE" sz="2400">
                <a:latin typeface="Times New Roman" charset="0"/>
              </a:rPr>
              <a:t>constants</a:t>
            </a:r>
            <a:r>
              <a:rPr lang="en-US" altLang="de-DE" sz="2400" b="0">
                <a:latin typeface="Times New Roman" charset="0"/>
              </a:rPr>
              <a:t> and </a:t>
            </a:r>
            <a:r>
              <a:rPr lang="en-US" altLang="de-DE" sz="2400">
                <a:latin typeface="Times New Roman" charset="0"/>
              </a:rPr>
              <a:t>variables</a:t>
            </a:r>
            <a:r>
              <a:rPr lang="en-US" altLang="de-DE" sz="2400" b="0">
                <a:latin typeface="Times New Roman" charset="0"/>
              </a:rPr>
              <a:t>.  The value of a constant does not change during the course of a program.  A variable is a placeholder for a value that can be updated as the program runs.</a:t>
            </a:r>
          </a:p>
          <a:p>
            <a:pPr algn="just">
              <a:lnSpc>
                <a:spcPct val="85000"/>
              </a:lnSpc>
              <a:spcBef>
                <a:spcPct val="0"/>
              </a:spcBef>
              <a:spcAft>
                <a:spcPct val="50000"/>
              </a:spcAft>
              <a:buFontTx/>
              <a:buNone/>
            </a:pPr>
            <a:endParaRPr lang="en-US" altLang="de-DE" sz="1200" b="0">
              <a:latin typeface="Times New Roman" charset="0"/>
            </a:endParaRPr>
          </a:p>
        </p:txBody>
      </p:sp>
      <p:sp>
        <p:nvSpPr>
          <p:cNvPr id="394244" name="Rectangle 4"/>
          <p:cNvSpPr>
            <a:spLocks noChangeArrowheads="1"/>
          </p:cNvSpPr>
          <p:nvPr/>
        </p:nvSpPr>
        <p:spPr bwMode="auto">
          <a:xfrm>
            <a:off x="492125" y="2578100"/>
            <a:ext cx="8128000" cy="374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dirty="0">
                <a:latin typeface="Times New Roman" charset="0"/>
              </a:rPr>
              <a:t>The format of a constant depends on its type:</a:t>
            </a:r>
          </a:p>
          <a:p>
            <a:pPr lvl="1" algn="just">
              <a:lnSpc>
                <a:spcPct val="90000"/>
              </a:lnSpc>
              <a:spcBef>
                <a:spcPct val="0"/>
              </a:spcBef>
              <a:spcAft>
                <a:spcPct val="25000"/>
              </a:spcAft>
            </a:pPr>
            <a:r>
              <a:rPr lang="en-US" altLang="de-DE" sz="2000" b="0" dirty="0">
                <a:latin typeface="Times New Roman" charset="0"/>
              </a:rPr>
              <a:t>Integral constants consist of a string of digits, optionally preceded by a minus sign, as in </a:t>
            </a:r>
            <a:r>
              <a:rPr lang="en-US" altLang="de-DE" sz="1800" dirty="0">
                <a:latin typeface="Courier New" charset="0"/>
              </a:rPr>
              <a:t>0</a:t>
            </a:r>
            <a:r>
              <a:rPr lang="en-US" altLang="de-DE" sz="2000" b="0" dirty="0">
                <a:latin typeface="Times New Roman" charset="0"/>
              </a:rPr>
              <a:t>, </a:t>
            </a:r>
            <a:r>
              <a:rPr lang="en-US" altLang="de-DE" sz="1800" dirty="0">
                <a:latin typeface="Courier New" charset="0"/>
              </a:rPr>
              <a:t>42</a:t>
            </a:r>
            <a:r>
              <a:rPr lang="en-US" altLang="de-DE" sz="2000" b="0" dirty="0">
                <a:latin typeface="Times New Roman" charset="0"/>
              </a:rPr>
              <a:t>, </a:t>
            </a:r>
            <a:r>
              <a:rPr lang="en-US" altLang="de-DE" sz="1800" dirty="0">
                <a:latin typeface="Courier New" charset="0"/>
              </a:rPr>
              <a:t>-1</a:t>
            </a:r>
            <a:r>
              <a:rPr lang="en-US" altLang="de-DE" sz="2000" b="0" dirty="0">
                <a:latin typeface="Times New Roman" charset="0"/>
              </a:rPr>
              <a:t>, or </a:t>
            </a:r>
            <a:r>
              <a:rPr lang="en-US" altLang="de-DE" sz="1800" dirty="0">
                <a:latin typeface="Courier New" charset="0"/>
              </a:rPr>
              <a:t>1000000</a:t>
            </a:r>
            <a:r>
              <a:rPr lang="en-US" altLang="de-DE" sz="2000" b="0" dirty="0">
                <a:latin typeface="Times New Roman" charset="0"/>
              </a:rPr>
              <a:t>.</a:t>
            </a:r>
          </a:p>
          <a:p>
            <a:pPr lvl="1" algn="just">
              <a:lnSpc>
                <a:spcPct val="90000"/>
              </a:lnSpc>
              <a:spcBef>
                <a:spcPct val="0"/>
              </a:spcBef>
              <a:spcAft>
                <a:spcPct val="25000"/>
              </a:spcAft>
            </a:pPr>
            <a:r>
              <a:rPr lang="en-US" altLang="de-DE" sz="2000" b="0" dirty="0">
                <a:latin typeface="Times New Roman" charset="0"/>
              </a:rPr>
              <a:t>Floating-point constants include a decimal point, as in </a:t>
            </a:r>
            <a:r>
              <a:rPr lang="en-US" altLang="de-DE" sz="1800" dirty="0">
                <a:latin typeface="Courier New" charset="0"/>
              </a:rPr>
              <a:t>3.14159265</a:t>
            </a:r>
            <a:r>
              <a:rPr lang="en-US" altLang="de-DE" sz="2000" b="0" dirty="0">
                <a:latin typeface="Times New Roman" charset="0"/>
              </a:rPr>
              <a:t> or </a:t>
            </a:r>
            <a:r>
              <a:rPr lang="en-US" altLang="de-DE" sz="1800" dirty="0">
                <a:latin typeface="Courier New" charset="0"/>
              </a:rPr>
              <a:t>10.0</a:t>
            </a:r>
            <a:r>
              <a:rPr lang="en-US" altLang="de-DE" sz="2000" b="0" dirty="0">
                <a:latin typeface="Times New Roman" charset="0"/>
              </a:rPr>
              <a:t>.  Floating-point constants can also be expressed in scientific notation by adding the letter </a:t>
            </a:r>
            <a:r>
              <a:rPr lang="en-US" altLang="de-DE" sz="1800" dirty="0">
                <a:latin typeface="Courier New" charset="0"/>
              </a:rPr>
              <a:t>E</a:t>
            </a:r>
            <a:r>
              <a:rPr lang="en-US" altLang="de-DE" sz="2000" b="0" dirty="0">
                <a:latin typeface="Times New Roman" charset="0"/>
              </a:rPr>
              <a:t> and an exponent after the digits of the number, so that </a:t>
            </a:r>
            <a:r>
              <a:rPr lang="en-US" altLang="de-DE" sz="1800" dirty="0">
                <a:latin typeface="Courier New" charset="0"/>
              </a:rPr>
              <a:t>5.646E-8</a:t>
            </a:r>
            <a:r>
              <a:rPr lang="en-US" altLang="de-DE" sz="2000" b="0" dirty="0">
                <a:latin typeface="Times New Roman" charset="0"/>
              </a:rPr>
              <a:t> represents the number 5.646</a:t>
            </a:r>
            <a:r>
              <a:rPr lang="en-US" altLang="de-DE" sz="1000" b="0" dirty="0">
                <a:latin typeface="Times New Roman" charset="0"/>
              </a:rPr>
              <a:t> </a:t>
            </a:r>
            <a:r>
              <a:rPr lang="en-US" altLang="de-DE" sz="1600" b="0" dirty="0">
                <a:latin typeface="Monaco" charset="0"/>
              </a:rPr>
              <a:t>x</a:t>
            </a:r>
            <a:r>
              <a:rPr lang="en-US" altLang="de-DE" sz="1000" b="0" dirty="0">
                <a:latin typeface="Times New Roman" charset="0"/>
              </a:rPr>
              <a:t> </a:t>
            </a:r>
            <a:r>
              <a:rPr lang="en-US" altLang="de-DE" sz="2000" b="0" dirty="0">
                <a:latin typeface="Times New Roman" charset="0"/>
              </a:rPr>
              <a:t>10</a:t>
            </a:r>
            <a:r>
              <a:rPr lang="en-US" altLang="de-DE" sz="2400" b="0" baseline="30000" dirty="0">
                <a:latin typeface="Times New Roman" charset="0"/>
              </a:rPr>
              <a:t>-</a:t>
            </a:r>
            <a:r>
              <a:rPr lang="en-US" altLang="de-DE" sz="2000" b="0" baseline="30000" dirty="0">
                <a:latin typeface="Times New Roman" charset="0"/>
              </a:rPr>
              <a:t>8</a:t>
            </a:r>
            <a:r>
              <a:rPr lang="en-US" altLang="de-DE" sz="2000" b="0" dirty="0">
                <a:latin typeface="Times New Roman" charset="0"/>
              </a:rPr>
              <a:t>.</a:t>
            </a:r>
          </a:p>
          <a:p>
            <a:pPr lvl="1" algn="just">
              <a:lnSpc>
                <a:spcPct val="90000"/>
              </a:lnSpc>
              <a:spcBef>
                <a:spcPct val="0"/>
              </a:spcBef>
              <a:spcAft>
                <a:spcPct val="25000"/>
              </a:spcAft>
            </a:pPr>
            <a:r>
              <a:rPr lang="en-US" altLang="de-DE" sz="2000" b="0" dirty="0">
                <a:latin typeface="Times New Roman" charset="0"/>
              </a:rPr>
              <a:t>The two constants of type </a:t>
            </a:r>
            <a:r>
              <a:rPr lang="en-US" altLang="de-DE" sz="1800" dirty="0" err="1">
                <a:latin typeface="Courier New" charset="0"/>
              </a:rPr>
              <a:t>boolean</a:t>
            </a:r>
            <a:r>
              <a:rPr lang="en-US" altLang="de-DE" sz="2000" b="0" dirty="0">
                <a:latin typeface="Times New Roman" charset="0"/>
              </a:rPr>
              <a:t> are </a:t>
            </a:r>
            <a:r>
              <a:rPr lang="en-US" altLang="de-DE" sz="1800" dirty="0">
                <a:latin typeface="Courier New" charset="0"/>
              </a:rPr>
              <a:t>true</a:t>
            </a:r>
            <a:r>
              <a:rPr lang="en-US" altLang="de-DE" sz="2000" b="0" dirty="0">
                <a:latin typeface="Times New Roman" charset="0"/>
              </a:rPr>
              <a:t> and </a:t>
            </a:r>
            <a:r>
              <a:rPr lang="en-US" altLang="de-DE" sz="1800" dirty="0">
                <a:latin typeface="Courier New" charset="0"/>
              </a:rPr>
              <a:t>false</a:t>
            </a:r>
            <a:r>
              <a:rPr lang="en-US" altLang="de-DE" sz="2000" b="0" dirty="0">
                <a:latin typeface="Times New Roman" charset="0"/>
              </a:rPr>
              <a:t>.</a:t>
            </a:r>
          </a:p>
          <a:p>
            <a:pPr lvl="1" algn="just">
              <a:lnSpc>
                <a:spcPct val="90000"/>
              </a:lnSpc>
              <a:spcBef>
                <a:spcPct val="0"/>
              </a:spcBef>
              <a:spcAft>
                <a:spcPct val="25000"/>
              </a:spcAft>
            </a:pPr>
            <a:r>
              <a:rPr lang="en-US" altLang="de-DE" sz="2000" b="0" dirty="0">
                <a:latin typeface="Times New Roman" charset="0"/>
              </a:rPr>
              <a:t>Character and string constants are discussed in detail in Chapter 8.  For the moment, all you need to know is that a string constant consists of a sequence of characters enclosed in double quotation marks, such as </a:t>
            </a:r>
            <a:r>
              <a:rPr lang="en-US" altLang="de-DE" sz="1800" dirty="0">
                <a:latin typeface="Courier New" charset="0"/>
              </a:rPr>
              <a:t>"hello,</a:t>
            </a:r>
            <a:r>
              <a:rPr lang="en-US" altLang="de-DE" sz="1800" dirty="0">
                <a:latin typeface="Times New Roman" charset="0"/>
              </a:rPr>
              <a:t> </a:t>
            </a:r>
            <a:r>
              <a:rPr lang="en-US" altLang="de-DE" sz="1800" dirty="0">
                <a:latin typeface="Courier New" charset="0"/>
              </a:rPr>
              <a:t>world"</a:t>
            </a:r>
            <a:r>
              <a:rPr lang="en-US" altLang="de-DE" sz="2000" b="0" dirty="0">
                <a:latin typeface="Times New Roman" charset="0"/>
              </a:rPr>
              <a:t>.</a:t>
            </a:r>
            <a:endParaRPr lang="en-US" altLang="de-DE" sz="1800" dirty="0">
              <a:latin typeface="Courier New" charset="0"/>
            </a:endParaRP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36</a:t>
            </a:fld>
            <a:endParaRPr lang="en-US" altLang="de-DE" sz="1400" dirty="0">
              <a:latin typeface="Arial" charset="0"/>
            </a:endParaRPr>
          </a:p>
        </p:txBody>
      </p:sp>
    </p:spTree>
    <p:extLst>
      <p:ext uri="{BB962C8B-B14F-4D97-AF65-F5344CB8AC3E}">
        <p14:creationId xmlns:p14="http://schemas.microsoft.com/office/powerpoint/2010/main" val="1040972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4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42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424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424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424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4" grpId="0"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Constants and Variables</a:t>
            </a:r>
            <a:endParaRPr lang="en-US" altLang="de-DE">
              <a:solidFill>
                <a:schemeClr val="tx1"/>
              </a:solidFill>
            </a:endParaRPr>
          </a:p>
        </p:txBody>
      </p:sp>
      <p:sp>
        <p:nvSpPr>
          <p:cNvPr id="394243"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The simplest terms that appear in expressions are </a:t>
            </a:r>
            <a:r>
              <a:rPr lang="en-US" altLang="de-DE" sz="2400">
                <a:latin typeface="Times New Roman" charset="0"/>
              </a:rPr>
              <a:t>constants</a:t>
            </a:r>
            <a:r>
              <a:rPr lang="en-US" altLang="de-DE" sz="2400" b="0">
                <a:latin typeface="Times New Roman" charset="0"/>
              </a:rPr>
              <a:t> and </a:t>
            </a:r>
            <a:r>
              <a:rPr lang="en-US" altLang="de-DE" sz="2400">
                <a:latin typeface="Times New Roman" charset="0"/>
              </a:rPr>
              <a:t>variables</a:t>
            </a:r>
            <a:r>
              <a:rPr lang="en-US" altLang="de-DE" sz="2400" b="0">
                <a:latin typeface="Times New Roman" charset="0"/>
              </a:rPr>
              <a:t>.  The value of a constant does not change during the course of a program.  A variable is a placeholder for a value that can be updated as the program runs.</a:t>
            </a:r>
          </a:p>
          <a:p>
            <a:pPr algn="just">
              <a:lnSpc>
                <a:spcPct val="85000"/>
              </a:lnSpc>
              <a:spcBef>
                <a:spcPct val="0"/>
              </a:spcBef>
              <a:spcAft>
                <a:spcPct val="50000"/>
              </a:spcAft>
              <a:buFontTx/>
              <a:buNone/>
            </a:pPr>
            <a:endParaRPr lang="en-US" altLang="de-DE" sz="1200" b="0">
              <a:latin typeface="Times New Roman" charset="0"/>
            </a:endParaRPr>
          </a:p>
        </p:txBody>
      </p:sp>
      <p:sp>
        <p:nvSpPr>
          <p:cNvPr id="394245" name="Rectangle 5"/>
          <p:cNvSpPr>
            <a:spLocks noChangeArrowheads="1"/>
          </p:cNvSpPr>
          <p:nvPr/>
        </p:nvSpPr>
        <p:spPr bwMode="auto">
          <a:xfrm>
            <a:off x="463550" y="2667000"/>
            <a:ext cx="8128000" cy="374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A variable in Java is most easily envisioned as a box capable of storing a value.</a:t>
            </a:r>
          </a:p>
        </p:txBody>
      </p:sp>
      <p:sp>
        <p:nvSpPr>
          <p:cNvPr id="394250" name="Rectangle 10"/>
          <p:cNvSpPr>
            <a:spLocks noChangeArrowheads="1"/>
          </p:cNvSpPr>
          <p:nvPr/>
        </p:nvSpPr>
        <p:spPr bwMode="auto">
          <a:xfrm>
            <a:off x="487934" y="4051300"/>
            <a:ext cx="8128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Each variable has the following attributes:</a:t>
            </a:r>
          </a:p>
          <a:p>
            <a:pPr lvl="1" algn="just">
              <a:lnSpc>
                <a:spcPct val="90000"/>
              </a:lnSpc>
              <a:spcBef>
                <a:spcPct val="0"/>
              </a:spcBef>
              <a:spcAft>
                <a:spcPct val="25000"/>
              </a:spcAft>
            </a:pPr>
            <a:r>
              <a:rPr lang="en-US" altLang="de-DE" sz="2000" b="0">
                <a:latin typeface="Times New Roman" charset="0"/>
              </a:rPr>
              <a:t>A </a:t>
            </a:r>
            <a:r>
              <a:rPr lang="en-US" altLang="de-DE" sz="2000">
                <a:latin typeface="Times New Roman" charset="0"/>
              </a:rPr>
              <a:t>name</a:t>
            </a:r>
            <a:r>
              <a:rPr lang="en-US" altLang="de-DE" sz="2000" b="0">
                <a:latin typeface="Times New Roman" charset="0"/>
              </a:rPr>
              <a:t>, which enables you to differentiate one variable from another.</a:t>
            </a:r>
          </a:p>
          <a:p>
            <a:pPr lvl="1" algn="just">
              <a:lnSpc>
                <a:spcPct val="90000"/>
              </a:lnSpc>
              <a:spcBef>
                <a:spcPct val="0"/>
              </a:spcBef>
              <a:spcAft>
                <a:spcPct val="25000"/>
              </a:spcAft>
            </a:pPr>
            <a:r>
              <a:rPr lang="en-US" altLang="de-DE" sz="2000" b="0">
                <a:latin typeface="Times New Roman" charset="0"/>
              </a:rPr>
              <a:t>A </a:t>
            </a:r>
            <a:r>
              <a:rPr lang="en-US" altLang="de-DE" sz="2000">
                <a:latin typeface="Times New Roman" charset="0"/>
              </a:rPr>
              <a:t>type</a:t>
            </a:r>
            <a:r>
              <a:rPr lang="en-US" altLang="de-DE" sz="2000" b="0">
                <a:latin typeface="Times New Roman" charset="0"/>
              </a:rPr>
              <a:t>, which specifies what type of value the variable can contain.</a:t>
            </a:r>
          </a:p>
          <a:p>
            <a:pPr lvl="1" algn="just">
              <a:lnSpc>
                <a:spcPct val="90000"/>
              </a:lnSpc>
              <a:spcBef>
                <a:spcPct val="0"/>
              </a:spcBef>
              <a:spcAft>
                <a:spcPct val="50000"/>
              </a:spcAft>
            </a:pPr>
            <a:r>
              <a:rPr lang="en-US" altLang="de-DE" sz="2000" b="0">
                <a:latin typeface="Times New Roman" charset="0"/>
              </a:rPr>
              <a:t>A </a:t>
            </a:r>
            <a:r>
              <a:rPr lang="en-US" altLang="de-DE" sz="2000">
                <a:latin typeface="Times New Roman" charset="0"/>
              </a:rPr>
              <a:t>value</a:t>
            </a:r>
            <a:r>
              <a:rPr lang="en-US" altLang="de-DE" sz="2000" b="0">
                <a:latin typeface="Times New Roman" charset="0"/>
              </a:rPr>
              <a:t>, which represents the current contents of the variable.</a:t>
            </a:r>
          </a:p>
        </p:txBody>
      </p:sp>
      <p:sp>
        <p:nvSpPr>
          <p:cNvPr id="394252" name="Rectangle 12"/>
          <p:cNvSpPr>
            <a:spLocks noChangeArrowheads="1"/>
          </p:cNvSpPr>
          <p:nvPr/>
        </p:nvSpPr>
        <p:spPr bwMode="auto">
          <a:xfrm>
            <a:off x="3777234" y="3352800"/>
            <a:ext cx="1600200"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4253" name="Rectangle 13"/>
          <p:cNvSpPr>
            <a:spLocks noChangeArrowheads="1"/>
          </p:cNvSpPr>
          <p:nvPr/>
        </p:nvSpPr>
        <p:spPr bwMode="auto">
          <a:xfrm>
            <a:off x="3728022" y="3005138"/>
            <a:ext cx="102235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2200">
                <a:latin typeface="Courier New" charset="0"/>
              </a:rPr>
              <a:t>total</a:t>
            </a:r>
            <a:endParaRPr lang="en-US" altLang="de-DE" sz="2400" b="0"/>
          </a:p>
        </p:txBody>
      </p:sp>
      <p:sp>
        <p:nvSpPr>
          <p:cNvPr id="394254" name="Rectangle 14"/>
          <p:cNvSpPr>
            <a:spLocks noChangeArrowheads="1"/>
          </p:cNvSpPr>
          <p:nvPr/>
        </p:nvSpPr>
        <p:spPr bwMode="auto">
          <a:xfrm>
            <a:off x="5840984" y="3441700"/>
            <a:ext cx="2346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2400" b="0"/>
              <a:t>(contains an </a:t>
            </a:r>
            <a:r>
              <a:rPr lang="en-US" altLang="de-DE" sz="2200">
                <a:latin typeface="Courier New" charset="0"/>
              </a:rPr>
              <a:t>int</a:t>
            </a:r>
            <a:r>
              <a:rPr lang="en-US" altLang="de-DE" sz="2400" b="0"/>
              <a:t>)</a:t>
            </a:r>
          </a:p>
        </p:txBody>
      </p:sp>
      <p:sp>
        <p:nvSpPr>
          <p:cNvPr id="394255" name="Rectangle 15"/>
          <p:cNvSpPr>
            <a:spLocks noChangeArrowheads="1"/>
          </p:cNvSpPr>
          <p:nvPr/>
        </p:nvSpPr>
        <p:spPr bwMode="auto">
          <a:xfrm>
            <a:off x="3880422" y="3441700"/>
            <a:ext cx="1398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400" b="0"/>
              <a:t>42</a:t>
            </a:r>
          </a:p>
        </p:txBody>
      </p:sp>
      <p:sp>
        <p:nvSpPr>
          <p:cNvPr id="394256" name="Rectangle 16"/>
          <p:cNvSpPr>
            <a:spLocks noChangeArrowheads="1"/>
          </p:cNvSpPr>
          <p:nvPr/>
        </p:nvSpPr>
        <p:spPr bwMode="auto">
          <a:xfrm>
            <a:off x="487934" y="5600700"/>
            <a:ext cx="8128000"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The name and type of a variable are fixed.  The value changes whenever you </a:t>
            </a:r>
            <a:r>
              <a:rPr lang="en-US" altLang="de-DE" sz="2400">
                <a:latin typeface="Times New Roman" charset="0"/>
              </a:rPr>
              <a:t>assign</a:t>
            </a:r>
            <a:r>
              <a:rPr lang="en-US" altLang="de-DE" sz="2400" b="0">
                <a:latin typeface="Times New Roman" charset="0"/>
              </a:rPr>
              <a:t> a new value to the variable.</a:t>
            </a:r>
          </a:p>
        </p:txBody>
      </p:sp>
      <p:sp>
        <p:nvSpPr>
          <p:cNvPr id="11"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37</a:t>
            </a:fld>
            <a:endParaRPr lang="en-US" altLang="de-DE" sz="1400" dirty="0">
              <a:latin typeface="Arial" charset="0"/>
            </a:endParaRPr>
          </a:p>
        </p:txBody>
      </p:sp>
    </p:spTree>
    <p:extLst>
      <p:ext uri="{BB962C8B-B14F-4D97-AF65-F5344CB8AC3E}">
        <p14:creationId xmlns:p14="http://schemas.microsoft.com/office/powerpoint/2010/main" val="270297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9425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425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4250">
                                            <p:txEl>
                                              <p:pRg st="1" end="1"/>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394253"/>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4250">
                                            <p:txEl>
                                              <p:pRg st="2" end="2"/>
                                            </p:txEl>
                                          </p:spTgt>
                                        </p:tgtEl>
                                        <p:attrNameLst>
                                          <p:attrName>style.visibility</p:attrName>
                                        </p:attrNameLst>
                                      </p:cBhvr>
                                      <p:to>
                                        <p:strVal val="visible"/>
                                      </p:to>
                                    </p:set>
                                  </p:childTnLst>
                                </p:cTn>
                              </p:par>
                            </p:childTnLst>
                          </p:cTn>
                        </p:par>
                        <p:par>
                          <p:cTn id="22" fill="hold" nodeType="afterGroup">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9425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94250">
                                            <p:txEl>
                                              <p:pRg st="3" end="3"/>
                                            </p:txEl>
                                          </p:spTgt>
                                        </p:tgtEl>
                                        <p:attrNameLst>
                                          <p:attrName>style.visibility</p:attrName>
                                        </p:attrNameLst>
                                      </p:cBhvr>
                                      <p:to>
                                        <p:strVal val="visible"/>
                                      </p:to>
                                    </p:set>
                                  </p:childTnLst>
                                </p:cTn>
                              </p:par>
                            </p:childTnLst>
                          </p:cTn>
                        </p:par>
                        <p:par>
                          <p:cTn id="29" fill="hold" nodeType="afterGroup">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394255"/>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942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50" grpId="0" build="p" bldLvl="2"/>
      <p:bldP spid="394252" grpId="0" animBg="1"/>
      <p:bldP spid="394253" grpId="0"/>
      <p:bldP spid="394254" grpId="0"/>
      <p:bldP spid="394255" grpId="0"/>
      <p:bldP spid="39425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0" y="0"/>
            <a:ext cx="9144000" cy="1143000"/>
          </a:xfrm>
        </p:spPr>
        <p:txBody>
          <a:bodyPr/>
          <a:lstStyle/>
          <a:p>
            <a:pPr>
              <a:defRPr/>
            </a:pPr>
            <a:r>
              <a:rPr lang="en-US" dirty="0">
                <a:solidFill>
                  <a:srgbClr val="000000"/>
                </a:solidFill>
              </a:rPr>
              <a:t>Identifiers</a:t>
            </a:r>
          </a:p>
        </p:txBody>
      </p:sp>
      <p:sp>
        <p:nvSpPr>
          <p:cNvPr id="396291" name="Rectangle 3"/>
          <p:cNvSpPr>
            <a:spLocks noChangeArrowheads="1"/>
          </p:cNvSpPr>
          <p:nvPr/>
        </p:nvSpPr>
        <p:spPr bwMode="auto">
          <a:xfrm>
            <a:off x="482600" y="1155700"/>
            <a:ext cx="8128000" cy="749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endParaRPr lang="en-US" sz="1200" dirty="0">
              <a:ea typeface="ＭＳ Ｐゴシック" charset="0"/>
              <a:cs typeface="ＭＳ Ｐゴシック" charset="0"/>
            </a:endParaRPr>
          </a:p>
        </p:txBody>
      </p:sp>
      <p:sp>
        <p:nvSpPr>
          <p:cNvPr id="396304" name="Rectangle 16"/>
          <p:cNvSpPr>
            <a:spLocks noChangeArrowheads="1"/>
          </p:cNvSpPr>
          <p:nvPr/>
        </p:nvSpPr>
        <p:spPr bwMode="auto">
          <a:xfrm>
            <a:off x="304800" y="990600"/>
            <a:ext cx="8686800" cy="2057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marL="0" indent="0">
              <a:lnSpc>
                <a:spcPct val="90000"/>
              </a:lnSpc>
              <a:spcAft>
                <a:spcPct val="25000"/>
              </a:spcAft>
            </a:pPr>
            <a:r>
              <a:rPr lang="en-US" altLang="de-DE" sz="2800" i="1" dirty="0">
                <a:solidFill>
                  <a:srgbClr val="FF0000"/>
                </a:solidFill>
                <a:latin typeface="Arial" charset="0"/>
              </a:rPr>
              <a:t>Identifier</a:t>
            </a:r>
            <a:r>
              <a:rPr lang="en-US" altLang="de-DE" sz="2800" dirty="0">
                <a:latin typeface="Arial" charset="0"/>
              </a:rPr>
              <a:t>: name of variable, class, method etc.</a:t>
            </a:r>
          </a:p>
          <a:p>
            <a:pPr>
              <a:lnSpc>
                <a:spcPct val="90000"/>
              </a:lnSpc>
              <a:spcAft>
                <a:spcPct val="25000"/>
              </a:spcAft>
              <a:buFont typeface="Arial" charset="0"/>
              <a:buChar char="•"/>
            </a:pPr>
            <a:r>
              <a:rPr lang="en-US" altLang="de-DE" sz="2800" dirty="0">
                <a:latin typeface="Arial" charset="0"/>
              </a:rPr>
              <a:t>Must begin with letter or underscore</a:t>
            </a:r>
          </a:p>
          <a:p>
            <a:pPr>
              <a:lnSpc>
                <a:spcPct val="90000"/>
              </a:lnSpc>
              <a:spcAft>
                <a:spcPct val="25000"/>
              </a:spcAft>
              <a:buFont typeface="Arial" charset="0"/>
              <a:buChar char="•"/>
            </a:pPr>
            <a:r>
              <a:rPr lang="en-US" altLang="de-DE" sz="2800" dirty="0">
                <a:latin typeface="Arial" charset="0"/>
              </a:rPr>
              <a:t>Remaining characters must be letters, digits, or underscores</a:t>
            </a:r>
          </a:p>
          <a:p>
            <a:pPr>
              <a:lnSpc>
                <a:spcPct val="90000"/>
              </a:lnSpc>
              <a:spcAft>
                <a:spcPct val="25000"/>
              </a:spcAft>
              <a:buFont typeface="Arial" charset="0"/>
              <a:buChar char="•"/>
            </a:pPr>
            <a:r>
              <a:rPr lang="en-US" altLang="de-DE" sz="2800" dirty="0">
                <a:latin typeface="Arial" charset="0"/>
              </a:rPr>
              <a:t>Must not be one of Java</a:t>
            </a:r>
            <a:r>
              <a:rPr lang="de-DE" altLang="de-DE" sz="2800" dirty="0">
                <a:latin typeface="Arial" charset="0"/>
              </a:rPr>
              <a:t>'</a:t>
            </a:r>
            <a:r>
              <a:rPr lang="en-US" altLang="ja-JP" sz="2800" dirty="0">
                <a:latin typeface="Arial" charset="0"/>
              </a:rPr>
              <a:t>s reserved words:</a:t>
            </a:r>
            <a:endParaRPr lang="en-US" altLang="de-DE" sz="2800" dirty="0">
              <a:latin typeface="Arial" charset="0"/>
            </a:endParaRPr>
          </a:p>
        </p:txBody>
      </p:sp>
      <p:sp>
        <p:nvSpPr>
          <p:cNvPr id="13"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38</a:t>
            </a:fld>
            <a:endParaRPr lang="en-US" altLang="de-DE" sz="1400" dirty="0">
              <a:latin typeface="Arial"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426128697"/>
              </p:ext>
            </p:extLst>
          </p:nvPr>
        </p:nvGraphicFramePr>
        <p:xfrm>
          <a:off x="280987" y="3476625"/>
          <a:ext cx="9372604" cy="3048000"/>
        </p:xfrm>
        <a:graphic>
          <a:graphicData uri="http://schemas.openxmlformats.org/drawingml/2006/table">
            <a:tbl>
              <a:tblPr/>
              <a:tblGrid>
                <a:gridCol w="16002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gridCol w="2590804">
                  <a:extLst>
                    <a:ext uri="{9D8B030D-6E8A-4147-A177-3AD203B41FA5}">
                      <a16:colId xmlns:a16="http://schemas.microsoft.com/office/drawing/2014/main" val="20004"/>
                    </a:ext>
                  </a:extLst>
                </a:gridCol>
              </a:tblGrid>
              <a:tr h="200025">
                <a:tc>
                  <a:txBody>
                    <a:bodyPr/>
                    <a:lstStyle/>
                    <a:p>
                      <a:pPr algn="l"/>
                      <a:r>
                        <a:rPr lang="de-DE" sz="2000" b="1">
                          <a:latin typeface="Courier New" charset="0"/>
                          <a:ea typeface="Courier New" charset="0"/>
                          <a:cs typeface="Courier New" charset="0"/>
                        </a:rPr>
                        <a:t>abstract</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continue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for</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new</a:t>
                      </a:r>
                    </a:p>
                  </a:txBody>
                  <a:tcPr marL="0" marR="0" marT="0" marB="0" anchor="ctr">
                    <a:lnL>
                      <a:noFill/>
                    </a:lnL>
                    <a:lnR>
                      <a:noFill/>
                    </a:lnR>
                    <a:lnT>
                      <a:noFill/>
                    </a:lnT>
                    <a:lnB>
                      <a:noFill/>
                    </a:lnB>
                  </a:tcPr>
                </a:tc>
                <a:tc>
                  <a:txBody>
                    <a:bodyPr/>
                    <a:lstStyle/>
                    <a:p>
                      <a:pPr marL="12700" indent="0" algn="l">
                        <a:tabLst>
                          <a:tab pos="211138" algn="l"/>
                        </a:tabLst>
                      </a:pPr>
                      <a:r>
                        <a:rPr lang="de-DE" sz="2000" b="1" dirty="0" err="1">
                          <a:latin typeface="Courier New" charset="0"/>
                          <a:ea typeface="Courier New" charset="0"/>
                          <a:cs typeface="Courier New" charset="0"/>
                        </a:rPr>
                        <a:t>switch</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extLst>
                  <a:ext uri="{0D108BD9-81ED-4DB2-BD59-A6C34878D82A}">
                    <a16:rowId xmlns:a16="http://schemas.microsoft.com/office/drawing/2014/main" val="10000"/>
                  </a:ext>
                </a:extLst>
              </a:tr>
              <a:tr h="0">
                <a:tc>
                  <a:txBody>
                    <a:bodyPr/>
                    <a:lstStyle/>
                    <a:p>
                      <a:r>
                        <a:rPr lang="de-DE" sz="2000" b="1" dirty="0" err="1">
                          <a:latin typeface="Courier New" charset="0"/>
                          <a:ea typeface="Courier New" charset="0"/>
                          <a:cs typeface="Courier New" charset="0"/>
                        </a:rPr>
                        <a:t>assert</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default</a:t>
                      </a:r>
                    </a:p>
                  </a:txBody>
                  <a:tcPr marL="0" marR="0" marT="0" marB="0" anchor="ctr">
                    <a:lnL>
                      <a:noFill/>
                    </a:lnL>
                    <a:lnR>
                      <a:noFill/>
                    </a:lnR>
                    <a:lnT>
                      <a:noFill/>
                    </a:lnT>
                    <a:lnB>
                      <a:noFill/>
                    </a:lnB>
                  </a:tcPr>
                </a:tc>
                <a:tc>
                  <a:txBody>
                    <a:bodyPr/>
                    <a:lstStyle/>
                    <a:p>
                      <a:pPr algn="l"/>
                      <a:r>
                        <a:rPr lang="de-DE" sz="2000" b="1" dirty="0" err="1">
                          <a:latin typeface="Courier New" charset="0"/>
                          <a:ea typeface="Courier New" charset="0"/>
                          <a:cs typeface="Courier New" charset="0"/>
                        </a:rPr>
                        <a:t>goto</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dirty="0" err="1">
                          <a:latin typeface="Courier New" charset="0"/>
                          <a:ea typeface="Courier New" charset="0"/>
                          <a:cs typeface="Courier New" charset="0"/>
                        </a:rPr>
                        <a:t>package</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dirty="0" err="1">
                          <a:latin typeface="Courier New" charset="0"/>
                          <a:ea typeface="Courier New" charset="0"/>
                          <a:cs typeface="Courier New" charset="0"/>
                        </a:rPr>
                        <a:t>synchronized</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extLst>
                  <a:ext uri="{0D108BD9-81ED-4DB2-BD59-A6C34878D82A}">
                    <a16:rowId xmlns:a16="http://schemas.microsoft.com/office/drawing/2014/main" val="10001"/>
                  </a:ext>
                </a:extLst>
              </a:tr>
              <a:tr h="0">
                <a:tc>
                  <a:txBody>
                    <a:bodyPr/>
                    <a:lstStyle/>
                    <a:p>
                      <a:pPr algn="l"/>
                      <a:r>
                        <a:rPr lang="de-DE" sz="2000" b="1">
                          <a:latin typeface="Courier New" charset="0"/>
                          <a:ea typeface="Courier New" charset="0"/>
                          <a:cs typeface="Courier New" charset="0"/>
                        </a:rPr>
                        <a:t>boolean</a:t>
                      </a:r>
                    </a:p>
                  </a:txBody>
                  <a:tcPr marL="0" marR="0" marT="0" marB="0" anchor="ctr">
                    <a:lnL>
                      <a:noFill/>
                    </a:lnL>
                    <a:lnR>
                      <a:noFill/>
                    </a:lnR>
                    <a:lnT>
                      <a:noFill/>
                    </a:lnT>
                    <a:lnB>
                      <a:noFill/>
                    </a:lnB>
                  </a:tcPr>
                </a:tc>
                <a:tc>
                  <a:txBody>
                    <a:bodyPr/>
                    <a:lstStyle/>
                    <a:p>
                      <a:pPr algn="l"/>
                      <a:r>
                        <a:rPr lang="de-DE" sz="2000" b="1" dirty="0">
                          <a:latin typeface="Courier New" charset="0"/>
                          <a:ea typeface="Courier New" charset="0"/>
                          <a:cs typeface="Courier New" charset="0"/>
                        </a:rPr>
                        <a:t>do</a:t>
                      </a:r>
                    </a:p>
                  </a:txBody>
                  <a:tcPr marL="0" marR="0" marT="0" marB="0" anchor="ctr">
                    <a:lnL>
                      <a:noFill/>
                    </a:lnL>
                    <a:lnR>
                      <a:noFill/>
                    </a:lnR>
                    <a:lnT>
                      <a:noFill/>
                    </a:lnT>
                    <a:lnB>
                      <a:noFill/>
                    </a:lnB>
                  </a:tcPr>
                </a:tc>
                <a:tc>
                  <a:txBody>
                    <a:bodyPr/>
                    <a:lstStyle/>
                    <a:p>
                      <a:pPr algn="l"/>
                      <a:r>
                        <a:rPr lang="de-DE" sz="2000" b="1" dirty="0" err="1">
                          <a:latin typeface="Courier New" charset="0"/>
                          <a:ea typeface="Courier New" charset="0"/>
                          <a:cs typeface="Courier New" charset="0"/>
                        </a:rPr>
                        <a:t>if</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private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this</a:t>
                      </a:r>
                    </a:p>
                  </a:txBody>
                  <a:tcPr marL="0" marR="0" marT="0" marB="0" anchor="ctr">
                    <a:lnL>
                      <a:noFill/>
                    </a:lnL>
                    <a:lnR>
                      <a:noFill/>
                    </a:lnR>
                    <a:lnT>
                      <a:noFill/>
                    </a:lnT>
                    <a:lnB>
                      <a:noFill/>
                    </a:lnB>
                  </a:tcPr>
                </a:tc>
                <a:extLst>
                  <a:ext uri="{0D108BD9-81ED-4DB2-BD59-A6C34878D82A}">
                    <a16:rowId xmlns:a16="http://schemas.microsoft.com/office/drawing/2014/main" val="10002"/>
                  </a:ext>
                </a:extLst>
              </a:tr>
              <a:tr h="0">
                <a:tc>
                  <a:txBody>
                    <a:bodyPr/>
                    <a:lstStyle/>
                    <a:p>
                      <a:pPr algn="l"/>
                      <a:r>
                        <a:rPr lang="de-DE" sz="2000" b="1">
                          <a:latin typeface="Courier New" charset="0"/>
                          <a:ea typeface="Courier New" charset="0"/>
                          <a:cs typeface="Courier New" charset="0"/>
                        </a:rPr>
                        <a:t>break</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double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implements</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protected</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throw</a:t>
                      </a:r>
                    </a:p>
                  </a:txBody>
                  <a:tcPr marL="0" marR="0" marT="0" marB="0" anchor="ctr">
                    <a:lnL>
                      <a:noFill/>
                    </a:lnL>
                    <a:lnR>
                      <a:noFill/>
                    </a:lnR>
                    <a:lnT>
                      <a:noFill/>
                    </a:lnT>
                    <a:lnB>
                      <a:noFill/>
                    </a:lnB>
                  </a:tcPr>
                </a:tc>
                <a:extLst>
                  <a:ext uri="{0D108BD9-81ED-4DB2-BD59-A6C34878D82A}">
                    <a16:rowId xmlns:a16="http://schemas.microsoft.com/office/drawing/2014/main" val="10003"/>
                  </a:ext>
                </a:extLst>
              </a:tr>
              <a:tr h="0">
                <a:tc>
                  <a:txBody>
                    <a:bodyPr/>
                    <a:lstStyle/>
                    <a:p>
                      <a:pPr algn="l"/>
                      <a:r>
                        <a:rPr lang="de-DE" sz="2000" b="1">
                          <a:latin typeface="Courier New" charset="0"/>
                          <a:ea typeface="Courier New" charset="0"/>
                          <a:cs typeface="Courier New" charset="0"/>
                        </a:rPr>
                        <a:t>byte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else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import</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public</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throws</a:t>
                      </a:r>
                    </a:p>
                  </a:txBody>
                  <a:tcPr marL="0" marR="0" marT="0" marB="0" anchor="ctr">
                    <a:lnL>
                      <a:noFill/>
                    </a:lnL>
                    <a:lnR>
                      <a:noFill/>
                    </a:lnR>
                    <a:lnT>
                      <a:noFill/>
                    </a:lnT>
                    <a:lnB>
                      <a:noFill/>
                    </a:lnB>
                  </a:tcPr>
                </a:tc>
                <a:extLst>
                  <a:ext uri="{0D108BD9-81ED-4DB2-BD59-A6C34878D82A}">
                    <a16:rowId xmlns:a16="http://schemas.microsoft.com/office/drawing/2014/main" val="10004"/>
                  </a:ext>
                </a:extLst>
              </a:tr>
              <a:tr h="0">
                <a:tc>
                  <a:txBody>
                    <a:bodyPr/>
                    <a:lstStyle/>
                    <a:p>
                      <a:pPr algn="l"/>
                      <a:r>
                        <a:rPr lang="de-DE" sz="2000" b="1" dirty="0" err="1">
                          <a:latin typeface="Courier New" charset="0"/>
                          <a:ea typeface="Courier New" charset="0"/>
                          <a:cs typeface="Courier New" charset="0"/>
                        </a:rPr>
                        <a:t>case</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mr-IN" sz="2000" b="1" dirty="0" err="1">
                          <a:latin typeface="Courier New" charset="0"/>
                          <a:ea typeface="Courier New" charset="0"/>
                          <a:cs typeface="Courier New" charset="0"/>
                        </a:rPr>
                        <a:t>enum</a:t>
                      </a:r>
                      <a:endParaRPr lang="mr-IN"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instanceof</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return</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transient</a:t>
                      </a:r>
                    </a:p>
                  </a:txBody>
                  <a:tcPr marL="0" marR="0" marT="0" marB="0" anchor="ctr">
                    <a:lnL>
                      <a:noFill/>
                    </a:lnL>
                    <a:lnR>
                      <a:noFill/>
                    </a:lnR>
                    <a:lnT>
                      <a:noFill/>
                    </a:lnT>
                    <a:lnB>
                      <a:noFill/>
                    </a:lnB>
                  </a:tcPr>
                </a:tc>
                <a:extLst>
                  <a:ext uri="{0D108BD9-81ED-4DB2-BD59-A6C34878D82A}">
                    <a16:rowId xmlns:a16="http://schemas.microsoft.com/office/drawing/2014/main" val="10005"/>
                  </a:ext>
                </a:extLst>
              </a:tr>
              <a:tr h="0">
                <a:tc>
                  <a:txBody>
                    <a:bodyPr/>
                    <a:lstStyle/>
                    <a:p>
                      <a:pPr algn="l"/>
                      <a:r>
                        <a:rPr lang="de-DE" sz="2000" b="1">
                          <a:latin typeface="Courier New" charset="0"/>
                          <a:ea typeface="Courier New" charset="0"/>
                          <a:cs typeface="Courier New" charset="0"/>
                        </a:rPr>
                        <a:t>catch</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extends</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int</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short</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try</a:t>
                      </a:r>
                    </a:p>
                  </a:txBody>
                  <a:tcPr marL="0" marR="0" marT="0" marB="0" anchor="ctr">
                    <a:lnL>
                      <a:noFill/>
                    </a:lnL>
                    <a:lnR>
                      <a:noFill/>
                    </a:lnR>
                    <a:lnT>
                      <a:noFill/>
                    </a:lnT>
                    <a:lnB>
                      <a:noFill/>
                    </a:lnB>
                  </a:tcPr>
                </a:tc>
                <a:extLst>
                  <a:ext uri="{0D108BD9-81ED-4DB2-BD59-A6C34878D82A}">
                    <a16:rowId xmlns:a16="http://schemas.microsoft.com/office/drawing/2014/main" val="10006"/>
                  </a:ext>
                </a:extLst>
              </a:tr>
              <a:tr h="0">
                <a:tc>
                  <a:txBody>
                    <a:bodyPr/>
                    <a:lstStyle/>
                    <a:p>
                      <a:pPr algn="l"/>
                      <a:r>
                        <a:rPr lang="de-DE" sz="2000" b="1">
                          <a:latin typeface="Courier New" charset="0"/>
                          <a:ea typeface="Courier New" charset="0"/>
                          <a:cs typeface="Courier New" charset="0"/>
                        </a:rPr>
                        <a:t>char</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final</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interface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static</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void</a:t>
                      </a:r>
                    </a:p>
                  </a:txBody>
                  <a:tcPr marL="0" marR="0" marT="0" marB="0" anchor="ctr">
                    <a:lnL>
                      <a:noFill/>
                    </a:lnL>
                    <a:lnR>
                      <a:noFill/>
                    </a:lnR>
                    <a:lnT>
                      <a:noFill/>
                    </a:lnT>
                    <a:lnB>
                      <a:noFill/>
                    </a:lnB>
                  </a:tcPr>
                </a:tc>
                <a:extLst>
                  <a:ext uri="{0D108BD9-81ED-4DB2-BD59-A6C34878D82A}">
                    <a16:rowId xmlns:a16="http://schemas.microsoft.com/office/drawing/2014/main" val="10007"/>
                  </a:ext>
                </a:extLst>
              </a:tr>
              <a:tr h="0">
                <a:tc>
                  <a:txBody>
                    <a:bodyPr/>
                    <a:lstStyle/>
                    <a:p>
                      <a:pPr algn="l"/>
                      <a:r>
                        <a:rPr lang="de-DE" sz="2000" b="1">
                          <a:latin typeface="Courier New" charset="0"/>
                          <a:ea typeface="Courier New" charset="0"/>
                          <a:cs typeface="Courier New" charset="0"/>
                        </a:rPr>
                        <a:t>class</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finally</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long</a:t>
                      </a:r>
                    </a:p>
                  </a:txBody>
                  <a:tcPr marL="0" marR="0" marT="0" marB="0" anchor="ctr">
                    <a:lnL>
                      <a:noFill/>
                    </a:lnL>
                    <a:lnR>
                      <a:noFill/>
                    </a:lnR>
                    <a:lnT>
                      <a:noFill/>
                    </a:lnT>
                    <a:lnB>
                      <a:noFill/>
                    </a:lnB>
                  </a:tcPr>
                </a:tc>
                <a:tc>
                  <a:txBody>
                    <a:bodyPr/>
                    <a:lstStyle/>
                    <a:p>
                      <a:pPr algn="l"/>
                      <a:r>
                        <a:rPr lang="de-DE" sz="2000" b="1" dirty="0" err="1">
                          <a:latin typeface="Courier New" charset="0"/>
                          <a:ea typeface="Courier New" charset="0"/>
                          <a:cs typeface="Courier New" charset="0"/>
                        </a:rPr>
                        <a:t>strictfp</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volatile</a:t>
                      </a:r>
                    </a:p>
                  </a:txBody>
                  <a:tcPr marL="0" marR="0" marT="0" marB="0" anchor="ctr">
                    <a:lnL>
                      <a:noFill/>
                    </a:lnL>
                    <a:lnR>
                      <a:noFill/>
                    </a:lnR>
                    <a:lnT>
                      <a:noFill/>
                    </a:lnT>
                    <a:lnB>
                      <a:noFill/>
                    </a:lnB>
                  </a:tcPr>
                </a:tc>
                <a:extLst>
                  <a:ext uri="{0D108BD9-81ED-4DB2-BD59-A6C34878D82A}">
                    <a16:rowId xmlns:a16="http://schemas.microsoft.com/office/drawing/2014/main" val="10008"/>
                  </a:ext>
                </a:extLst>
              </a:tr>
              <a:tr h="0">
                <a:tc>
                  <a:txBody>
                    <a:bodyPr/>
                    <a:lstStyle/>
                    <a:p>
                      <a:pPr algn="l"/>
                      <a:r>
                        <a:rPr lang="de-DE" sz="2000" b="1" dirty="0" err="1">
                          <a:latin typeface="Courier New" charset="0"/>
                          <a:ea typeface="Courier New" charset="0"/>
                          <a:cs typeface="Courier New" charset="0"/>
                        </a:rPr>
                        <a:t>const</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float</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native</a:t>
                      </a:r>
                    </a:p>
                  </a:txBody>
                  <a:tcPr marL="0" marR="0" marT="0" marB="0" anchor="ctr">
                    <a:lnL>
                      <a:noFill/>
                    </a:lnL>
                    <a:lnR>
                      <a:noFill/>
                    </a:lnR>
                    <a:lnT>
                      <a:noFill/>
                    </a:lnT>
                    <a:lnB>
                      <a:noFill/>
                    </a:lnB>
                  </a:tcPr>
                </a:tc>
                <a:tc>
                  <a:txBody>
                    <a:bodyPr/>
                    <a:lstStyle/>
                    <a:p>
                      <a:pPr algn="l"/>
                      <a:r>
                        <a:rPr lang="de-DE" sz="2000" b="1">
                          <a:latin typeface="Courier New" charset="0"/>
                          <a:ea typeface="Courier New" charset="0"/>
                          <a:cs typeface="Courier New" charset="0"/>
                        </a:rPr>
                        <a:t>super</a:t>
                      </a:r>
                    </a:p>
                  </a:txBody>
                  <a:tcPr marL="0" marR="0" marT="0" marB="0" anchor="ctr">
                    <a:lnL>
                      <a:noFill/>
                    </a:lnL>
                    <a:lnR>
                      <a:noFill/>
                    </a:lnR>
                    <a:lnT>
                      <a:noFill/>
                    </a:lnT>
                    <a:lnB>
                      <a:noFill/>
                    </a:lnB>
                  </a:tcPr>
                </a:tc>
                <a:tc>
                  <a:txBody>
                    <a:bodyPr/>
                    <a:lstStyle/>
                    <a:p>
                      <a:pPr algn="l"/>
                      <a:r>
                        <a:rPr lang="de-DE" sz="2000" b="1" dirty="0" err="1">
                          <a:latin typeface="Courier New" charset="0"/>
                          <a:ea typeface="Courier New" charset="0"/>
                          <a:cs typeface="Courier New" charset="0"/>
                        </a:rPr>
                        <a:t>while</a:t>
                      </a:r>
                      <a:endParaRPr lang="de-DE" sz="2000" b="1" dirty="0">
                        <a:latin typeface="Courier New" charset="0"/>
                        <a:ea typeface="Courier New" charset="0"/>
                        <a:cs typeface="Courier New" charset="0"/>
                      </a:endParaRPr>
                    </a:p>
                  </a:txBody>
                  <a:tcPr marL="0" marR="0" marT="0" marB="0" anchor="ctr">
                    <a:lnL>
                      <a:noFill/>
                    </a:lnL>
                    <a:lnR>
                      <a:noFill/>
                    </a:lnR>
                    <a:lnT>
                      <a:noFill/>
                    </a:lnT>
                    <a:lnB>
                      <a:noFill/>
                    </a:lnB>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630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630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630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304" grpId="0" uiExpand="1" build="allAtOnc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762000"/>
          </a:xfrm>
        </p:spPr>
        <p:txBody>
          <a:bodyPr/>
          <a:lstStyle/>
          <a:p>
            <a:r>
              <a:rPr lang="en-US" sz="4000" dirty="0"/>
              <a:t>Coding Advice – Naming Conventions</a:t>
            </a:r>
          </a:p>
        </p:txBody>
      </p:sp>
      <p:sp>
        <p:nvSpPr>
          <p:cNvPr id="3" name="Inhaltsplatzhalter 2"/>
          <p:cNvSpPr>
            <a:spLocks noGrp="1"/>
          </p:cNvSpPr>
          <p:nvPr>
            <p:ph idx="1"/>
          </p:nvPr>
        </p:nvSpPr>
        <p:spPr>
          <a:xfrm>
            <a:off x="342900" y="838200"/>
            <a:ext cx="8458200" cy="4114800"/>
          </a:xfrm>
        </p:spPr>
        <p:txBody>
          <a:bodyPr/>
          <a:lstStyle/>
          <a:p>
            <a:pPr marL="0" indent="0">
              <a:buNone/>
            </a:pPr>
            <a:r>
              <a:rPr lang="en-US" sz="2800" b="1" dirty="0"/>
              <a:t>Classes: </a:t>
            </a:r>
            <a:r>
              <a:rPr lang="en-US" sz="2800" b="1" dirty="0" err="1">
                <a:latin typeface="Courier New" charset="0"/>
                <a:ea typeface="Courier New" charset="0"/>
                <a:cs typeface="Courier New" charset="0"/>
              </a:rPr>
              <a:t>UpperCamelCaseNouns</a:t>
            </a:r>
            <a:endParaRPr lang="en-US" sz="2800" b="1" dirty="0"/>
          </a:p>
          <a:p>
            <a:pPr marL="0" indent="0">
              <a:buNone/>
            </a:pPr>
            <a:r>
              <a:rPr lang="en-US" sz="2800" b="1" dirty="0"/>
              <a:t>Methods: </a:t>
            </a:r>
            <a:r>
              <a:rPr lang="en-US" sz="2800" b="1" dirty="0" err="1">
                <a:latin typeface="Courier New" charset="0"/>
                <a:ea typeface="Courier New" charset="0"/>
                <a:cs typeface="Courier New" charset="0"/>
              </a:rPr>
              <a:t>lowerCamelCaseVerbs</a:t>
            </a:r>
            <a:endParaRPr lang="en-US" sz="2800" b="1" dirty="0"/>
          </a:p>
          <a:p>
            <a:pPr marL="0" indent="0">
              <a:buNone/>
            </a:pPr>
            <a:r>
              <a:rPr lang="en-US" sz="2800" b="1" dirty="0"/>
              <a:t>Constants: </a:t>
            </a:r>
            <a:r>
              <a:rPr lang="en-US" sz="2800" b="1" dirty="0">
                <a:latin typeface="Courier New" charset="0"/>
                <a:ea typeface="Courier New" charset="0"/>
                <a:cs typeface="Courier New" charset="0"/>
              </a:rPr>
              <a:t>UPPER_CASE</a:t>
            </a:r>
          </a:p>
          <a:p>
            <a:pPr marL="0" indent="0">
              <a:buNone/>
            </a:pPr>
            <a:r>
              <a:rPr lang="en-US" sz="2800" b="1" dirty="0"/>
              <a:t>Variables: </a:t>
            </a:r>
            <a:r>
              <a:rPr lang="en-US" sz="2800" b="1" dirty="0" err="1">
                <a:latin typeface="Courier New" charset="0"/>
                <a:ea typeface="Courier New" charset="0"/>
                <a:cs typeface="Courier New" charset="0"/>
              </a:rPr>
              <a:t>lowerCamelCase</a:t>
            </a:r>
            <a:endParaRPr lang="en-US" sz="2800" b="1" dirty="0">
              <a:latin typeface="Courier New" charset="0"/>
              <a:ea typeface="Courier New" charset="0"/>
              <a:cs typeface="Courier New" charset="0"/>
            </a:endParaRPr>
          </a:p>
          <a:p>
            <a:pPr marL="0" indent="0">
              <a:buNone/>
            </a:pPr>
            <a:r>
              <a:rPr lang="en-US" sz="2800" dirty="0">
                <a:latin typeface="Arial" charset="0"/>
                <a:ea typeface="Arial" charset="0"/>
                <a:cs typeface="Arial" charset="0"/>
              </a:rPr>
              <a:t>Avoid single-character variable names, except for "temporary" ones:</a:t>
            </a:r>
          </a:p>
          <a:p>
            <a:r>
              <a:rPr lang="en-US" sz="2800" dirty="0">
                <a:latin typeface="Arial" charset="0"/>
                <a:ea typeface="Arial" charset="0"/>
                <a:cs typeface="Arial" charset="0"/>
              </a:rPr>
              <a:t>integers: </a:t>
            </a:r>
            <a:r>
              <a:rPr lang="en-US" sz="2800" b="1" dirty="0" err="1">
                <a:latin typeface="Courier New" charset="0"/>
                <a:ea typeface="Courier New" charset="0"/>
                <a:cs typeface="Courier New" charset="0"/>
              </a:rPr>
              <a:t>i</a:t>
            </a:r>
            <a:r>
              <a:rPr lang="en-US" sz="2800" dirty="0">
                <a:latin typeface="Arial" charset="0"/>
                <a:ea typeface="Arial" charset="0"/>
                <a:cs typeface="Arial" charset="0"/>
              </a:rPr>
              <a:t>, </a:t>
            </a:r>
            <a:r>
              <a:rPr lang="en-US" sz="2800" b="1" dirty="0">
                <a:latin typeface="Courier New" charset="0"/>
                <a:ea typeface="Courier New" charset="0"/>
                <a:cs typeface="Courier New" charset="0"/>
              </a:rPr>
              <a:t>j</a:t>
            </a:r>
            <a:r>
              <a:rPr lang="en-US" sz="2800" dirty="0">
                <a:latin typeface="Arial" charset="0"/>
                <a:ea typeface="Arial" charset="0"/>
                <a:cs typeface="Arial" charset="0"/>
              </a:rPr>
              <a:t>, </a:t>
            </a:r>
            <a:r>
              <a:rPr lang="en-US" sz="2800" b="1" dirty="0">
                <a:latin typeface="Courier New" charset="0"/>
                <a:ea typeface="Courier New" charset="0"/>
                <a:cs typeface="Courier New" charset="0"/>
              </a:rPr>
              <a:t>k</a:t>
            </a:r>
            <a:r>
              <a:rPr lang="en-US" sz="2800" dirty="0">
                <a:latin typeface="Arial" charset="0"/>
                <a:ea typeface="Arial" charset="0"/>
                <a:cs typeface="Arial" charset="0"/>
              </a:rPr>
              <a:t> ...</a:t>
            </a:r>
          </a:p>
          <a:p>
            <a:r>
              <a:rPr lang="en-US" sz="2800" dirty="0">
                <a:latin typeface="Arial" charset="0"/>
                <a:ea typeface="Arial" charset="0"/>
                <a:cs typeface="Arial" charset="0"/>
              </a:rPr>
              <a:t>char's: </a:t>
            </a:r>
            <a:r>
              <a:rPr lang="en-US" sz="2800" b="1" dirty="0">
                <a:latin typeface="Courier New" charset="0"/>
                <a:ea typeface="Courier New" charset="0"/>
                <a:cs typeface="Courier New" charset="0"/>
              </a:rPr>
              <a:t>c</a:t>
            </a:r>
            <a:r>
              <a:rPr lang="en-US" sz="2800" dirty="0">
                <a:latin typeface="Arial" charset="0"/>
                <a:ea typeface="Arial" charset="0"/>
                <a:cs typeface="Arial" charset="0"/>
              </a:rPr>
              <a:t>, </a:t>
            </a:r>
            <a:r>
              <a:rPr lang="en-US" sz="2800" b="1" dirty="0">
                <a:latin typeface="Courier New" charset="0"/>
                <a:ea typeface="Courier New" charset="0"/>
                <a:cs typeface="Courier New" charset="0"/>
              </a:rPr>
              <a:t>d</a:t>
            </a:r>
            <a:r>
              <a:rPr lang="en-US" sz="2800" dirty="0">
                <a:latin typeface="Arial" charset="0"/>
                <a:ea typeface="Arial" charset="0"/>
                <a:cs typeface="Arial" charset="0"/>
              </a:rPr>
              <a:t>, </a:t>
            </a:r>
            <a:r>
              <a:rPr lang="en-US" sz="2800" b="1" dirty="0">
                <a:latin typeface="Courier New" charset="0"/>
                <a:ea typeface="Courier New" charset="0"/>
                <a:cs typeface="Courier New" charset="0"/>
              </a:rPr>
              <a:t>e</a:t>
            </a:r>
            <a:r>
              <a:rPr lang="en-US" sz="2800" dirty="0">
                <a:latin typeface="Arial" charset="0"/>
                <a:ea typeface="Arial" charset="0"/>
                <a:cs typeface="Arial" charset="0"/>
              </a:rPr>
              <a:t> ...</a:t>
            </a:r>
          </a:p>
          <a:p>
            <a:pPr marL="0" indent="0">
              <a:buNone/>
            </a:pPr>
            <a:r>
              <a:rPr lang="en-US" sz="2800" dirty="0">
                <a:latin typeface="Arial" charset="0"/>
                <a:ea typeface="Arial" charset="0"/>
                <a:cs typeface="Arial" charset="0"/>
              </a:rPr>
              <a:t>Try to use English names: </a:t>
            </a:r>
            <a:br>
              <a:rPr lang="en-US" sz="2800" dirty="0">
                <a:latin typeface="Arial" charset="0"/>
                <a:ea typeface="Arial" charset="0"/>
                <a:cs typeface="Arial" charset="0"/>
              </a:rPr>
            </a:br>
            <a:r>
              <a:rPr lang="en-US" sz="2800" dirty="0">
                <a:latin typeface="Arial" charset="0"/>
                <a:ea typeface="Arial" charset="0"/>
                <a:cs typeface="Arial" charset="0"/>
              </a:rPr>
              <a:t>e.g., use </a:t>
            </a:r>
            <a:r>
              <a:rPr lang="en-US" sz="2800" b="1" dirty="0">
                <a:latin typeface="Courier New" charset="0"/>
                <a:ea typeface="Courier New" charset="0"/>
                <a:cs typeface="Courier New" charset="0"/>
              </a:rPr>
              <a:t>counter</a:t>
            </a:r>
            <a:r>
              <a:rPr lang="en-US" sz="2800" dirty="0">
                <a:latin typeface="Arial" charset="0"/>
                <a:ea typeface="Arial" charset="0"/>
                <a:cs typeface="Arial" charset="0"/>
              </a:rPr>
              <a:t> instead of </a:t>
            </a:r>
            <a:r>
              <a:rPr lang="en-US" sz="2800" b="1" dirty="0" err="1">
                <a:latin typeface="Courier New" charset="0"/>
                <a:ea typeface="Courier New" charset="0"/>
                <a:cs typeface="Courier New" charset="0"/>
              </a:rPr>
              <a:t>zaehler</a:t>
            </a:r>
            <a:endParaRPr lang="en-US" sz="2800" b="1" dirty="0"/>
          </a:p>
          <a:p>
            <a:pPr marL="0" indent="0">
              <a:buNone/>
            </a:pPr>
            <a:endParaRPr lang="en-US" sz="1800" dirty="0"/>
          </a:p>
          <a:p>
            <a:pPr marL="0" indent="0">
              <a:buNone/>
            </a:pPr>
            <a:r>
              <a:rPr lang="en-US" sz="1800" dirty="0"/>
              <a:t>See also </a:t>
            </a:r>
            <a:r>
              <a:rPr lang="en-US" sz="1800" dirty="0">
                <a:hlinkClick r:id="rId2"/>
              </a:rPr>
              <a:t>https://en.wikipedia.org/wiki/Naming_convention_(programming)</a:t>
            </a:r>
            <a:endParaRPr lang="en-US" sz="1800" dirty="0"/>
          </a:p>
          <a:p>
            <a:pPr marL="0" indent="0">
              <a:buNone/>
            </a:pPr>
            <a:r>
              <a:rPr lang="en-US" sz="1800" dirty="0">
                <a:hlinkClick r:id="rId3"/>
              </a:rPr>
              <a:t>http://www.oracle.com/technetwork/java/codeconventions-135099.html#367</a:t>
            </a:r>
            <a:r>
              <a:rPr lang="en-US" sz="1800" dirty="0"/>
              <a:t> </a:t>
            </a:r>
          </a:p>
        </p:txBody>
      </p:sp>
      <p:sp>
        <p:nvSpPr>
          <p:cNvPr id="4" name="Foliennummernplatzhalter 3"/>
          <p:cNvSpPr>
            <a:spLocks noGrp="1"/>
          </p:cNvSpPr>
          <p:nvPr>
            <p:ph type="sldNum" sz="quarter" idx="12"/>
          </p:nvPr>
        </p:nvSpPr>
        <p:spPr/>
        <p:txBody>
          <a:bodyPr/>
          <a:lstStyle/>
          <a:p>
            <a:fld id="{CAA5E5AE-CCE4-A44C-9C05-C54042C2E600}" type="slidenum">
              <a:rPr lang="en-US" altLang="de-DE" smtClean="0"/>
              <a:pPr/>
              <a:t>39</a:t>
            </a:fld>
            <a:endParaRPr lang="en-US" altLang="de-DE"/>
          </a:p>
        </p:txBody>
      </p:sp>
    </p:spTree>
    <p:extLst>
      <p:ext uri="{BB962C8B-B14F-4D97-AF65-F5344CB8AC3E}">
        <p14:creationId xmlns:p14="http://schemas.microsoft.com/office/powerpoint/2010/main" val="134262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304800"/>
            <a:ext cx="9144000" cy="762000"/>
          </a:xfrm>
        </p:spPr>
        <p:txBody>
          <a:bodyPr/>
          <a:lstStyle/>
          <a:p>
            <a:pPr marL="0" indent="0">
              <a:buNone/>
            </a:pPr>
            <a:r>
              <a:rPr lang="en-US" sz="4000"/>
              <a:t>Aside: Context-Free Grammars (CFGs)</a:t>
            </a:r>
            <a:endParaRPr lang="en-US" sz="4000" dirty="0"/>
          </a:p>
        </p:txBody>
      </p:sp>
      <p:sp>
        <p:nvSpPr>
          <p:cNvPr id="3" name="Inhaltsplatzhalter 2"/>
          <p:cNvSpPr>
            <a:spLocks noGrp="1"/>
          </p:cNvSpPr>
          <p:nvPr>
            <p:ph idx="1"/>
          </p:nvPr>
        </p:nvSpPr>
        <p:spPr>
          <a:xfrm>
            <a:off x="304800" y="1447800"/>
            <a:ext cx="8305800" cy="4114800"/>
          </a:xfrm>
        </p:spPr>
        <p:txBody>
          <a:bodyPr/>
          <a:lstStyle/>
          <a:p>
            <a:pPr marL="0" indent="0">
              <a:buNone/>
            </a:pPr>
            <a:r>
              <a:rPr lang="en-US" dirty="0"/>
              <a:t>Can specify </a:t>
            </a:r>
            <a:r>
              <a:rPr lang="en-US" b="1" dirty="0"/>
              <a:t>syntax</a:t>
            </a:r>
            <a:r>
              <a:rPr lang="en-US" dirty="0"/>
              <a:t> of a program (or parts of a program) as CFG</a:t>
            </a:r>
          </a:p>
          <a:p>
            <a:pPr marL="0" indent="0">
              <a:buNone/>
            </a:pPr>
            <a:endParaRPr lang="en-US" i="1" dirty="0"/>
          </a:p>
          <a:p>
            <a:pPr marL="0" indent="0">
              <a:buNone/>
            </a:pPr>
            <a:r>
              <a:rPr lang="en-US" sz="3000" i="1" dirty="0"/>
              <a:t>Note: “Aside” indicates that </a:t>
            </a:r>
            <a:r>
              <a:rPr lang="en-US" sz="3000" i="1"/>
              <a:t>this material </a:t>
            </a:r>
            <a:r>
              <a:rPr lang="en-US" sz="3000" i="1" dirty="0"/>
              <a:t>is not covered in the book, but </a:t>
            </a:r>
            <a:r>
              <a:rPr lang="en-US" sz="3000" i="1" u="sng" dirty="0"/>
              <a:t>still</a:t>
            </a:r>
            <a:r>
              <a:rPr lang="en-US" sz="3000" i="1" dirty="0"/>
              <a:t> part of the class content, </a:t>
            </a:r>
            <a:r>
              <a:rPr lang="en-US" sz="3000" i="1"/>
              <a:t>also relevant for exam.</a:t>
            </a:r>
            <a:endParaRPr lang="en-US" sz="3000" i="1" dirty="0"/>
          </a:p>
          <a:p>
            <a:pPr marL="0" indent="0">
              <a:buNone/>
            </a:pPr>
            <a:endParaRPr lang="en-US" sz="3000" i="1" dirty="0"/>
          </a:p>
          <a:p>
            <a:pPr marL="0" indent="0">
              <a:buNone/>
            </a:pPr>
            <a:r>
              <a:rPr lang="en-US" sz="3000" i="1" dirty="0"/>
              <a:t>For further reference, see e.g.: </a:t>
            </a:r>
            <a:r>
              <a:rPr lang="en-US" sz="2800" i="1" dirty="0">
                <a:hlinkClick r:id="rId3"/>
              </a:rPr>
              <a:t>https://en.wikipedia.org/wiki/Context-free_grammar</a:t>
            </a:r>
            <a:endParaRPr lang="en-US" sz="2800"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a:t>
            </a:fld>
            <a:endParaRPr lang="en-US" altLang="de-DE" sz="1400" dirty="0">
              <a:latin typeface="Arial" charset="0"/>
            </a:endParaRPr>
          </a:p>
        </p:txBody>
      </p:sp>
    </p:spTree>
    <p:extLst>
      <p:ext uri="{BB962C8B-B14F-4D97-AF65-F5344CB8AC3E}">
        <p14:creationId xmlns:p14="http://schemas.microsoft.com/office/powerpoint/2010/main" val="10741810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Variable Declarations</a:t>
            </a:r>
            <a:endParaRPr lang="en-US" altLang="de-DE">
              <a:solidFill>
                <a:schemeClr val="tx1"/>
              </a:solidFill>
            </a:endParaRPr>
          </a:p>
        </p:txBody>
      </p:sp>
      <p:sp>
        <p:nvSpPr>
          <p:cNvPr id="398339"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In Java, you must </a:t>
            </a:r>
            <a:r>
              <a:rPr lang="en-US" altLang="de-DE" sz="2400">
                <a:latin typeface="Times New Roman" charset="0"/>
              </a:rPr>
              <a:t>declare</a:t>
            </a:r>
            <a:r>
              <a:rPr lang="en-US" altLang="de-DE" sz="2400" b="0">
                <a:latin typeface="Times New Roman" charset="0"/>
              </a:rPr>
              <a:t> a variable before you can use it.  The declaration establishes the name and type of the variable and, in most cases, specifies the initial value as well.</a:t>
            </a:r>
            <a:endParaRPr lang="en-US" altLang="de-DE" sz="1200" b="0">
              <a:latin typeface="Times New Roman" charset="0"/>
            </a:endParaRPr>
          </a:p>
        </p:txBody>
      </p:sp>
      <p:grpSp>
        <p:nvGrpSpPr>
          <p:cNvPr id="398356" name="Group 20"/>
          <p:cNvGrpSpPr>
            <a:grpSpLocks/>
          </p:cNvGrpSpPr>
          <p:nvPr/>
        </p:nvGrpSpPr>
        <p:grpSpPr bwMode="auto">
          <a:xfrm>
            <a:off x="481013" y="2273300"/>
            <a:ext cx="8129587" cy="2451100"/>
            <a:chOff x="303" y="1432"/>
            <a:chExt cx="5121" cy="1544"/>
          </a:xfrm>
        </p:grpSpPr>
        <p:sp>
          <p:nvSpPr>
            <p:cNvPr id="398347" name="Rectangle 11"/>
            <p:cNvSpPr>
              <a:spLocks noChangeArrowheads="1"/>
            </p:cNvSpPr>
            <p:nvPr/>
          </p:nvSpPr>
          <p:spPr bwMode="auto">
            <a:xfrm>
              <a:off x="896" y="1728"/>
              <a:ext cx="4128" cy="48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8348" name="Text Box 12"/>
            <p:cNvSpPr txBox="1">
              <a:spLocks noChangeArrowheads="1"/>
            </p:cNvSpPr>
            <p:nvPr/>
          </p:nvSpPr>
          <p:spPr bwMode="auto">
            <a:xfrm>
              <a:off x="1008" y="1824"/>
              <a:ext cx="3936"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0" i="1"/>
                <a:t>type</a:t>
              </a:r>
              <a:r>
                <a:rPr lang="en-US" altLang="de-DE" sz="2200">
                  <a:latin typeface="Courier New" charset="0"/>
                </a:rPr>
                <a:t> </a:t>
              </a:r>
              <a:r>
                <a:rPr lang="en-US" altLang="de-DE" sz="2200" b="0" i="1"/>
                <a:t>name</a:t>
              </a:r>
              <a:r>
                <a:rPr lang="en-US" altLang="de-DE" sz="2200">
                  <a:latin typeface="Courier New" charset="0"/>
                </a:rPr>
                <a:t> = </a:t>
              </a:r>
              <a:r>
                <a:rPr lang="en-US" altLang="de-DE" sz="2200" b="0" i="1"/>
                <a:t>value</a:t>
              </a:r>
              <a:r>
                <a:rPr lang="en-US" altLang="de-DE" sz="2200">
                  <a:latin typeface="Courier New" charset="0"/>
                </a:rPr>
                <a:t>;</a:t>
              </a:r>
            </a:p>
          </p:txBody>
        </p:sp>
        <p:sp>
          <p:nvSpPr>
            <p:cNvPr id="398349" name="Rectangle 13"/>
            <p:cNvSpPr>
              <a:spLocks noChangeArrowheads="1"/>
            </p:cNvSpPr>
            <p:nvPr/>
          </p:nvSpPr>
          <p:spPr bwMode="auto">
            <a:xfrm>
              <a:off x="304" y="1432"/>
              <a:ext cx="5120"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The most common form of a variable declaration is</a:t>
              </a:r>
              <a:endParaRPr lang="en-US" altLang="de-DE" sz="1200" b="0">
                <a:latin typeface="Times New Roman" charset="0"/>
              </a:endParaRPr>
            </a:p>
          </p:txBody>
        </p:sp>
        <p:sp>
          <p:nvSpPr>
            <p:cNvPr id="398350" name="Rectangle 14"/>
            <p:cNvSpPr>
              <a:spLocks noChangeArrowheads="1"/>
            </p:cNvSpPr>
            <p:nvPr/>
          </p:nvSpPr>
          <p:spPr bwMode="auto">
            <a:xfrm>
              <a:off x="303" y="2288"/>
              <a:ext cx="5121" cy="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b="0">
                  <a:latin typeface="Times New Roman" charset="0"/>
                </a:rPr>
                <a:t>	where </a:t>
              </a:r>
              <a:r>
                <a:rPr lang="en-US" altLang="de-DE" sz="2400" b="0" i="1">
                  <a:latin typeface="Times New Roman" charset="0"/>
                </a:rPr>
                <a:t>type</a:t>
              </a:r>
              <a:r>
                <a:rPr lang="en-US" altLang="de-DE" sz="2400" b="0">
                  <a:latin typeface="Times New Roman" charset="0"/>
                </a:rPr>
                <a:t> is the name of a Java primitive type or class, </a:t>
              </a:r>
              <a:r>
                <a:rPr lang="en-US" altLang="de-DE" sz="2400" b="0" i="1">
                  <a:latin typeface="Times New Roman" charset="0"/>
                </a:rPr>
                <a:t>name</a:t>
              </a:r>
              <a:r>
                <a:rPr lang="en-US" altLang="de-DE" sz="2400" b="0">
                  <a:latin typeface="Times New Roman" charset="0"/>
                </a:rPr>
                <a:t> is an identifier that indicates the name of the variable, and </a:t>
              </a:r>
              <a:r>
                <a:rPr lang="en-US" altLang="de-DE" sz="2400" b="0" i="1">
                  <a:latin typeface="Times New Roman" charset="0"/>
                </a:rPr>
                <a:t>value</a:t>
              </a:r>
              <a:r>
                <a:rPr lang="en-US" altLang="de-DE" sz="2400" b="0">
                  <a:latin typeface="Times New Roman" charset="0"/>
                </a:rPr>
                <a:t> is an expression specifying the initial value.</a:t>
              </a:r>
              <a:endParaRPr lang="en-US" altLang="de-DE" sz="1200" b="0">
                <a:latin typeface="Times New Roman" charset="0"/>
              </a:endParaRPr>
            </a:p>
          </p:txBody>
        </p:sp>
      </p:grpSp>
      <p:sp>
        <p:nvSpPr>
          <p:cNvPr id="398352" name="Rectangle 16"/>
          <p:cNvSpPr>
            <a:spLocks noChangeArrowheads="1"/>
          </p:cNvSpPr>
          <p:nvPr/>
        </p:nvSpPr>
        <p:spPr bwMode="auto">
          <a:xfrm>
            <a:off x="482600" y="4749800"/>
            <a:ext cx="8128000" cy="195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Most declarations appear as statements in the body of a method definition.  Variables declared in this way are called </a:t>
            </a:r>
            <a:r>
              <a:rPr lang="en-US" altLang="de-DE" sz="2400">
                <a:latin typeface="Times New Roman" charset="0"/>
              </a:rPr>
              <a:t>local variables</a:t>
            </a:r>
            <a:r>
              <a:rPr lang="en-US" altLang="de-DE" sz="2400" b="0">
                <a:latin typeface="Times New Roman" charset="0"/>
              </a:rPr>
              <a:t> and are accessible only inside that method.</a:t>
            </a:r>
          </a:p>
          <a:p>
            <a:pPr algn="just">
              <a:lnSpc>
                <a:spcPct val="85000"/>
              </a:lnSpc>
              <a:spcBef>
                <a:spcPct val="0"/>
              </a:spcBef>
              <a:spcAft>
                <a:spcPct val="50000"/>
              </a:spcAft>
            </a:pPr>
            <a:r>
              <a:rPr lang="en-US" altLang="de-DE" sz="2400" b="0">
                <a:latin typeface="Times New Roman" charset="0"/>
              </a:rPr>
              <a:t>Variables may also be declared as part of a class.  These are called </a:t>
            </a:r>
            <a:r>
              <a:rPr lang="en-US" altLang="de-DE" sz="2400">
                <a:latin typeface="Times New Roman" charset="0"/>
              </a:rPr>
              <a:t>instance variables</a:t>
            </a:r>
            <a:r>
              <a:rPr lang="en-US" altLang="de-DE" sz="2400" b="0">
                <a:latin typeface="Times New Roman" charset="0"/>
              </a:rPr>
              <a:t> and are covered in Chapter 6.</a:t>
            </a:r>
          </a:p>
        </p:txBody>
      </p:sp>
      <p:sp>
        <p:nvSpPr>
          <p:cNvPr id="10"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40</a:t>
            </a:fld>
            <a:endParaRPr lang="en-US" altLang="de-DE" sz="1400" dirty="0">
              <a:latin typeface="Arial" charset="0"/>
            </a:endParaRPr>
          </a:p>
        </p:txBody>
      </p:sp>
    </p:spTree>
    <p:extLst>
      <p:ext uri="{BB962C8B-B14F-4D97-AF65-F5344CB8AC3E}">
        <p14:creationId xmlns:p14="http://schemas.microsoft.com/office/powerpoint/2010/main" val="1487308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9835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8352">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835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52"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Operators and Operands</a:t>
            </a:r>
            <a:endParaRPr lang="en-US" altLang="de-DE">
              <a:solidFill>
                <a:schemeClr val="tx1"/>
              </a:solidFill>
            </a:endParaRPr>
          </a:p>
        </p:txBody>
      </p:sp>
      <p:sp>
        <p:nvSpPr>
          <p:cNvPr id="400387"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As in most languages, Java programs specify computation in the form of </a:t>
            </a:r>
            <a:r>
              <a:rPr lang="en-US" altLang="de-DE" sz="2400">
                <a:latin typeface="Times New Roman" charset="0"/>
              </a:rPr>
              <a:t>arithmetic expressions</a:t>
            </a:r>
            <a:r>
              <a:rPr lang="en-US" altLang="de-DE" sz="2400" b="0">
                <a:latin typeface="Times New Roman" charset="0"/>
              </a:rPr>
              <a:t> that closely resemble expressions in mathematics.</a:t>
            </a:r>
            <a:endParaRPr lang="en-US" altLang="de-DE" sz="1200" b="0">
              <a:latin typeface="Times New Roman" charset="0"/>
            </a:endParaRPr>
          </a:p>
        </p:txBody>
      </p:sp>
      <p:sp>
        <p:nvSpPr>
          <p:cNvPr id="400417" name="Rectangle 33"/>
          <p:cNvSpPr>
            <a:spLocks noChangeArrowheads="1"/>
          </p:cNvSpPr>
          <p:nvPr/>
        </p:nvSpPr>
        <p:spPr bwMode="auto">
          <a:xfrm>
            <a:off x="482600" y="42799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Operators in Java usually appear between two subexpressions, which are called its </a:t>
            </a:r>
            <a:r>
              <a:rPr lang="en-US" altLang="de-DE" sz="2400">
                <a:latin typeface="Times New Roman" charset="0"/>
              </a:rPr>
              <a:t>operands</a:t>
            </a:r>
            <a:r>
              <a:rPr lang="en-US" altLang="de-DE" sz="2400" b="0">
                <a:latin typeface="Times New Roman" charset="0"/>
              </a:rPr>
              <a:t>.  Operators that take two operands are called </a:t>
            </a:r>
            <a:r>
              <a:rPr lang="en-US" altLang="de-DE" sz="2400">
                <a:latin typeface="Times New Roman" charset="0"/>
              </a:rPr>
              <a:t>binary operators</a:t>
            </a:r>
            <a:r>
              <a:rPr lang="en-US" altLang="de-DE" sz="2400" b="0">
                <a:latin typeface="Times New Roman" charset="0"/>
              </a:rPr>
              <a:t>.</a:t>
            </a:r>
          </a:p>
        </p:txBody>
      </p:sp>
      <p:grpSp>
        <p:nvGrpSpPr>
          <p:cNvPr id="400426" name="Group 42"/>
          <p:cNvGrpSpPr>
            <a:grpSpLocks/>
          </p:cNvGrpSpPr>
          <p:nvPr/>
        </p:nvGrpSpPr>
        <p:grpSpPr bwMode="auto">
          <a:xfrm>
            <a:off x="492125" y="2273300"/>
            <a:ext cx="8128000" cy="1951038"/>
            <a:chOff x="310" y="1432"/>
            <a:chExt cx="5120" cy="1229"/>
          </a:xfrm>
        </p:grpSpPr>
        <p:sp>
          <p:nvSpPr>
            <p:cNvPr id="400388" name="Rectangle 4"/>
            <p:cNvSpPr>
              <a:spLocks noChangeArrowheads="1"/>
            </p:cNvSpPr>
            <p:nvPr/>
          </p:nvSpPr>
          <p:spPr bwMode="auto">
            <a:xfrm>
              <a:off x="310" y="1432"/>
              <a:ext cx="5120" cy="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The most common operators in Java are the ones that specify arithmetic computation:</a:t>
              </a:r>
            </a:p>
          </p:txBody>
        </p:sp>
        <p:sp>
          <p:nvSpPr>
            <p:cNvPr id="400398" name="Rectangle 14"/>
            <p:cNvSpPr>
              <a:spLocks noChangeArrowheads="1"/>
            </p:cNvSpPr>
            <p:nvPr/>
          </p:nvSpPr>
          <p:spPr bwMode="auto">
            <a:xfrm>
              <a:off x="1080" y="1883"/>
              <a:ext cx="38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200">
                  <a:latin typeface="Courier New" charset="0"/>
                </a:rPr>
                <a:t>+</a:t>
              </a:r>
            </a:p>
          </p:txBody>
        </p:sp>
        <p:sp>
          <p:nvSpPr>
            <p:cNvPr id="400399" name="Text Box 15"/>
            <p:cNvSpPr txBox="1">
              <a:spLocks noChangeArrowheads="1"/>
            </p:cNvSpPr>
            <p:nvPr/>
          </p:nvSpPr>
          <p:spPr bwMode="auto">
            <a:xfrm>
              <a:off x="1440" y="1872"/>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400" b="0"/>
                <a:t>Addition</a:t>
              </a:r>
              <a:endParaRPr lang="en-US" altLang="de-DE" sz="2400" b="0">
                <a:latin typeface="Times" charset="0"/>
              </a:endParaRPr>
            </a:p>
          </p:txBody>
        </p:sp>
        <p:sp>
          <p:nvSpPr>
            <p:cNvPr id="400400" name="Rectangle 16"/>
            <p:cNvSpPr>
              <a:spLocks noChangeArrowheads="1"/>
            </p:cNvSpPr>
            <p:nvPr/>
          </p:nvSpPr>
          <p:spPr bwMode="auto">
            <a:xfrm>
              <a:off x="1080" y="2131"/>
              <a:ext cx="38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200">
                  <a:latin typeface="Courier New" charset="0"/>
                </a:rPr>
                <a:t>–</a:t>
              </a:r>
            </a:p>
          </p:txBody>
        </p:sp>
        <p:sp>
          <p:nvSpPr>
            <p:cNvPr id="400401" name="Text Box 17"/>
            <p:cNvSpPr txBox="1">
              <a:spLocks noChangeArrowheads="1"/>
            </p:cNvSpPr>
            <p:nvPr/>
          </p:nvSpPr>
          <p:spPr bwMode="auto">
            <a:xfrm>
              <a:off x="1440" y="2120"/>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400" b="0"/>
                <a:t>Subtraction</a:t>
              </a:r>
              <a:endParaRPr lang="en-US" altLang="de-DE" sz="2400" b="0">
                <a:latin typeface="Times" charset="0"/>
              </a:endParaRPr>
            </a:p>
          </p:txBody>
        </p:sp>
        <p:sp>
          <p:nvSpPr>
            <p:cNvPr id="400402" name="Rectangle 18"/>
            <p:cNvSpPr>
              <a:spLocks noChangeArrowheads="1"/>
            </p:cNvSpPr>
            <p:nvPr/>
          </p:nvSpPr>
          <p:spPr bwMode="auto">
            <a:xfrm>
              <a:off x="3000" y="1883"/>
              <a:ext cx="38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200">
                  <a:latin typeface="Courier New" charset="0"/>
                </a:rPr>
                <a:t>*</a:t>
              </a:r>
            </a:p>
          </p:txBody>
        </p:sp>
        <p:sp>
          <p:nvSpPr>
            <p:cNvPr id="400403" name="Text Box 19"/>
            <p:cNvSpPr txBox="1">
              <a:spLocks noChangeArrowheads="1"/>
            </p:cNvSpPr>
            <p:nvPr/>
          </p:nvSpPr>
          <p:spPr bwMode="auto">
            <a:xfrm>
              <a:off x="3360" y="1872"/>
              <a:ext cx="12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400" b="0"/>
                <a:t>Multiplication</a:t>
              </a:r>
              <a:endParaRPr lang="en-US" altLang="de-DE" sz="2400" b="0">
                <a:latin typeface="Times" charset="0"/>
              </a:endParaRPr>
            </a:p>
          </p:txBody>
        </p:sp>
        <p:sp>
          <p:nvSpPr>
            <p:cNvPr id="400404" name="Rectangle 20"/>
            <p:cNvSpPr>
              <a:spLocks noChangeArrowheads="1"/>
            </p:cNvSpPr>
            <p:nvPr/>
          </p:nvSpPr>
          <p:spPr bwMode="auto">
            <a:xfrm>
              <a:off x="3000" y="2131"/>
              <a:ext cx="38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200">
                  <a:latin typeface="Courier New" charset="0"/>
                </a:rPr>
                <a:t>/</a:t>
              </a:r>
            </a:p>
          </p:txBody>
        </p:sp>
        <p:sp>
          <p:nvSpPr>
            <p:cNvPr id="400405" name="Text Box 21"/>
            <p:cNvSpPr txBox="1">
              <a:spLocks noChangeArrowheads="1"/>
            </p:cNvSpPr>
            <p:nvPr/>
          </p:nvSpPr>
          <p:spPr bwMode="auto">
            <a:xfrm>
              <a:off x="3360" y="2120"/>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400" b="0"/>
                <a:t>Division</a:t>
              </a:r>
              <a:endParaRPr lang="en-US" altLang="de-DE" sz="2400" b="0">
                <a:latin typeface="Times" charset="0"/>
              </a:endParaRPr>
            </a:p>
          </p:txBody>
        </p:sp>
        <p:sp>
          <p:nvSpPr>
            <p:cNvPr id="400423" name="Rectangle 39"/>
            <p:cNvSpPr>
              <a:spLocks noChangeArrowheads="1"/>
            </p:cNvSpPr>
            <p:nvPr/>
          </p:nvSpPr>
          <p:spPr bwMode="auto">
            <a:xfrm>
              <a:off x="3000" y="2384"/>
              <a:ext cx="38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200">
                  <a:latin typeface="Courier New" charset="0"/>
                </a:rPr>
                <a:t>%</a:t>
              </a:r>
            </a:p>
          </p:txBody>
        </p:sp>
        <p:sp>
          <p:nvSpPr>
            <p:cNvPr id="400424" name="Text Box 40"/>
            <p:cNvSpPr txBox="1">
              <a:spLocks noChangeArrowheads="1"/>
            </p:cNvSpPr>
            <p:nvPr/>
          </p:nvSpPr>
          <p:spPr bwMode="auto">
            <a:xfrm>
              <a:off x="3360" y="2373"/>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400" b="0"/>
                <a:t>Remainder</a:t>
              </a:r>
              <a:endParaRPr lang="en-US" altLang="de-DE" sz="2400" b="0">
                <a:latin typeface="Times" charset="0"/>
              </a:endParaRPr>
            </a:p>
          </p:txBody>
        </p:sp>
      </p:grpSp>
      <p:sp>
        <p:nvSpPr>
          <p:cNvPr id="400427" name="Rectangle 43"/>
          <p:cNvSpPr>
            <a:spLocks noChangeArrowheads="1"/>
          </p:cNvSpPr>
          <p:nvPr/>
        </p:nvSpPr>
        <p:spPr bwMode="auto">
          <a:xfrm>
            <a:off x="482600" y="5397500"/>
            <a:ext cx="8128000" cy="85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The </a:t>
            </a:r>
            <a:r>
              <a:rPr lang="en-US" altLang="de-DE" sz="2200">
                <a:latin typeface="Courier New" charset="0"/>
              </a:rPr>
              <a:t>-</a:t>
            </a:r>
            <a:r>
              <a:rPr lang="en-US" altLang="de-DE" sz="2400" b="0">
                <a:latin typeface="Times New Roman" charset="0"/>
              </a:rPr>
              <a:t> operator can also appear as a </a:t>
            </a:r>
            <a:r>
              <a:rPr lang="en-US" altLang="de-DE" sz="2400">
                <a:latin typeface="Times New Roman" charset="0"/>
              </a:rPr>
              <a:t>unary operator</a:t>
            </a:r>
            <a:r>
              <a:rPr lang="en-US" altLang="de-DE" sz="2400" b="0">
                <a:latin typeface="Times New Roman" charset="0"/>
              </a:rPr>
              <a:t>, as in the expression </a:t>
            </a:r>
            <a:r>
              <a:rPr lang="en-US" altLang="de-DE" sz="2200">
                <a:latin typeface="Courier New" charset="0"/>
              </a:rPr>
              <a:t>-x</a:t>
            </a:r>
            <a:r>
              <a:rPr lang="en-US" altLang="de-DE" sz="2400" b="0">
                <a:latin typeface="Times New Roman" charset="0"/>
              </a:rPr>
              <a:t>, which denotes the negative of </a:t>
            </a:r>
            <a:r>
              <a:rPr lang="en-US" altLang="de-DE" sz="2200">
                <a:latin typeface="Courier New" charset="0"/>
              </a:rPr>
              <a:t>x</a:t>
            </a:r>
            <a:r>
              <a:rPr lang="en-US" altLang="de-DE" sz="2400" b="0">
                <a:latin typeface="Times New Roman" charset="0"/>
              </a:rPr>
              <a:t>.</a:t>
            </a:r>
          </a:p>
        </p:txBody>
      </p:sp>
      <p:sp>
        <p:nvSpPr>
          <p:cNvPr id="18"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41</a:t>
            </a:fld>
            <a:endParaRPr lang="en-US" altLang="de-DE" sz="1400" dirty="0">
              <a:latin typeface="Arial" charset="0"/>
            </a:endParaRPr>
          </a:p>
        </p:txBody>
      </p:sp>
    </p:spTree>
    <p:extLst>
      <p:ext uri="{BB962C8B-B14F-4D97-AF65-F5344CB8AC3E}">
        <p14:creationId xmlns:p14="http://schemas.microsoft.com/office/powerpoint/2010/main" val="1499296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004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041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04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17" grpId="0" build="p" autoUpdateAnimBg="0"/>
      <p:bldP spid="400427"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Division and Type Casts</a:t>
            </a:r>
            <a:endParaRPr lang="en-US" altLang="de-DE">
              <a:solidFill>
                <a:schemeClr val="tx1"/>
              </a:solidFill>
            </a:endParaRPr>
          </a:p>
        </p:txBody>
      </p:sp>
      <p:sp>
        <p:nvSpPr>
          <p:cNvPr id="406531"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Whenever you apply a binary operator to numeric values in Java, the result will be of type </a:t>
            </a:r>
            <a:r>
              <a:rPr lang="en-US" altLang="de-DE" sz="2200">
                <a:latin typeface="Courier New" charset="0"/>
              </a:rPr>
              <a:t>int</a:t>
            </a:r>
            <a:r>
              <a:rPr lang="en-US" altLang="de-DE" sz="2400" b="0">
                <a:latin typeface="Times New Roman" charset="0"/>
              </a:rPr>
              <a:t> if both operands are of type </a:t>
            </a:r>
            <a:r>
              <a:rPr lang="en-US" altLang="de-DE" sz="2200">
                <a:latin typeface="Courier New" charset="0"/>
              </a:rPr>
              <a:t>int</a:t>
            </a:r>
            <a:r>
              <a:rPr lang="en-US" altLang="de-DE" sz="2400" b="0">
                <a:latin typeface="Times New Roman" charset="0"/>
              </a:rPr>
              <a:t>, but will be a </a:t>
            </a:r>
            <a:r>
              <a:rPr lang="en-US" altLang="de-DE" sz="2200">
                <a:latin typeface="Courier New" charset="0"/>
              </a:rPr>
              <a:t>double</a:t>
            </a:r>
            <a:r>
              <a:rPr lang="en-US" altLang="de-DE" sz="2400" b="0">
                <a:latin typeface="Times New Roman" charset="0"/>
              </a:rPr>
              <a:t> if either operand is a </a:t>
            </a:r>
            <a:r>
              <a:rPr lang="en-US" altLang="de-DE" sz="2200">
                <a:latin typeface="Courier New" charset="0"/>
              </a:rPr>
              <a:t>double</a:t>
            </a:r>
            <a:r>
              <a:rPr lang="en-US" altLang="de-DE" sz="2400" b="0">
                <a:latin typeface="Times New Roman" charset="0"/>
              </a:rPr>
              <a:t>.</a:t>
            </a:r>
          </a:p>
        </p:txBody>
      </p:sp>
      <p:grpSp>
        <p:nvGrpSpPr>
          <p:cNvPr id="406539" name="Group 11"/>
          <p:cNvGrpSpPr>
            <a:grpSpLocks/>
          </p:cNvGrpSpPr>
          <p:nvPr/>
        </p:nvGrpSpPr>
        <p:grpSpPr bwMode="auto">
          <a:xfrm>
            <a:off x="482600" y="2273300"/>
            <a:ext cx="8137525" cy="2146300"/>
            <a:chOff x="304" y="1432"/>
            <a:chExt cx="5126" cy="1352"/>
          </a:xfrm>
        </p:grpSpPr>
        <p:sp>
          <p:nvSpPr>
            <p:cNvPr id="406532" name="Rectangle 4"/>
            <p:cNvSpPr>
              <a:spLocks noChangeArrowheads="1"/>
            </p:cNvSpPr>
            <p:nvPr/>
          </p:nvSpPr>
          <p:spPr bwMode="auto">
            <a:xfrm>
              <a:off x="310" y="1432"/>
              <a:ext cx="5120" cy="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This rule has important consequences in the case of division.  For example, the expression</a:t>
              </a:r>
            </a:p>
          </p:txBody>
        </p:sp>
        <p:sp>
          <p:nvSpPr>
            <p:cNvPr id="406533" name="Text Box 5"/>
            <p:cNvSpPr txBox="1">
              <a:spLocks noChangeArrowheads="1"/>
            </p:cNvSpPr>
            <p:nvPr/>
          </p:nvSpPr>
          <p:spPr bwMode="auto">
            <a:xfrm>
              <a:off x="1800" y="1904"/>
              <a:ext cx="21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200">
                  <a:latin typeface="Courier New" charset="0"/>
                </a:rPr>
                <a:t>14 / 5</a:t>
              </a:r>
              <a:endParaRPr lang="en-US" altLang="de-DE" sz="2400" b="0"/>
            </a:p>
          </p:txBody>
        </p:sp>
        <p:sp>
          <p:nvSpPr>
            <p:cNvPr id="406535" name="Rectangle 7"/>
            <p:cNvSpPr>
              <a:spLocks noChangeArrowheads="1"/>
            </p:cNvSpPr>
            <p:nvPr/>
          </p:nvSpPr>
          <p:spPr bwMode="auto">
            <a:xfrm>
              <a:off x="304" y="2152"/>
              <a:ext cx="512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buFontTx/>
                <a:buNone/>
              </a:pPr>
              <a:r>
                <a:rPr lang="en-US" altLang="de-DE" sz="2400" b="0">
                  <a:latin typeface="Times New Roman" charset="0"/>
                </a:rPr>
                <a:t>	seems as if it should have the value 2.8, but because both operands are of type </a:t>
              </a:r>
              <a:r>
                <a:rPr lang="en-US" altLang="de-DE" sz="2200">
                  <a:latin typeface="Courier New" charset="0"/>
                </a:rPr>
                <a:t>int</a:t>
              </a:r>
              <a:r>
                <a:rPr lang="en-US" altLang="de-DE" sz="2400" b="0">
                  <a:latin typeface="Times New Roman" charset="0"/>
                </a:rPr>
                <a:t>, Java computes an integer result by throwing away the fractional part.  The result is therefore 2.</a:t>
              </a:r>
            </a:p>
          </p:txBody>
        </p:sp>
      </p:grpSp>
      <p:grpSp>
        <p:nvGrpSpPr>
          <p:cNvPr id="406540" name="Group 12"/>
          <p:cNvGrpSpPr>
            <a:grpSpLocks/>
          </p:cNvGrpSpPr>
          <p:nvPr/>
        </p:nvGrpSpPr>
        <p:grpSpPr bwMode="auto">
          <a:xfrm>
            <a:off x="482600" y="4470400"/>
            <a:ext cx="8128000" cy="1930400"/>
            <a:chOff x="304" y="2816"/>
            <a:chExt cx="5120" cy="1216"/>
          </a:xfrm>
        </p:grpSpPr>
        <p:sp>
          <p:nvSpPr>
            <p:cNvPr id="406536" name="Rectangle 8"/>
            <p:cNvSpPr>
              <a:spLocks noChangeArrowheads="1"/>
            </p:cNvSpPr>
            <p:nvPr/>
          </p:nvSpPr>
          <p:spPr bwMode="auto">
            <a:xfrm>
              <a:off x="304" y="2816"/>
              <a:ext cx="5120" cy="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pPr>
              <a:r>
                <a:rPr lang="en-US" altLang="de-DE" sz="2400" b="0">
                  <a:latin typeface="Times New Roman" charset="0"/>
                </a:rPr>
                <a:t>If you want to obtain the mathematically correct result, you need to convert at least one operand to a </a:t>
              </a:r>
              <a:r>
                <a:rPr lang="en-US" altLang="de-DE" sz="2200">
                  <a:latin typeface="Courier New" charset="0"/>
                </a:rPr>
                <a:t>double</a:t>
              </a:r>
              <a:r>
                <a:rPr lang="en-US" altLang="de-DE" sz="2400" b="0">
                  <a:latin typeface="Times New Roman" charset="0"/>
                </a:rPr>
                <a:t>, as in</a:t>
              </a:r>
            </a:p>
          </p:txBody>
        </p:sp>
        <p:sp>
          <p:nvSpPr>
            <p:cNvPr id="406537" name="Text Box 9"/>
            <p:cNvSpPr txBox="1">
              <a:spLocks noChangeArrowheads="1"/>
            </p:cNvSpPr>
            <p:nvPr/>
          </p:nvSpPr>
          <p:spPr bwMode="auto">
            <a:xfrm>
              <a:off x="1794" y="3288"/>
              <a:ext cx="21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200">
                  <a:latin typeface="Courier New" charset="0"/>
                </a:rPr>
                <a:t>(double) 14 / 5</a:t>
              </a:r>
              <a:endParaRPr lang="en-US" altLang="de-DE" sz="2400" b="0"/>
            </a:p>
          </p:txBody>
        </p:sp>
        <p:sp>
          <p:nvSpPr>
            <p:cNvPr id="406538" name="Rectangle 10"/>
            <p:cNvSpPr>
              <a:spLocks noChangeArrowheads="1"/>
            </p:cNvSpPr>
            <p:nvPr/>
          </p:nvSpPr>
          <p:spPr bwMode="auto">
            <a:xfrm>
              <a:off x="304" y="3552"/>
              <a:ext cx="5120"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5000"/>
                </a:spcAft>
                <a:buFontTx/>
                <a:buNone/>
              </a:pPr>
              <a:r>
                <a:rPr lang="en-US" altLang="de-DE" sz="2400" b="0">
                  <a:latin typeface="Times New Roman" charset="0"/>
                </a:rPr>
                <a:t>	The conversion is accomplished by means of a </a:t>
              </a:r>
              <a:r>
                <a:rPr lang="en-US" altLang="de-DE" sz="2400">
                  <a:latin typeface="Times New Roman" charset="0"/>
                </a:rPr>
                <a:t>type cast</a:t>
              </a:r>
              <a:r>
                <a:rPr lang="en-US" altLang="de-DE" sz="2400" b="0">
                  <a:latin typeface="Times New Roman" charset="0"/>
                </a:rPr>
                <a:t>, which consists of a type name in parentheses.</a:t>
              </a:r>
              <a:endParaRPr lang="en-US" altLang="de-DE" sz="2400">
                <a:latin typeface="Times New Roman" charset="0"/>
              </a:endParaRPr>
            </a:p>
          </p:txBody>
        </p:sp>
      </p:gr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42</a:t>
            </a:fld>
            <a:endParaRPr lang="en-US" altLang="de-DE" sz="1400" dirty="0">
              <a:latin typeface="Arial" charset="0"/>
            </a:endParaRPr>
          </a:p>
        </p:txBody>
      </p:sp>
    </p:spTree>
    <p:extLst>
      <p:ext uri="{BB962C8B-B14F-4D97-AF65-F5344CB8AC3E}">
        <p14:creationId xmlns:p14="http://schemas.microsoft.com/office/powerpoint/2010/main" val="1304700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065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065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Variable Variations</a:t>
            </a:r>
          </a:p>
        </p:txBody>
      </p:sp>
      <p:sp>
        <p:nvSpPr>
          <p:cNvPr id="398352" name="Rectangle 16"/>
          <p:cNvSpPr>
            <a:spLocks noChangeArrowheads="1"/>
          </p:cNvSpPr>
          <p:nvPr/>
        </p:nvSpPr>
        <p:spPr bwMode="auto">
          <a:xfrm>
            <a:off x="457200" y="1676400"/>
            <a:ext cx="8458200" cy="137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85000"/>
              </a:lnSpc>
              <a:spcAft>
                <a:spcPct val="50000"/>
              </a:spcAft>
              <a:defRPr/>
            </a:pPr>
            <a:r>
              <a:rPr lang="en-US" sz="3200" i="1" dirty="0">
                <a:solidFill>
                  <a:srgbClr val="FF0000"/>
                </a:solidFill>
                <a:latin typeface="Arial"/>
                <a:ea typeface="ＭＳ Ｐゴシック" charset="0"/>
                <a:cs typeface="Arial"/>
              </a:rPr>
              <a:t>Local variable</a:t>
            </a:r>
            <a:r>
              <a:rPr lang="en-US" sz="3200" dirty="0">
                <a:latin typeface="Arial"/>
                <a:ea typeface="ＭＳ Ｐゴシック" charset="0"/>
                <a:cs typeface="Arial"/>
              </a:rPr>
              <a:t>: declared within method</a:t>
            </a:r>
          </a:p>
          <a:p>
            <a:pPr>
              <a:lnSpc>
                <a:spcPct val="85000"/>
              </a:lnSpc>
              <a:spcAft>
                <a:spcPct val="50000"/>
              </a:spcAft>
              <a:defRPr/>
            </a:pPr>
            <a:r>
              <a:rPr lang="en-US" sz="3200" i="1" dirty="0">
                <a:solidFill>
                  <a:srgbClr val="FF0000"/>
                </a:solidFill>
                <a:latin typeface="Arial"/>
                <a:ea typeface="ＭＳ Ｐゴシック" charset="0"/>
                <a:cs typeface="Arial"/>
              </a:rPr>
              <a:t>Instance</a:t>
            </a:r>
            <a:r>
              <a:rPr lang="en-US" sz="3200" dirty="0">
                <a:latin typeface="Arial"/>
                <a:ea typeface="ＭＳ Ｐゴシック" charset="0"/>
                <a:cs typeface="Arial"/>
              </a:rPr>
              <a:t> </a:t>
            </a:r>
            <a:r>
              <a:rPr lang="en-US" sz="3200" i="1" dirty="0">
                <a:solidFill>
                  <a:srgbClr val="FF0000"/>
                </a:solidFill>
                <a:latin typeface="Arial"/>
                <a:ea typeface="ＭＳ Ｐゴシック" charset="0"/>
                <a:cs typeface="Arial"/>
              </a:rPr>
              <a:t>variable</a:t>
            </a:r>
            <a:r>
              <a:rPr lang="en-US" sz="3200" dirty="0">
                <a:latin typeface="Arial"/>
                <a:ea typeface="ＭＳ Ｐゴシック" charset="0"/>
                <a:cs typeface="Arial"/>
              </a:rPr>
              <a:t> (or </a:t>
            </a:r>
            <a:r>
              <a:rPr lang="en-US" sz="3200" i="1" dirty="0">
                <a:solidFill>
                  <a:srgbClr val="FF0000"/>
                </a:solidFill>
                <a:latin typeface="Arial"/>
                <a:ea typeface="ＭＳ Ｐゴシック" charset="0"/>
                <a:cs typeface="Arial"/>
              </a:rPr>
              <a:t>non-static field</a:t>
            </a:r>
            <a:r>
              <a:rPr lang="en-US" sz="3200" dirty="0">
                <a:latin typeface="Arial"/>
                <a:ea typeface="ＭＳ Ｐゴシック" charset="0"/>
                <a:cs typeface="Arial"/>
              </a:rPr>
              <a:t>): declared as part of a class (without </a:t>
            </a:r>
            <a:r>
              <a:rPr lang="en-US" sz="3200" b="1" dirty="0">
                <a:latin typeface="Courier New" charset="0"/>
                <a:ea typeface="Courier New" charset="0"/>
                <a:cs typeface="Courier New" charset="0"/>
              </a:rPr>
              <a:t>static</a:t>
            </a:r>
            <a:r>
              <a:rPr lang="en-US" sz="3200" dirty="0">
                <a:latin typeface="Arial"/>
                <a:ea typeface="ＭＳ Ｐゴシック" charset="0"/>
                <a:cs typeface="Arial"/>
              </a:rPr>
              <a:t>), one per object</a:t>
            </a:r>
          </a:p>
          <a:p>
            <a:pPr>
              <a:lnSpc>
                <a:spcPct val="85000"/>
              </a:lnSpc>
              <a:spcAft>
                <a:spcPct val="50000"/>
              </a:spcAft>
              <a:defRPr/>
            </a:pPr>
            <a:r>
              <a:rPr lang="en-US" sz="3200" i="1" dirty="0">
                <a:solidFill>
                  <a:srgbClr val="FF0000"/>
                </a:solidFill>
                <a:latin typeface="Arial"/>
                <a:ea typeface="ＭＳ Ｐゴシック" charset="0"/>
                <a:cs typeface="Arial"/>
              </a:rPr>
              <a:t>Class</a:t>
            </a:r>
            <a:r>
              <a:rPr lang="en-US" sz="3200" dirty="0">
                <a:latin typeface="Arial"/>
                <a:ea typeface="ＭＳ Ｐゴシック" charset="0"/>
                <a:cs typeface="Arial"/>
              </a:rPr>
              <a:t> </a:t>
            </a:r>
            <a:r>
              <a:rPr lang="en-US" sz="3200" i="1" dirty="0">
                <a:solidFill>
                  <a:srgbClr val="FF0000"/>
                </a:solidFill>
                <a:latin typeface="Arial"/>
                <a:ea typeface="ＭＳ Ｐゴシック" charset="0"/>
                <a:cs typeface="Arial"/>
              </a:rPr>
              <a:t>variables</a:t>
            </a:r>
            <a:r>
              <a:rPr lang="en-US" sz="3200" dirty="0">
                <a:latin typeface="Arial"/>
                <a:ea typeface="ＭＳ Ｐゴシック" charset="0"/>
                <a:cs typeface="Arial"/>
              </a:rPr>
              <a:t> (or </a:t>
            </a:r>
            <a:r>
              <a:rPr lang="en-US" sz="3200" i="1" dirty="0">
                <a:solidFill>
                  <a:srgbClr val="FF0000"/>
                </a:solidFill>
                <a:latin typeface="Arial"/>
                <a:ea typeface="ＭＳ Ｐゴシック" charset="0"/>
                <a:cs typeface="Arial"/>
              </a:rPr>
              <a:t>static field</a:t>
            </a:r>
            <a:r>
              <a:rPr lang="en-US" sz="3200" dirty="0">
                <a:latin typeface="Arial"/>
                <a:ea typeface="ＭＳ Ｐゴシック" charset="0"/>
                <a:cs typeface="Arial"/>
              </a:rPr>
              <a:t>): declared as part of class (with </a:t>
            </a:r>
            <a:r>
              <a:rPr lang="en-US" sz="3200" b="1" dirty="0">
                <a:latin typeface="Courier New" charset="0"/>
                <a:ea typeface="Courier New" charset="0"/>
                <a:cs typeface="Courier New" charset="0"/>
              </a:rPr>
              <a:t>static</a:t>
            </a:r>
            <a:r>
              <a:rPr lang="en-US" sz="3200" dirty="0">
                <a:latin typeface="Arial"/>
                <a:ea typeface="ＭＳ Ｐゴシック" charset="0"/>
                <a:cs typeface="Arial"/>
              </a:rPr>
              <a:t>), only one for class</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43</a:t>
            </a:fld>
            <a:endParaRPr lang="en-US" altLang="de-DE" sz="14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83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835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835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52"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Scoping</a:t>
            </a:r>
          </a:p>
        </p:txBody>
      </p:sp>
      <p:sp>
        <p:nvSpPr>
          <p:cNvPr id="398352" name="Rectangle 16"/>
          <p:cNvSpPr>
            <a:spLocks noChangeArrowheads="1"/>
          </p:cNvSpPr>
          <p:nvPr/>
        </p:nvSpPr>
        <p:spPr bwMode="auto">
          <a:xfrm>
            <a:off x="342900" y="1214203"/>
            <a:ext cx="8458200" cy="137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85000"/>
              </a:lnSpc>
              <a:spcAft>
                <a:spcPct val="50000"/>
              </a:spcAft>
              <a:defRPr/>
            </a:pPr>
            <a:r>
              <a:rPr lang="en-US" sz="2800" i="1" dirty="0">
                <a:solidFill>
                  <a:srgbClr val="FF0000"/>
                </a:solidFill>
                <a:latin typeface="Arial"/>
                <a:ea typeface="ＭＳ Ｐゴシック" charset="0"/>
                <a:cs typeface="Arial"/>
              </a:rPr>
              <a:t>Scope</a:t>
            </a:r>
            <a:r>
              <a:rPr lang="en-US" sz="2800" dirty="0">
                <a:latin typeface="Arial"/>
                <a:ea typeface="ＭＳ Ｐゴシック" charset="0"/>
                <a:cs typeface="Arial"/>
              </a:rPr>
              <a:t>: part of program where variable is visible</a:t>
            </a:r>
          </a:p>
          <a:p>
            <a:pPr>
              <a:lnSpc>
                <a:spcPct val="85000"/>
              </a:lnSpc>
              <a:spcAft>
                <a:spcPct val="50000"/>
              </a:spcAft>
              <a:defRPr/>
            </a:pPr>
            <a:r>
              <a:rPr lang="en-US" sz="2800" dirty="0">
                <a:latin typeface="Arial"/>
                <a:ea typeface="ＭＳ Ｐゴシック" charset="0"/>
                <a:cs typeface="Arial"/>
              </a:rPr>
              <a:t>Scope of local variables: from declaration until end of enclosing </a:t>
            </a:r>
            <a:r>
              <a:rPr lang="en-US" sz="2800" i="1" dirty="0">
                <a:solidFill>
                  <a:srgbClr val="FF0000"/>
                </a:solidFill>
                <a:latin typeface="Arial"/>
                <a:ea typeface="ＭＳ Ｐゴシック" charset="0"/>
                <a:cs typeface="Arial"/>
              </a:rPr>
              <a:t>block</a:t>
            </a:r>
            <a:r>
              <a:rPr lang="en-US" sz="2800" i="1" dirty="0">
                <a:latin typeface="Arial"/>
                <a:ea typeface="ＭＳ Ｐゴシック" charset="0"/>
                <a:cs typeface="Arial"/>
              </a:rPr>
              <a:t> </a:t>
            </a:r>
            <a:r>
              <a:rPr lang="en-US" sz="2800" dirty="0">
                <a:latin typeface="Arial"/>
                <a:ea typeface="ＭＳ Ｐゴシック" charset="0"/>
                <a:cs typeface="Arial"/>
              </a:rPr>
              <a:t>(sequence of statements enclosed in braces, see </a:t>
            </a:r>
            <a:r>
              <a:rPr lang="en-US" sz="2800" dirty="0" err="1">
                <a:latin typeface="Arial"/>
                <a:ea typeface="ＭＳ Ｐゴシック" charset="0"/>
                <a:cs typeface="Arial"/>
              </a:rPr>
              <a:t>Lec</a:t>
            </a:r>
            <a:r>
              <a:rPr lang="en-US" sz="2800" dirty="0">
                <a:latin typeface="Arial"/>
                <a:ea typeface="ＭＳ Ｐゴシック" charset="0"/>
                <a:cs typeface="Arial"/>
              </a:rPr>
              <a:t>. 4)</a:t>
            </a:r>
          </a:p>
          <a:p>
            <a:pPr>
              <a:lnSpc>
                <a:spcPct val="85000"/>
              </a:lnSpc>
              <a:spcAft>
                <a:spcPct val="50000"/>
              </a:spcAft>
              <a:defRPr/>
            </a:pPr>
            <a:r>
              <a:rPr lang="en-US" sz="2800" i="1" dirty="0">
                <a:solidFill>
                  <a:srgbClr val="FF0000"/>
                </a:solidFill>
                <a:latin typeface="Arial"/>
                <a:ea typeface="ＭＳ Ｐゴシック" charset="0"/>
                <a:cs typeface="Arial"/>
              </a:rPr>
              <a:t>Shadowing</a:t>
            </a:r>
            <a:r>
              <a:rPr lang="en-US" sz="2800" dirty="0">
                <a:solidFill>
                  <a:srgbClr val="FF0000"/>
                </a:solidFill>
                <a:latin typeface="Arial"/>
                <a:ea typeface="ＭＳ Ｐゴシック" charset="0"/>
                <a:cs typeface="Arial"/>
              </a:rPr>
              <a:t> </a:t>
            </a:r>
            <a:r>
              <a:rPr lang="en-US" sz="2800" dirty="0">
                <a:latin typeface="Arial"/>
                <a:ea typeface="ＭＳ Ｐゴシック" charset="0"/>
                <a:cs typeface="Arial"/>
              </a:rPr>
              <a:t>(or </a:t>
            </a:r>
            <a:r>
              <a:rPr lang="en-US" sz="2800" i="1" dirty="0">
                <a:solidFill>
                  <a:srgbClr val="FF0000"/>
                </a:solidFill>
                <a:latin typeface="Arial"/>
                <a:ea typeface="ＭＳ Ｐゴシック" charset="0"/>
                <a:cs typeface="Arial"/>
              </a:rPr>
              <a:t>hiding</a:t>
            </a:r>
            <a:r>
              <a:rPr lang="en-US" sz="2800" dirty="0">
                <a:latin typeface="Arial"/>
                <a:ea typeface="ＭＳ Ｐゴシック" charset="0"/>
                <a:cs typeface="Arial"/>
              </a:rPr>
              <a:t>): multiple variables of same name have overlapping scope.</a:t>
            </a:r>
          </a:p>
          <a:p>
            <a:pPr>
              <a:lnSpc>
                <a:spcPct val="85000"/>
              </a:lnSpc>
              <a:spcAft>
                <a:spcPct val="50000"/>
              </a:spcAft>
              <a:defRPr/>
            </a:pPr>
            <a:r>
              <a:rPr lang="en-US" sz="2800" dirty="0">
                <a:latin typeface="Arial"/>
                <a:ea typeface="ＭＳ Ｐゴシック" charset="0"/>
                <a:cs typeface="Arial"/>
              </a:rPr>
              <a:t>In Java:</a:t>
            </a:r>
          </a:p>
          <a:p>
            <a:pPr marL="457200" indent="-457200">
              <a:lnSpc>
                <a:spcPct val="85000"/>
              </a:lnSpc>
              <a:spcAft>
                <a:spcPct val="50000"/>
              </a:spcAft>
              <a:buFont typeface="Arial" charset="0"/>
              <a:buChar char="•"/>
              <a:defRPr/>
            </a:pPr>
            <a:r>
              <a:rPr lang="en-US" sz="2800" dirty="0">
                <a:latin typeface="Arial"/>
                <a:ea typeface="ＭＳ Ｐゴシック" charset="0"/>
                <a:cs typeface="Arial"/>
              </a:rPr>
              <a:t>local variables shadow fields</a:t>
            </a:r>
            <a:br>
              <a:rPr lang="en-US" sz="2800" dirty="0">
                <a:latin typeface="Arial"/>
                <a:ea typeface="ＭＳ Ｐゴシック" charset="0"/>
                <a:cs typeface="Arial"/>
              </a:rPr>
            </a:br>
            <a:r>
              <a:rPr lang="en-US" sz="2800" dirty="0">
                <a:latin typeface="Arial"/>
                <a:ea typeface="ＭＳ Ｐゴシック" charset="0"/>
                <a:cs typeface="Arial"/>
              </a:rPr>
              <a:t>(useful e.g. for </a:t>
            </a:r>
            <a:r>
              <a:rPr lang="en-US" sz="2800" i="1" dirty="0">
                <a:latin typeface="Arial"/>
                <a:ea typeface="ＭＳ Ｐゴシック" charset="0"/>
                <a:cs typeface="Arial"/>
              </a:rPr>
              <a:t>setters</a:t>
            </a:r>
            <a:r>
              <a:rPr lang="en-US" sz="2800" dirty="0">
                <a:latin typeface="Arial"/>
                <a:ea typeface="ＭＳ Ｐゴシック" charset="0"/>
                <a:cs typeface="Arial"/>
              </a:rPr>
              <a:t>, see later)</a:t>
            </a:r>
          </a:p>
          <a:p>
            <a:pPr marL="457200" indent="-457200">
              <a:lnSpc>
                <a:spcPct val="85000"/>
              </a:lnSpc>
              <a:spcAft>
                <a:spcPct val="50000"/>
              </a:spcAft>
              <a:buFont typeface="Arial" charset="0"/>
              <a:buChar char="•"/>
              <a:defRPr/>
            </a:pPr>
            <a:r>
              <a:rPr lang="en-US" sz="2800" i="1" dirty="0">
                <a:latin typeface="Arial"/>
                <a:ea typeface="ＭＳ Ｐゴシック" charset="0"/>
                <a:cs typeface="Arial"/>
              </a:rPr>
              <a:t>no</a:t>
            </a:r>
            <a:r>
              <a:rPr lang="en-US" sz="2800" dirty="0">
                <a:latin typeface="Arial"/>
                <a:ea typeface="ＭＳ Ｐゴシック" charset="0"/>
                <a:cs typeface="Arial"/>
              </a:rPr>
              <a:t> shadowing of local variables</a:t>
            </a:r>
            <a:br>
              <a:rPr lang="en-US" sz="2800" dirty="0">
                <a:latin typeface="Arial"/>
                <a:ea typeface="ＭＳ Ｐゴシック" charset="0"/>
                <a:cs typeface="Arial"/>
              </a:rPr>
            </a:br>
            <a:r>
              <a:rPr lang="en-US" sz="2800" dirty="0">
                <a:latin typeface="Arial"/>
                <a:ea typeface="ＭＳ Ｐゴシック" charset="0"/>
                <a:cs typeface="Arial"/>
              </a:rPr>
              <a:t>(unlike e.g. for functions in C)</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44</a:t>
            </a:fld>
            <a:endParaRPr lang="en-US" altLang="de-DE" sz="1400" dirty="0">
              <a:latin typeface="Arial" charset="0"/>
            </a:endParaRPr>
          </a:p>
        </p:txBody>
      </p:sp>
    </p:spTree>
    <p:extLst>
      <p:ext uri="{BB962C8B-B14F-4D97-AF65-F5344CB8AC3E}">
        <p14:creationId xmlns:p14="http://schemas.microsoft.com/office/powerpoint/2010/main" val="644368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835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835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835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835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9835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52" grpId="0" uiExpand="1"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3"/>
          <p:cNvSpPr>
            <a:spLocks noChangeArrowheads="1"/>
          </p:cNvSpPr>
          <p:nvPr/>
        </p:nvSpPr>
        <p:spPr bwMode="auto">
          <a:xfrm>
            <a:off x="658368" y="1524000"/>
            <a:ext cx="8128000"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just">
              <a:lnSpc>
                <a:spcPct val="85000"/>
              </a:lnSpc>
              <a:spcAft>
                <a:spcPct val="50000"/>
              </a:spcAft>
              <a:defRPr/>
            </a:pPr>
            <a:r>
              <a:rPr lang="en-US" sz="3200" i="1" dirty="0">
                <a:solidFill>
                  <a:srgbClr val="FF0000"/>
                </a:solidFill>
                <a:latin typeface="Arial"/>
                <a:ea typeface="ＭＳ Ｐゴシック" charset="0"/>
                <a:cs typeface="Arial"/>
              </a:rPr>
              <a:t>Binary operators</a:t>
            </a:r>
            <a:r>
              <a:rPr lang="en-US" sz="3200" dirty="0">
                <a:latin typeface="Arial"/>
                <a:ea typeface="ＭＳ Ｐゴシック" charset="0"/>
                <a:cs typeface="Arial"/>
              </a:rPr>
              <a:t> – take two operands</a:t>
            </a:r>
          </a:p>
          <a:p>
            <a:pPr algn="just">
              <a:lnSpc>
                <a:spcPct val="85000"/>
              </a:lnSpc>
              <a:spcAft>
                <a:spcPct val="50000"/>
              </a:spcAft>
              <a:defRPr/>
            </a:pPr>
            <a:r>
              <a:rPr lang="en-US" sz="3200" dirty="0">
                <a:latin typeface="Arial"/>
                <a:ea typeface="ＭＳ Ｐゴシック" charset="0"/>
                <a:cs typeface="Arial"/>
              </a:rPr>
              <a:t>+, -, /, *, ==, &lt;, &gt;, &amp;&amp;, ||, &amp;, |, ^, &lt;&lt;, &gt;&gt;, ...</a:t>
            </a:r>
          </a:p>
          <a:p>
            <a:pPr algn="just">
              <a:lnSpc>
                <a:spcPct val="85000"/>
              </a:lnSpc>
              <a:spcAft>
                <a:spcPct val="50000"/>
              </a:spcAft>
              <a:defRPr/>
            </a:pPr>
            <a:endParaRPr lang="en-US" sz="3200" i="1" dirty="0">
              <a:solidFill>
                <a:srgbClr val="FF0000"/>
              </a:solidFill>
              <a:latin typeface="Arial"/>
              <a:ea typeface="ＭＳ Ｐゴシック" charset="0"/>
              <a:cs typeface="Arial"/>
            </a:endParaRPr>
          </a:p>
          <a:p>
            <a:pPr algn="just">
              <a:lnSpc>
                <a:spcPct val="85000"/>
              </a:lnSpc>
              <a:spcAft>
                <a:spcPct val="50000"/>
              </a:spcAft>
              <a:defRPr/>
            </a:pPr>
            <a:r>
              <a:rPr lang="en-US" sz="3200" i="1" dirty="0">
                <a:solidFill>
                  <a:srgbClr val="FF0000"/>
                </a:solidFill>
                <a:latin typeface="Arial"/>
                <a:ea typeface="ＭＳ Ｐゴシック" charset="0"/>
                <a:cs typeface="Arial"/>
              </a:rPr>
              <a:t>Unary operators</a:t>
            </a:r>
            <a:r>
              <a:rPr lang="en-US" sz="3200" dirty="0">
                <a:latin typeface="Arial"/>
                <a:ea typeface="ＭＳ Ｐゴシック" charset="0"/>
                <a:cs typeface="Arial"/>
              </a:rPr>
              <a:t> – take one operand</a:t>
            </a:r>
          </a:p>
          <a:p>
            <a:pPr algn="just">
              <a:lnSpc>
                <a:spcPct val="85000"/>
              </a:lnSpc>
              <a:spcAft>
                <a:spcPct val="50000"/>
              </a:spcAft>
              <a:defRPr/>
            </a:pPr>
            <a:r>
              <a:rPr lang="en-US" sz="3200" dirty="0">
                <a:latin typeface="Arial"/>
                <a:ea typeface="ＭＳ Ｐゴシック" charset="0"/>
                <a:cs typeface="Arial"/>
              </a:rPr>
              <a:t>+, -, ++, --, !</a:t>
            </a:r>
          </a:p>
          <a:p>
            <a:pPr algn="just">
              <a:lnSpc>
                <a:spcPct val="85000"/>
              </a:lnSpc>
              <a:spcAft>
                <a:spcPct val="50000"/>
              </a:spcAft>
              <a:defRPr/>
            </a:pPr>
            <a:endParaRPr lang="en-US" sz="3200" dirty="0">
              <a:latin typeface="Arial"/>
              <a:ea typeface="ＭＳ Ｐゴシック" charset="0"/>
              <a:cs typeface="Arial"/>
            </a:endParaRPr>
          </a:p>
          <a:p>
            <a:pPr algn="just">
              <a:lnSpc>
                <a:spcPct val="85000"/>
              </a:lnSpc>
              <a:spcAft>
                <a:spcPct val="50000"/>
              </a:spcAft>
              <a:defRPr/>
            </a:pPr>
            <a:r>
              <a:rPr lang="en-US" sz="3200" i="1" dirty="0">
                <a:solidFill>
                  <a:srgbClr val="FF0000"/>
                </a:solidFill>
                <a:latin typeface="Arial"/>
                <a:ea typeface="ＭＳ Ｐゴシック" charset="0"/>
                <a:cs typeface="Arial"/>
              </a:rPr>
              <a:t>Ternary operator</a:t>
            </a:r>
            <a:r>
              <a:rPr lang="en-US" sz="3200" dirty="0">
                <a:latin typeface="Arial"/>
                <a:ea typeface="ＭＳ Ｐゴシック" charset="0"/>
                <a:cs typeface="Arial"/>
              </a:rPr>
              <a:t> – takes three operands</a:t>
            </a:r>
          </a:p>
          <a:p>
            <a:pPr algn="just">
              <a:lnSpc>
                <a:spcPct val="85000"/>
              </a:lnSpc>
              <a:spcAft>
                <a:spcPct val="50000"/>
              </a:spcAft>
              <a:defRPr/>
            </a:pPr>
            <a:r>
              <a:rPr lang="en-US" sz="3200" dirty="0">
                <a:latin typeface="Arial"/>
                <a:ea typeface="ＭＳ Ｐゴシック" charset="0"/>
                <a:cs typeface="Arial"/>
              </a:rPr>
              <a:t>? :</a:t>
            </a:r>
          </a:p>
          <a:p>
            <a:pPr algn="just">
              <a:lnSpc>
                <a:spcPct val="85000"/>
              </a:lnSpc>
              <a:spcAft>
                <a:spcPct val="50000"/>
              </a:spcAft>
              <a:defRPr/>
            </a:pPr>
            <a:endParaRPr lang="en-US" sz="3200" dirty="0">
              <a:latin typeface="Arial"/>
              <a:ea typeface="ＭＳ Ｐゴシック" charset="0"/>
              <a:cs typeface="Arial"/>
            </a:endParaRPr>
          </a:p>
        </p:txBody>
      </p:sp>
      <p:sp>
        <p:nvSpPr>
          <p:cNvPr id="2" name="Titel 1"/>
          <p:cNvSpPr>
            <a:spLocks noGrp="1"/>
          </p:cNvSpPr>
          <p:nvPr>
            <p:ph type="title"/>
          </p:nvPr>
        </p:nvSpPr>
        <p:spPr>
          <a:xfrm>
            <a:off x="685800" y="152400"/>
            <a:ext cx="7772400" cy="1143000"/>
          </a:xfrm>
        </p:spPr>
        <p:txBody>
          <a:bodyPr/>
          <a:lstStyle/>
          <a:p>
            <a:r>
              <a:rPr lang="en-US" dirty="0">
                <a:solidFill>
                  <a:srgbClr val="000000"/>
                </a:solidFill>
              </a:rPr>
              <a:t>Operators and Operands</a:t>
            </a:r>
            <a:endParaRPr lang="en-US" dirty="0"/>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45</a:t>
            </a:fld>
            <a:endParaRPr lang="en-US" altLang="de-DE" sz="1400" dirty="0">
              <a:latin typeface="Arial" charset="0"/>
            </a:endParaRPr>
          </a:p>
        </p:txBody>
      </p:sp>
    </p:spTree>
    <p:extLst>
      <p:ext uri="{BB962C8B-B14F-4D97-AF65-F5344CB8AC3E}">
        <p14:creationId xmlns:p14="http://schemas.microsoft.com/office/powerpoint/2010/main" val="110545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a:xfrm>
            <a:off x="0" y="457200"/>
            <a:ext cx="9144000" cy="1143000"/>
          </a:xfrm>
        </p:spPr>
        <p:txBody>
          <a:bodyPr/>
          <a:lstStyle/>
          <a:p>
            <a:pPr>
              <a:defRPr/>
            </a:pPr>
            <a:r>
              <a:rPr lang="en-US" b="1" dirty="0">
                <a:solidFill>
                  <a:srgbClr val="000000"/>
                </a:solidFill>
                <a:latin typeface="Courier New" charset="0"/>
              </a:rPr>
              <a:t>?:</a:t>
            </a:r>
            <a:r>
              <a:rPr lang="en-US" dirty="0">
                <a:solidFill>
                  <a:srgbClr val="000000"/>
                </a:solidFill>
                <a:latin typeface="Times New Roman" charset="0"/>
              </a:rPr>
              <a:t> </a:t>
            </a:r>
            <a:r>
              <a:rPr lang="en-US" dirty="0">
                <a:solidFill>
                  <a:srgbClr val="000000"/>
                </a:solidFill>
              </a:rPr>
              <a:t>Operator</a:t>
            </a:r>
            <a:endParaRPr lang="en-US" i="1" dirty="0">
              <a:solidFill>
                <a:srgbClr val="000000"/>
              </a:solidFill>
            </a:endParaRPr>
          </a:p>
        </p:txBody>
      </p:sp>
      <p:sp>
        <p:nvSpPr>
          <p:cNvPr id="498745" name="Rectangle 57"/>
          <p:cNvSpPr>
            <a:spLocks noChangeArrowheads="1"/>
          </p:cNvSpPr>
          <p:nvPr/>
        </p:nvSpPr>
        <p:spPr bwMode="auto">
          <a:xfrm>
            <a:off x="838200" y="2400300"/>
            <a:ext cx="6477000" cy="1524000"/>
          </a:xfrm>
          <a:prstGeom prst="rect">
            <a:avLst/>
          </a:prstGeom>
          <a:solidFill>
            <a:schemeClr val="bg1"/>
          </a:solidFill>
          <a:ln w="9525">
            <a:no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sz="3200" i="1" dirty="0">
                <a:latin typeface="Times New Roman" charset="0"/>
                <a:ea typeface="ＭＳ Ｐゴシック" charset="0"/>
                <a:cs typeface="ＭＳ Ｐゴシック" charset="0"/>
              </a:rPr>
              <a:t>condition</a:t>
            </a:r>
            <a:r>
              <a:rPr lang="en-US" sz="3200" b="1" dirty="0">
                <a:latin typeface="Courier New" charset="0"/>
                <a:ea typeface="ＭＳ Ｐゴシック" charset="0"/>
                <a:cs typeface="ＭＳ Ｐゴシック" charset="0"/>
              </a:rPr>
              <a:t> </a:t>
            </a:r>
            <a:r>
              <a:rPr lang="en-US" sz="3200" b="1" dirty="0">
                <a:solidFill>
                  <a:srgbClr val="FF0000"/>
                </a:solidFill>
                <a:latin typeface="Courier New" charset="0"/>
                <a:ea typeface="ＭＳ Ｐゴシック" charset="0"/>
                <a:cs typeface="ＭＳ Ｐゴシック" charset="0"/>
              </a:rPr>
              <a:t>?</a:t>
            </a:r>
            <a:r>
              <a:rPr lang="en-US" sz="3200" b="1" dirty="0">
                <a:latin typeface="Courier New" charset="0"/>
                <a:ea typeface="ＭＳ Ｐゴシック" charset="0"/>
                <a:cs typeface="ＭＳ Ｐゴシック" charset="0"/>
              </a:rPr>
              <a:t> </a:t>
            </a:r>
            <a:r>
              <a:rPr lang="en-US" sz="3200" i="1" dirty="0" err="1">
                <a:latin typeface="Times New Roman" charset="0"/>
                <a:ea typeface="ＭＳ Ｐゴシック" charset="0"/>
                <a:cs typeface="ＭＳ Ｐゴシック" charset="0"/>
              </a:rPr>
              <a:t>expression</a:t>
            </a:r>
            <a:r>
              <a:rPr lang="en-US" sz="3200" baseline="-25000" dirty="0" err="1">
                <a:latin typeface="Times New Roman" charset="0"/>
                <a:ea typeface="ＭＳ Ｐゴシック" charset="0"/>
                <a:cs typeface="ＭＳ Ｐゴシック" charset="0"/>
              </a:rPr>
              <a:t>true</a:t>
            </a:r>
            <a:r>
              <a:rPr lang="en-US" sz="3200" b="1" dirty="0">
                <a:latin typeface="Courier New" charset="0"/>
                <a:ea typeface="ＭＳ Ｐゴシック" charset="0"/>
                <a:cs typeface="ＭＳ Ｐゴシック" charset="0"/>
              </a:rPr>
              <a:t> </a:t>
            </a:r>
            <a:r>
              <a:rPr lang="en-US" sz="3200" b="1" dirty="0">
                <a:solidFill>
                  <a:srgbClr val="FF0000"/>
                </a:solidFill>
                <a:latin typeface="Courier New" charset="0"/>
                <a:ea typeface="ＭＳ Ｐゴシック" charset="0"/>
                <a:cs typeface="ＭＳ Ｐゴシック" charset="0"/>
              </a:rPr>
              <a:t>:</a:t>
            </a:r>
            <a:r>
              <a:rPr lang="en-US" sz="3200" b="1" dirty="0">
                <a:latin typeface="Courier New" charset="0"/>
                <a:ea typeface="ＭＳ Ｐゴシック" charset="0"/>
                <a:cs typeface="ＭＳ Ｐゴシック" charset="0"/>
              </a:rPr>
              <a:t> </a:t>
            </a:r>
            <a:r>
              <a:rPr lang="en-US" sz="3200" i="1" dirty="0" err="1">
                <a:latin typeface="Times New Roman" charset="0"/>
                <a:ea typeface="ＭＳ Ｐゴシック" charset="0"/>
                <a:cs typeface="ＭＳ Ｐゴシック" charset="0"/>
              </a:rPr>
              <a:t>expression</a:t>
            </a:r>
            <a:r>
              <a:rPr lang="en-US" sz="3200" baseline="-25000" dirty="0" err="1">
                <a:latin typeface="Times New Roman" charset="0"/>
                <a:ea typeface="ＭＳ Ｐゴシック" charset="0"/>
                <a:cs typeface="ＭＳ Ｐゴシック" charset="0"/>
              </a:rPr>
              <a:t>false</a:t>
            </a:r>
            <a:endParaRPr lang="en-US" sz="3200" dirty="0">
              <a:ea typeface="ＭＳ Ｐゴシック" charset="0"/>
              <a:cs typeface="ＭＳ Ｐゴシック" charset="0"/>
            </a:endParaRPr>
          </a:p>
        </p:txBody>
      </p:sp>
      <p:sp>
        <p:nvSpPr>
          <p:cNvPr id="4" name="Foliennummernplatzhalt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525ECAD-2F0A-0146-B0BC-D232D4928787}" type="slidenum">
              <a:rPr lang="en-US" altLang="de-DE" sz="1400">
                <a:latin typeface="Arial" charset="0"/>
              </a:rPr>
              <a:pPr/>
              <a:t>46</a:t>
            </a:fld>
            <a:endParaRPr lang="en-US" altLang="de-DE" sz="1400">
              <a:latin typeface="Arial" charset="0"/>
            </a:endParaRPr>
          </a:p>
        </p:txBody>
      </p:sp>
    </p:spTree>
    <p:extLst>
      <p:ext uri="{BB962C8B-B14F-4D97-AF65-F5344CB8AC3E}">
        <p14:creationId xmlns:p14="http://schemas.microsoft.com/office/powerpoint/2010/main" val="27278172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0" y="76200"/>
            <a:ext cx="9144000" cy="1143000"/>
          </a:xfrm>
        </p:spPr>
        <p:txBody>
          <a:bodyPr/>
          <a:lstStyle/>
          <a:p>
            <a:pPr>
              <a:defRPr/>
            </a:pPr>
            <a:r>
              <a:rPr lang="en-US" dirty="0">
                <a:solidFill>
                  <a:srgbClr val="000000"/>
                </a:solidFill>
              </a:rPr>
              <a:t>Type Casts</a:t>
            </a:r>
          </a:p>
        </p:txBody>
      </p:sp>
      <p:sp>
        <p:nvSpPr>
          <p:cNvPr id="406531" name="Rectangle 3"/>
          <p:cNvSpPr>
            <a:spLocks noChangeArrowheads="1"/>
          </p:cNvSpPr>
          <p:nvPr/>
        </p:nvSpPr>
        <p:spPr bwMode="auto">
          <a:xfrm>
            <a:off x="330200" y="1155700"/>
            <a:ext cx="8890000" cy="425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just">
              <a:lnSpc>
                <a:spcPct val="85000"/>
              </a:lnSpc>
              <a:spcAft>
                <a:spcPct val="50000"/>
              </a:spcAft>
              <a:defRPr/>
            </a:pPr>
            <a:r>
              <a:rPr lang="en-US" sz="3200" b="1" dirty="0" err="1">
                <a:latin typeface="Courier New"/>
                <a:ea typeface="ＭＳ Ｐゴシック" charset="0"/>
                <a:cs typeface="Courier New"/>
              </a:rPr>
              <a:t>int</a:t>
            </a:r>
            <a:r>
              <a:rPr lang="en-US" sz="3200" b="1" dirty="0">
                <a:latin typeface="Courier New"/>
                <a:ea typeface="ＭＳ Ｐゴシック" charset="0"/>
                <a:cs typeface="Courier New"/>
              </a:rPr>
              <a:t> </a:t>
            </a:r>
            <a:r>
              <a:rPr lang="en-US" sz="3200" i="1" dirty="0">
                <a:ea typeface="Times" charset="0"/>
                <a:cs typeface="Times" charset="0"/>
              </a:rPr>
              <a:t>op</a:t>
            </a:r>
            <a:r>
              <a:rPr lang="en-US" sz="3200" b="1" dirty="0">
                <a:latin typeface="Courier New"/>
                <a:ea typeface="ＭＳ Ｐゴシック" charset="0"/>
                <a:cs typeface="Courier New"/>
              </a:rPr>
              <a:t> </a:t>
            </a:r>
            <a:r>
              <a:rPr lang="en-US" sz="3200" b="1" dirty="0" err="1">
                <a:latin typeface="Courier New"/>
                <a:ea typeface="ＭＳ Ｐゴシック" charset="0"/>
                <a:cs typeface="Courier New"/>
              </a:rPr>
              <a:t>int</a:t>
            </a:r>
            <a:r>
              <a:rPr lang="en-US" sz="3200" b="1" dirty="0">
                <a:latin typeface="Courier New"/>
                <a:ea typeface="ＭＳ Ｐゴシック" charset="0"/>
                <a:cs typeface="Courier New"/>
              </a:rPr>
              <a:t>			⟹  </a:t>
            </a:r>
            <a:r>
              <a:rPr lang="en-US" sz="3200" b="1" dirty="0" err="1">
                <a:latin typeface="Courier New"/>
                <a:ea typeface="ＭＳ Ｐゴシック" charset="0"/>
                <a:cs typeface="Courier New"/>
              </a:rPr>
              <a:t>int</a:t>
            </a:r>
            <a:endParaRPr lang="en-US" sz="3200" b="1" dirty="0">
              <a:latin typeface="Courier New"/>
              <a:ea typeface="ＭＳ Ｐゴシック" charset="0"/>
              <a:cs typeface="Courier New"/>
            </a:endParaRPr>
          </a:p>
          <a:p>
            <a:pPr algn="just">
              <a:lnSpc>
                <a:spcPct val="85000"/>
              </a:lnSpc>
              <a:spcAft>
                <a:spcPct val="50000"/>
              </a:spcAft>
              <a:defRPr/>
            </a:pPr>
            <a:r>
              <a:rPr lang="en-US" sz="3200" b="1" dirty="0" err="1">
                <a:latin typeface="Courier New"/>
                <a:ea typeface="ＭＳ Ｐゴシック" charset="0"/>
                <a:cs typeface="Courier New"/>
              </a:rPr>
              <a:t>int</a:t>
            </a:r>
            <a:r>
              <a:rPr lang="en-US" sz="3200" b="1" dirty="0">
                <a:latin typeface="Courier New"/>
                <a:ea typeface="ＭＳ Ｐゴシック" charset="0"/>
                <a:cs typeface="Courier New"/>
              </a:rPr>
              <a:t> </a:t>
            </a:r>
            <a:r>
              <a:rPr lang="en-US" sz="3200" i="1" dirty="0">
                <a:ea typeface="Times" charset="0"/>
                <a:cs typeface="Times" charset="0"/>
              </a:rPr>
              <a:t>op</a:t>
            </a:r>
            <a:r>
              <a:rPr lang="en-US" sz="3200" b="1" dirty="0">
                <a:latin typeface="Courier New"/>
                <a:ea typeface="ＭＳ Ｐゴシック" charset="0"/>
                <a:cs typeface="Courier New"/>
              </a:rPr>
              <a:t> double  		⟹  double</a:t>
            </a:r>
          </a:p>
          <a:p>
            <a:pPr algn="just">
              <a:lnSpc>
                <a:spcPct val="85000"/>
              </a:lnSpc>
              <a:spcAft>
                <a:spcPct val="50000"/>
              </a:spcAft>
              <a:defRPr/>
            </a:pPr>
            <a:r>
              <a:rPr lang="en-US" sz="3200" b="1" dirty="0">
                <a:latin typeface="Courier New"/>
                <a:ea typeface="ＭＳ Ｐゴシック" charset="0"/>
                <a:cs typeface="Courier New"/>
              </a:rPr>
              <a:t>double </a:t>
            </a:r>
            <a:r>
              <a:rPr lang="en-US" sz="3200" i="1" dirty="0">
                <a:ea typeface="Times" charset="0"/>
                <a:cs typeface="Times" charset="0"/>
              </a:rPr>
              <a:t>op</a:t>
            </a:r>
            <a:r>
              <a:rPr lang="en-US" sz="3200" b="1" dirty="0">
                <a:latin typeface="Courier New"/>
                <a:ea typeface="ＭＳ Ｐゴシック" charset="0"/>
                <a:cs typeface="Courier New"/>
              </a:rPr>
              <a:t> double 	⟹  double</a:t>
            </a:r>
          </a:p>
          <a:p>
            <a:pPr algn="just">
              <a:lnSpc>
                <a:spcPct val="90000"/>
              </a:lnSpc>
              <a:defRPr/>
            </a:pPr>
            <a:endParaRPr lang="en-US" sz="3200" b="1" dirty="0">
              <a:latin typeface="Courier New" charset="0"/>
              <a:ea typeface="ＭＳ Ｐゴシック" charset="0"/>
              <a:cs typeface="ＭＳ Ｐゴシック" charset="0"/>
            </a:endParaRPr>
          </a:p>
          <a:p>
            <a:pPr algn="just">
              <a:lnSpc>
                <a:spcPct val="90000"/>
              </a:lnSpc>
              <a:defRPr/>
            </a:pPr>
            <a:endParaRPr lang="en-US" sz="3200" b="1" dirty="0">
              <a:latin typeface="Courier New" charset="0"/>
              <a:ea typeface="ＭＳ Ｐゴシック" charset="0"/>
              <a:cs typeface="ＭＳ Ｐゴシック" charset="0"/>
            </a:endParaRPr>
          </a:p>
          <a:p>
            <a:pPr algn="just">
              <a:lnSpc>
                <a:spcPct val="90000"/>
              </a:lnSpc>
              <a:defRPr/>
            </a:pPr>
            <a:r>
              <a:rPr lang="en-US" sz="3200" b="1" dirty="0">
                <a:latin typeface="Courier New" charset="0"/>
                <a:ea typeface="ＭＳ Ｐゴシック" charset="0"/>
                <a:cs typeface="ＭＳ Ｐゴシック" charset="0"/>
              </a:rPr>
              <a:t>double c = 100;</a:t>
            </a:r>
          </a:p>
          <a:p>
            <a:pPr algn="just">
              <a:lnSpc>
                <a:spcPct val="90000"/>
              </a:lnSpc>
              <a:defRPr/>
            </a:pPr>
            <a:r>
              <a:rPr lang="en-US" sz="3200" b="1" dirty="0">
                <a:latin typeface="Courier New" charset="0"/>
                <a:ea typeface="ＭＳ Ｐゴシック" charset="0"/>
                <a:cs typeface="ＭＳ Ｐゴシック" charset="0"/>
              </a:rPr>
              <a:t>double f = 9 / 5 * c + 32;</a:t>
            </a:r>
          </a:p>
          <a:p>
            <a:pPr algn="just">
              <a:lnSpc>
                <a:spcPct val="85000"/>
              </a:lnSpc>
              <a:spcAft>
                <a:spcPct val="50000"/>
              </a:spcAft>
              <a:defRPr/>
            </a:pPr>
            <a:endParaRPr lang="en-US" sz="3200" b="1" dirty="0">
              <a:latin typeface="Courier"/>
              <a:ea typeface="ＭＳ Ｐゴシック" charset="0"/>
              <a:cs typeface="Courier"/>
            </a:endParaRPr>
          </a:p>
          <a:p>
            <a:pPr algn="just">
              <a:lnSpc>
                <a:spcPct val="85000"/>
              </a:lnSpc>
              <a:spcAft>
                <a:spcPct val="50000"/>
              </a:spcAft>
              <a:defRPr/>
            </a:pPr>
            <a:r>
              <a:rPr lang="en-US" sz="3200" i="1" dirty="0">
                <a:solidFill>
                  <a:srgbClr val="FF0000"/>
                </a:solidFill>
                <a:latin typeface="Arial"/>
                <a:ea typeface="ＭＳ Ｐゴシック" charset="0"/>
                <a:cs typeface="Arial"/>
              </a:rPr>
              <a:t>Casting</a:t>
            </a:r>
            <a:r>
              <a:rPr lang="en-US" sz="3200" dirty="0">
                <a:latin typeface="Arial"/>
                <a:ea typeface="ＭＳ Ｐゴシック" charset="0"/>
                <a:cs typeface="Arial"/>
              </a:rPr>
              <a:t>: </a:t>
            </a:r>
            <a:r>
              <a:rPr lang="en-US" sz="3200" b="1" dirty="0">
                <a:latin typeface="Courier New"/>
                <a:ea typeface="ＭＳ Ｐゴシック" charset="0"/>
                <a:cs typeface="Courier New"/>
              </a:rPr>
              <a:t>(</a:t>
            </a:r>
            <a:r>
              <a:rPr lang="en-US" sz="3200" i="1" dirty="0">
                <a:ea typeface="Times" charset="0"/>
                <a:cs typeface="Times" charset="0"/>
              </a:rPr>
              <a:t>type</a:t>
            </a:r>
            <a:r>
              <a:rPr lang="en-US" sz="3200" b="1" dirty="0">
                <a:latin typeface="Courier New"/>
                <a:ea typeface="ＭＳ Ｐゴシック" charset="0"/>
                <a:cs typeface="Courier New"/>
              </a:rPr>
              <a:t>) </a:t>
            </a:r>
            <a:r>
              <a:rPr lang="en-US" sz="3200" i="1" dirty="0">
                <a:ea typeface="Times" charset="0"/>
                <a:cs typeface="Times" charset="0"/>
              </a:rPr>
              <a:t>expression</a:t>
            </a:r>
          </a:p>
          <a:p>
            <a:pPr algn="just">
              <a:lnSpc>
                <a:spcPct val="85000"/>
              </a:lnSpc>
              <a:spcAft>
                <a:spcPct val="50000"/>
              </a:spcAft>
              <a:defRPr/>
            </a:pPr>
            <a:r>
              <a:rPr lang="en-US" sz="3200" b="1" dirty="0">
                <a:latin typeface="Courier New" charset="0"/>
                <a:ea typeface="ＭＳ Ｐゴシック" charset="0"/>
                <a:cs typeface="ＭＳ Ｐゴシック" charset="0"/>
              </a:rPr>
              <a:t>double f = (double) 9 / 5 * c + 32;</a:t>
            </a:r>
          </a:p>
        </p:txBody>
      </p:sp>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4114800"/>
            <a:ext cx="996950" cy="1068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47</a:t>
            </a:fld>
            <a:endParaRPr lang="en-US" altLang="de-DE" sz="14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6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65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65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653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653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6531">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653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pPr>
              <a:defRPr/>
            </a:pPr>
            <a:r>
              <a:rPr lang="en-US" dirty="0"/>
              <a:t>Assignments</a:t>
            </a:r>
          </a:p>
        </p:txBody>
      </p:sp>
      <p:sp>
        <p:nvSpPr>
          <p:cNvPr id="3" name="Inhaltsplatzhalter 2"/>
          <p:cNvSpPr>
            <a:spLocks noGrp="1"/>
          </p:cNvSpPr>
          <p:nvPr>
            <p:ph idx="1"/>
          </p:nvPr>
        </p:nvSpPr>
        <p:spPr>
          <a:xfrm>
            <a:off x="288131" y="1066044"/>
            <a:ext cx="8153400" cy="5486400"/>
          </a:xfrm>
        </p:spPr>
        <p:txBody>
          <a:bodyPr/>
          <a:lstStyle/>
          <a:p>
            <a:pPr marL="0" indent="0">
              <a:buFontTx/>
              <a:buNone/>
              <a:defRPr/>
            </a:pPr>
            <a:r>
              <a:rPr lang="en-US" sz="2000" i="1" dirty="0">
                <a:latin typeface="Times" charset="0"/>
                <a:ea typeface="Times" charset="0"/>
                <a:cs typeface="Times" charset="0"/>
              </a:rPr>
              <a:t>variable</a:t>
            </a:r>
            <a:r>
              <a:rPr lang="en-US" sz="2000" b="1" dirty="0">
                <a:latin typeface="Courier New"/>
                <a:cs typeface="Courier New"/>
              </a:rPr>
              <a:t> = </a:t>
            </a:r>
            <a:r>
              <a:rPr lang="en-US" sz="2000" i="1" dirty="0">
                <a:latin typeface="Times" charset="0"/>
                <a:ea typeface="Times" charset="0"/>
                <a:cs typeface="Times" charset="0"/>
              </a:rPr>
              <a:t>expression</a:t>
            </a:r>
            <a:r>
              <a:rPr lang="en-US" sz="2000" b="1" dirty="0">
                <a:latin typeface="Courier New"/>
                <a:cs typeface="Courier New"/>
              </a:rPr>
              <a:t>;</a:t>
            </a:r>
          </a:p>
          <a:p>
            <a:pPr marL="0" indent="0">
              <a:buNone/>
              <a:defRPr/>
            </a:pPr>
            <a:endParaRPr lang="en-US" sz="2000" i="1" dirty="0">
              <a:solidFill>
                <a:srgbClr val="FF0000"/>
              </a:solidFill>
              <a:latin typeface="Arial" charset="0"/>
              <a:ea typeface="Arial" charset="0"/>
              <a:cs typeface="Arial" charset="0"/>
            </a:endParaRPr>
          </a:p>
          <a:p>
            <a:pPr marL="0" indent="0">
              <a:buNone/>
              <a:defRPr/>
            </a:pPr>
            <a:r>
              <a:rPr lang="en-US" sz="2000" i="1" dirty="0">
                <a:solidFill>
                  <a:srgbClr val="FF0000"/>
                </a:solidFill>
                <a:latin typeface="Arial" charset="0"/>
                <a:ea typeface="Arial" charset="0"/>
                <a:cs typeface="Arial" charset="0"/>
              </a:rPr>
              <a:t>Shorthand assignment:</a:t>
            </a:r>
            <a:endParaRPr lang="en-US" sz="2000" i="1" dirty="0">
              <a:latin typeface="Courier New"/>
              <a:cs typeface="Courier New"/>
            </a:endParaRPr>
          </a:p>
          <a:p>
            <a:pPr marL="0" indent="0">
              <a:buFontTx/>
              <a:buNone/>
              <a:defRPr/>
            </a:pPr>
            <a:r>
              <a:rPr lang="en-US" sz="2000" i="1" dirty="0">
                <a:latin typeface="Times" charset="0"/>
                <a:ea typeface="Times" charset="0"/>
                <a:cs typeface="Times" charset="0"/>
              </a:rPr>
              <a:t>variable</a:t>
            </a:r>
            <a:r>
              <a:rPr lang="en-US" sz="2000" b="1" dirty="0">
                <a:latin typeface="Courier New"/>
                <a:cs typeface="Courier New"/>
              </a:rPr>
              <a:t> </a:t>
            </a:r>
            <a:r>
              <a:rPr lang="en-US" sz="2000" i="1" dirty="0">
                <a:latin typeface="Times" charset="0"/>
                <a:ea typeface="Times" charset="0"/>
                <a:cs typeface="Times" charset="0"/>
              </a:rPr>
              <a:t>op</a:t>
            </a:r>
            <a:r>
              <a:rPr lang="en-US" sz="2000" b="1" dirty="0">
                <a:latin typeface="Courier New"/>
                <a:cs typeface="Courier New"/>
              </a:rPr>
              <a:t>= </a:t>
            </a:r>
            <a:r>
              <a:rPr lang="en-US" sz="2000" i="1" dirty="0">
                <a:latin typeface="Times" charset="0"/>
                <a:ea typeface="Times" charset="0"/>
                <a:cs typeface="Times" charset="0"/>
              </a:rPr>
              <a:t>expression</a:t>
            </a:r>
            <a:r>
              <a:rPr lang="en-US" sz="2000" b="1" dirty="0">
                <a:latin typeface="Courier New"/>
                <a:cs typeface="Courier New"/>
              </a:rPr>
              <a:t>;</a:t>
            </a:r>
          </a:p>
          <a:p>
            <a:pPr marL="0" indent="0">
              <a:buFontTx/>
              <a:buNone/>
              <a:defRPr/>
            </a:pPr>
            <a:endParaRPr lang="en-US" sz="2000" b="1" dirty="0">
              <a:latin typeface="Courier New"/>
              <a:cs typeface="Courier New"/>
            </a:endParaRPr>
          </a:p>
          <a:p>
            <a:pPr marL="0" indent="0">
              <a:buFontTx/>
              <a:buNone/>
              <a:defRPr/>
            </a:pPr>
            <a:r>
              <a:rPr lang="en-US" sz="2000" b="1" dirty="0" err="1">
                <a:latin typeface="Courier New"/>
                <a:cs typeface="Courier New"/>
              </a:rPr>
              <a:t>int</a:t>
            </a:r>
            <a:r>
              <a:rPr lang="en-US" sz="2000" b="1" dirty="0">
                <a:latin typeface="Courier New"/>
                <a:cs typeface="Courier New"/>
              </a:rPr>
              <a:t> x = 0; x += 1.0;  </a:t>
            </a:r>
            <a:r>
              <a:rPr lang="en-US" sz="2000" dirty="0">
                <a:latin typeface="Arial" panose="020B0604020202020204" pitchFamily="34" charset="0"/>
                <a:cs typeface="Arial" panose="020B0604020202020204" pitchFamily="34" charset="0"/>
              </a:rPr>
              <a:t>is equivalent to</a:t>
            </a:r>
          </a:p>
          <a:p>
            <a:pPr marL="0" indent="0">
              <a:buFontTx/>
              <a:buNone/>
              <a:defRPr/>
            </a:pPr>
            <a:r>
              <a:rPr lang="en-US" sz="2000" b="1" dirty="0" err="1">
                <a:latin typeface="Courier New"/>
                <a:cs typeface="Courier New"/>
              </a:rPr>
              <a:t>int</a:t>
            </a:r>
            <a:r>
              <a:rPr lang="en-US" sz="2000" b="1" dirty="0">
                <a:latin typeface="Courier New"/>
                <a:cs typeface="Courier New"/>
              </a:rPr>
              <a:t> x = 0; x = (</a:t>
            </a:r>
            <a:r>
              <a:rPr lang="en-US" sz="2000" b="1" dirty="0" err="1">
                <a:latin typeface="Courier New"/>
                <a:cs typeface="Courier New"/>
              </a:rPr>
              <a:t>int</a:t>
            </a:r>
            <a:r>
              <a:rPr lang="en-US" sz="2000" b="1" dirty="0">
                <a:latin typeface="Courier New"/>
                <a:cs typeface="Courier New"/>
              </a:rPr>
              <a:t>) (x + 1.0);</a:t>
            </a:r>
            <a:endParaRPr lang="en-US" sz="2000" dirty="0">
              <a:latin typeface="Arial" panose="020B0604020202020204" pitchFamily="34" charset="0"/>
              <a:cs typeface="Arial" panose="020B0604020202020204" pitchFamily="34" charset="0"/>
            </a:endParaRPr>
          </a:p>
          <a:p>
            <a:pPr marL="0" indent="0">
              <a:buNone/>
              <a:defRPr/>
            </a:pPr>
            <a:r>
              <a:rPr lang="en-US" sz="2000" dirty="0">
                <a:latin typeface="Arial" panose="020B0604020202020204" pitchFamily="34" charset="0"/>
                <a:cs typeface="Arial" panose="020B0604020202020204" pitchFamily="34" charset="0"/>
              </a:rPr>
              <a:t>Omitting the </a:t>
            </a:r>
            <a:r>
              <a:rPr lang="en-US" sz="2000" b="1" dirty="0">
                <a:latin typeface="Courier New"/>
                <a:cs typeface="Courier New"/>
              </a:rPr>
              <a:t>(</a:t>
            </a:r>
            <a:r>
              <a:rPr lang="en-US" sz="2000" b="1" dirty="0" err="1">
                <a:latin typeface="Courier New"/>
                <a:cs typeface="Courier New"/>
              </a:rPr>
              <a:t>int</a:t>
            </a:r>
            <a:r>
              <a:rPr lang="en-US" sz="2000" b="1" dirty="0">
                <a:latin typeface="Courier New"/>
                <a:cs typeface="Courier New"/>
              </a:rPr>
              <a:t>)</a:t>
            </a:r>
            <a:r>
              <a:rPr lang="en-US" sz="2000" dirty="0">
                <a:latin typeface="Arial" panose="020B0604020202020204" pitchFamily="34" charset="0"/>
                <a:cs typeface="Arial" panose="020B0604020202020204" pitchFamily="34" charset="0"/>
              </a:rPr>
              <a:t> cast would result in an error</a:t>
            </a:r>
          </a:p>
          <a:p>
            <a:pPr marL="0" indent="0">
              <a:buNone/>
              <a:defRPr/>
            </a:pPr>
            <a:endParaRPr lang="en-US" sz="2000" dirty="0">
              <a:latin typeface="Arial" panose="020B0604020202020204" pitchFamily="34" charset="0"/>
              <a:cs typeface="Arial" panose="020B0604020202020204" pitchFamily="34" charset="0"/>
            </a:endParaRPr>
          </a:p>
          <a:p>
            <a:pPr marL="0" indent="0">
              <a:buFontTx/>
              <a:buNone/>
              <a:defRPr/>
            </a:pPr>
            <a:r>
              <a:rPr lang="en-US" sz="2000" b="1" i="1" dirty="0">
                <a:solidFill>
                  <a:srgbClr val="FF0000"/>
                </a:solidFill>
                <a:latin typeface="Arial" charset="0"/>
                <a:ea typeface="Arial" charset="0"/>
                <a:cs typeface="Arial" charset="0"/>
              </a:rPr>
              <a:t>Pre-</a:t>
            </a:r>
            <a:r>
              <a:rPr lang="en-US" sz="2000" i="1" dirty="0">
                <a:solidFill>
                  <a:srgbClr val="FF0000"/>
                </a:solidFill>
                <a:latin typeface="Arial" charset="0"/>
                <a:ea typeface="Arial" charset="0"/>
                <a:cs typeface="Arial" charset="0"/>
              </a:rPr>
              <a:t>increment </a:t>
            </a:r>
            <a:br>
              <a:rPr lang="en-US" sz="2000" i="1" dirty="0">
                <a:solidFill>
                  <a:srgbClr val="FF0000"/>
                </a:solidFill>
                <a:latin typeface="Arial" charset="0"/>
                <a:ea typeface="Arial" charset="0"/>
                <a:cs typeface="Arial" charset="0"/>
              </a:rPr>
            </a:br>
            <a:r>
              <a:rPr lang="en-US" sz="2000" b="1" dirty="0">
                <a:latin typeface="Courier New"/>
                <a:cs typeface="Courier New"/>
              </a:rPr>
              <a:t>++</a:t>
            </a:r>
            <a:r>
              <a:rPr lang="en-US" sz="2000" i="1" dirty="0">
                <a:latin typeface="Times" charset="0"/>
                <a:ea typeface="Times" charset="0"/>
                <a:cs typeface="Times" charset="0"/>
              </a:rPr>
              <a:t>variable</a:t>
            </a:r>
            <a:r>
              <a:rPr lang="en-US" sz="2000" b="1" dirty="0">
                <a:latin typeface="Courier New"/>
                <a:cs typeface="Courier New"/>
              </a:rPr>
              <a:t>;</a:t>
            </a:r>
            <a:r>
              <a:rPr lang="en-US" sz="2000" i="1" dirty="0">
                <a:solidFill>
                  <a:srgbClr val="FF0000"/>
                </a:solidFill>
                <a:latin typeface="Arial" charset="0"/>
                <a:ea typeface="Arial" charset="0"/>
                <a:cs typeface="Arial" charset="0"/>
              </a:rPr>
              <a:t>       </a:t>
            </a:r>
          </a:p>
          <a:p>
            <a:pPr marL="0" indent="0">
              <a:buFontTx/>
              <a:buNone/>
              <a:defRPr/>
            </a:pPr>
            <a:r>
              <a:rPr lang="en-US" sz="2000" b="1" dirty="0">
                <a:latin typeface="Courier New" panose="02070309020205020404" pitchFamily="49" charset="0"/>
                <a:cs typeface="Courier New" panose="02070309020205020404" pitchFamily="49" charset="0"/>
              </a:rPr>
              <a:t>++x;</a:t>
            </a:r>
            <a:r>
              <a:rPr lang="en-US" sz="2000" dirty="0">
                <a:latin typeface="Arial" charset="0"/>
                <a:cs typeface="Arial" charset="0"/>
              </a:rPr>
              <a:t> equivalent to </a:t>
            </a:r>
            <a:r>
              <a:rPr lang="en-US" sz="2000" b="1" dirty="0">
                <a:latin typeface="Courier New" panose="02070309020205020404" pitchFamily="49" charset="0"/>
                <a:cs typeface="Courier New" panose="02070309020205020404" pitchFamily="49" charset="0"/>
              </a:rPr>
              <a:t>x += 1;</a:t>
            </a:r>
          </a:p>
          <a:p>
            <a:pPr marL="0" indent="0">
              <a:buNone/>
              <a:defRPr/>
            </a:pPr>
            <a:r>
              <a:rPr lang="en-US" sz="2000" b="1" dirty="0">
                <a:latin typeface="Courier New" panose="02070309020205020404" pitchFamily="49" charset="0"/>
                <a:cs typeface="Courier New" panose="02070309020205020404" pitchFamily="49" charset="0"/>
              </a:rPr>
              <a:t>y = ++x; </a:t>
            </a:r>
            <a:r>
              <a:rPr lang="en-US" sz="2000" dirty="0">
                <a:latin typeface="Arial" charset="0"/>
                <a:cs typeface="Arial" charset="0"/>
              </a:rPr>
              <a:t>equivalent to </a:t>
            </a:r>
            <a:br>
              <a:rPr lang="en-US" sz="2000" dirty="0">
                <a:latin typeface="Arial" charset="0"/>
                <a:cs typeface="Arial" charset="0"/>
              </a:rPr>
            </a:br>
            <a:r>
              <a:rPr lang="en-US" sz="2000" dirty="0">
                <a:latin typeface="Arial" charset="0"/>
                <a:cs typeface="Arial" charset="0"/>
              </a:rPr>
              <a:t>   </a:t>
            </a:r>
            <a:r>
              <a:rPr lang="en-US" sz="2000" b="1" dirty="0">
                <a:latin typeface="Courier New" panose="02070309020205020404" pitchFamily="49" charset="0"/>
                <a:cs typeface="Courier New" panose="02070309020205020404" pitchFamily="49" charset="0"/>
              </a:rPr>
              <a:t>x += 1; y = x;</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48</a:t>
            </a:fld>
            <a:endParaRPr lang="en-US" altLang="de-DE" sz="1400" dirty="0">
              <a:latin typeface="Arial" charset="0"/>
            </a:endParaRPr>
          </a:p>
        </p:txBody>
      </p:sp>
      <p:sp>
        <p:nvSpPr>
          <p:cNvPr id="6" name="Inhaltsplatzhalter 2">
            <a:extLst>
              <a:ext uri="{FF2B5EF4-FFF2-40B4-BE49-F238E27FC236}">
                <a16:creationId xmlns:a16="http://schemas.microsoft.com/office/drawing/2014/main" id="{27AE3F1F-531E-6A4C-A6A5-7B1B66093CC0}"/>
              </a:ext>
            </a:extLst>
          </p:cNvPr>
          <p:cNvSpPr txBox="1">
            <a:spLocks/>
          </p:cNvSpPr>
          <p:nvPr/>
        </p:nvSpPr>
        <p:spPr bwMode="auto">
          <a:xfrm>
            <a:off x="4800600" y="4343400"/>
            <a:ext cx="3771900" cy="20804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Arial"/>
                <a:ea typeface="+mn-ea"/>
                <a:cs typeface="Arial"/>
              </a:defRPr>
            </a:lvl1pPr>
            <a:lvl2pPr marL="742950" indent="-285750" algn="l" rtl="0" eaLnBrk="0" fontAlgn="base" hangingPunct="0">
              <a:spcBef>
                <a:spcPct val="20000"/>
              </a:spcBef>
              <a:spcAft>
                <a:spcPct val="0"/>
              </a:spcAft>
              <a:buChar char="–"/>
              <a:defRPr sz="2800">
                <a:solidFill>
                  <a:schemeClr val="tx1"/>
                </a:solidFill>
                <a:latin typeface="Arial"/>
                <a:ea typeface="+mn-ea"/>
                <a:cs typeface="Arial"/>
              </a:defRPr>
            </a:lvl2pPr>
            <a:lvl3pPr marL="1143000" indent="-228600" algn="l" rtl="0" eaLnBrk="0" fontAlgn="base" hangingPunct="0">
              <a:spcBef>
                <a:spcPct val="20000"/>
              </a:spcBef>
              <a:spcAft>
                <a:spcPct val="0"/>
              </a:spcAft>
              <a:buChar char="•"/>
              <a:defRPr sz="2400">
                <a:solidFill>
                  <a:schemeClr val="tx1"/>
                </a:solidFill>
                <a:latin typeface="Arial"/>
                <a:ea typeface="+mn-ea"/>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mn-ea"/>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mn-ea"/>
                <a:cs typeface="Arial"/>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a:lstStyle>
          <a:p>
            <a:pPr marL="0" indent="0">
              <a:buNone/>
              <a:defRPr/>
            </a:pPr>
            <a:r>
              <a:rPr lang="en-US" sz="2000" b="1" i="1" kern="0" dirty="0">
                <a:solidFill>
                  <a:srgbClr val="FF0000"/>
                </a:solidFill>
                <a:latin typeface="Arial" charset="0"/>
                <a:ea typeface="Arial" charset="0"/>
                <a:cs typeface="Arial" charset="0"/>
              </a:rPr>
              <a:t>Post-</a:t>
            </a:r>
            <a:r>
              <a:rPr lang="en-US" sz="2000" i="1" kern="0" dirty="0">
                <a:solidFill>
                  <a:srgbClr val="FF0000"/>
                </a:solidFill>
                <a:latin typeface="Arial" charset="0"/>
                <a:ea typeface="Arial" charset="0"/>
                <a:cs typeface="Arial" charset="0"/>
              </a:rPr>
              <a:t>increment</a:t>
            </a:r>
          </a:p>
          <a:p>
            <a:pPr marL="0" indent="0">
              <a:buFontTx/>
              <a:buNone/>
              <a:defRPr/>
            </a:pPr>
            <a:r>
              <a:rPr lang="en-US" sz="2000" i="1" kern="0" dirty="0">
                <a:latin typeface="Times" charset="0"/>
                <a:ea typeface="Times" charset="0"/>
                <a:cs typeface="Times" charset="0"/>
              </a:rPr>
              <a:t>variable</a:t>
            </a:r>
            <a:r>
              <a:rPr lang="en-US" sz="2000" b="1" kern="0" dirty="0">
                <a:latin typeface="Courier New"/>
                <a:cs typeface="Courier New"/>
              </a:rPr>
              <a:t>++;</a:t>
            </a:r>
            <a:br>
              <a:rPr lang="en-US" sz="2000" kern="0" dirty="0">
                <a:latin typeface="Courier New"/>
                <a:cs typeface="Courier New"/>
              </a:rPr>
            </a:br>
            <a:r>
              <a:rPr lang="en-US" sz="2000" b="1" kern="0" dirty="0">
                <a:latin typeface="Courier New" panose="02070309020205020404" pitchFamily="49" charset="0"/>
                <a:cs typeface="Courier New" panose="02070309020205020404" pitchFamily="49" charset="0"/>
              </a:rPr>
              <a:t>x++;</a:t>
            </a:r>
            <a:r>
              <a:rPr lang="en-US" sz="2000" kern="0" dirty="0">
                <a:latin typeface="Arial" charset="0"/>
                <a:cs typeface="Arial" charset="0"/>
              </a:rPr>
              <a:t> equivalent to </a:t>
            </a:r>
            <a:r>
              <a:rPr lang="en-US" sz="2000" b="1" kern="0" dirty="0">
                <a:latin typeface="Courier New" panose="02070309020205020404" pitchFamily="49" charset="0"/>
                <a:cs typeface="Courier New" panose="02070309020205020404" pitchFamily="49" charset="0"/>
              </a:rPr>
              <a:t>x += 1;</a:t>
            </a:r>
          </a:p>
          <a:p>
            <a:pPr marL="0" indent="0">
              <a:buNone/>
              <a:defRPr/>
            </a:pPr>
            <a:r>
              <a:rPr lang="en-US" sz="2000" b="1" kern="0" dirty="0">
                <a:latin typeface="Courier New" panose="02070309020205020404" pitchFamily="49" charset="0"/>
                <a:cs typeface="Courier New" panose="02070309020205020404" pitchFamily="49" charset="0"/>
              </a:rPr>
              <a:t>y = x++; </a:t>
            </a:r>
            <a:r>
              <a:rPr lang="en-US" sz="2000" kern="0" dirty="0">
                <a:latin typeface="Arial" charset="0"/>
                <a:cs typeface="Arial" charset="0"/>
              </a:rPr>
              <a:t>equivalent to </a:t>
            </a:r>
            <a:br>
              <a:rPr lang="en-US" sz="2000" kern="0" dirty="0">
                <a:latin typeface="Arial" charset="0"/>
                <a:cs typeface="Arial" charset="0"/>
              </a:rPr>
            </a:br>
            <a:r>
              <a:rPr lang="en-US" sz="2000" kern="0" dirty="0">
                <a:latin typeface="Arial" charset="0"/>
                <a:cs typeface="Arial" charset="0"/>
              </a:rPr>
              <a:t>  </a:t>
            </a:r>
            <a:r>
              <a:rPr lang="en-US" sz="2000" b="1" kern="0" dirty="0">
                <a:latin typeface="Courier New" panose="02070309020205020404" pitchFamily="49" charset="0"/>
                <a:cs typeface="Courier New" panose="02070309020205020404" pitchFamily="49" charset="0"/>
              </a:rPr>
              <a:t>y = x; x += 1;</a:t>
            </a:r>
          </a:p>
          <a:p>
            <a:pPr marL="0" indent="0">
              <a:buFontTx/>
              <a:buNone/>
              <a:defRPr/>
            </a:pPr>
            <a:endParaRPr lang="en-US" sz="2000" kern="0" dirty="0">
              <a:latin typeface="Courier New"/>
              <a:cs typeface="Courier Ne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685800"/>
          </a:xfrm>
        </p:spPr>
        <p:txBody>
          <a:bodyPr/>
          <a:lstStyle/>
          <a:p>
            <a:r>
              <a:rPr lang="en-US" dirty="0"/>
              <a:t>Assignment Expressions</a:t>
            </a:r>
          </a:p>
        </p:txBody>
      </p:sp>
      <p:sp>
        <p:nvSpPr>
          <p:cNvPr id="3" name="Inhaltsplatzhalter 2"/>
          <p:cNvSpPr>
            <a:spLocks noGrp="1"/>
          </p:cNvSpPr>
          <p:nvPr>
            <p:ph idx="1"/>
          </p:nvPr>
        </p:nvSpPr>
        <p:spPr>
          <a:xfrm>
            <a:off x="254098" y="838200"/>
            <a:ext cx="8857818" cy="5334000"/>
          </a:xfrm>
        </p:spPr>
        <p:txBody>
          <a:bodyPr>
            <a:noAutofit/>
          </a:bodyPr>
          <a:lstStyle/>
          <a:p>
            <a:r>
              <a:rPr lang="en-US" sz="2400" dirty="0">
                <a:latin typeface="Arial" charset="0"/>
                <a:ea typeface="Arial" charset="0"/>
                <a:cs typeface="Arial" charset="0"/>
              </a:rPr>
              <a:t>Assignments are also expressions, with assignment operator (=, +=, etc.)</a:t>
            </a:r>
          </a:p>
          <a:p>
            <a:r>
              <a:rPr lang="en-US" sz="2400" dirty="0">
                <a:latin typeface="Arial" charset="0"/>
                <a:ea typeface="Arial" charset="0"/>
                <a:cs typeface="Arial" charset="0"/>
              </a:rPr>
              <a:t>Left operand must be an “L-Value”, i.e., something that points to a storage location, i.e., a variable</a:t>
            </a:r>
          </a:p>
          <a:p>
            <a:r>
              <a:rPr lang="en-US" sz="2400" dirty="0">
                <a:latin typeface="Arial" charset="0"/>
                <a:ea typeface="Arial" charset="0"/>
                <a:cs typeface="Arial" charset="0"/>
              </a:rPr>
              <a:t>Assigned value is also value of assignment expression</a:t>
            </a:r>
          </a:p>
          <a:p>
            <a:pPr marL="0" indent="0">
              <a:buNone/>
            </a:pPr>
            <a:endParaRPr lang="en-US" sz="2400" b="1" dirty="0">
              <a:latin typeface="Courier New" charset="0"/>
              <a:ea typeface="Courier New" charset="0"/>
              <a:cs typeface="Courier New" charset="0"/>
            </a:endParaRPr>
          </a:p>
          <a:p>
            <a:pPr marL="0" indent="0">
              <a:buNone/>
            </a:pPr>
            <a:r>
              <a:rPr lang="en-US" sz="2400" b="1" dirty="0" err="1">
                <a:latin typeface="Courier New" charset="0"/>
                <a:ea typeface="Courier New" charset="0"/>
                <a:cs typeface="Courier New" charset="0"/>
              </a:rPr>
              <a:t>int</a:t>
            </a:r>
            <a:r>
              <a:rPr lang="en-US" sz="2400" b="1" dirty="0">
                <a:latin typeface="Courier New" charset="0"/>
                <a:ea typeface="Courier New" charset="0"/>
                <a:cs typeface="Courier New" charset="0"/>
              </a:rPr>
              <a:t> x;</a:t>
            </a:r>
            <a:br>
              <a:rPr lang="en-US" sz="2400" b="1" dirty="0">
                <a:latin typeface="Courier New" charset="0"/>
                <a:ea typeface="Courier New" charset="0"/>
                <a:cs typeface="Courier New" charset="0"/>
              </a:rPr>
            </a:br>
            <a:r>
              <a:rPr lang="en-US" sz="2400" b="1" dirty="0" err="1">
                <a:latin typeface="Courier New" charset="0"/>
                <a:ea typeface="Courier New" charset="0"/>
                <a:cs typeface="Courier New" charset="0"/>
              </a:rPr>
              <a:t>int</a:t>
            </a:r>
            <a:r>
              <a:rPr lang="en-US" sz="2400" b="1" dirty="0">
                <a:latin typeface="Courier New" charset="0"/>
                <a:ea typeface="Courier New" charset="0"/>
                <a:cs typeface="Courier New" charset="0"/>
              </a:rPr>
              <a:t> y = (x = 1) + (y = 2) + (x += 3);</a:t>
            </a:r>
            <a:endParaRPr lang="en-US" sz="2400" dirty="0">
              <a:latin typeface="Arial" charset="0"/>
              <a:ea typeface="Arial" charset="0"/>
              <a:cs typeface="Arial" charset="0"/>
            </a:endParaRPr>
          </a:p>
          <a:p>
            <a:pPr marL="0" indent="0">
              <a:buNone/>
            </a:pPr>
            <a:r>
              <a:rPr lang="en-US" sz="2400" dirty="0">
                <a:latin typeface="Arial" charset="0"/>
                <a:ea typeface="Arial" charset="0"/>
                <a:cs typeface="Arial" charset="0"/>
              </a:rPr>
              <a:t>results in x = 4, y = 7</a:t>
            </a:r>
          </a:p>
          <a:p>
            <a:pPr marL="0" indent="0">
              <a:buNone/>
            </a:pPr>
            <a:endParaRPr lang="en-US" sz="2400" b="1" dirty="0">
              <a:latin typeface="Arial" charset="0"/>
              <a:ea typeface="Arial" charset="0"/>
              <a:cs typeface="Arial" charset="0"/>
            </a:endParaRPr>
          </a:p>
          <a:p>
            <a:pPr marL="0" indent="0">
              <a:buNone/>
            </a:pPr>
            <a:r>
              <a:rPr lang="en-US" sz="2400" b="1" dirty="0">
                <a:latin typeface="Arial" charset="0"/>
                <a:ea typeface="Arial" charset="0"/>
                <a:cs typeface="Arial" charset="0"/>
              </a:rPr>
              <a:t>Coding advice:</a:t>
            </a:r>
            <a:r>
              <a:rPr lang="en-US" sz="2400" dirty="0">
                <a:latin typeface="Arial" charset="0"/>
                <a:ea typeface="Arial" charset="0"/>
                <a:cs typeface="Arial" charset="0"/>
              </a:rPr>
              <a:t> don’t use shorthand assignments (including pre/post-increment etc.) as expressions</a:t>
            </a:r>
          </a:p>
          <a:p>
            <a:pPr marL="0" indent="0">
              <a:buNone/>
            </a:pPr>
            <a:r>
              <a:rPr lang="en-US" sz="2400" b="1" dirty="0">
                <a:latin typeface="Arial" charset="0"/>
                <a:ea typeface="Arial" charset="0"/>
                <a:cs typeface="Arial" charset="0"/>
              </a:rPr>
              <a:t>Bad:</a:t>
            </a:r>
            <a:r>
              <a:rPr lang="en-US" sz="2400" dirty="0">
                <a:latin typeface="Arial" charset="0"/>
                <a:ea typeface="Arial" charset="0"/>
                <a:cs typeface="Arial" charset="0"/>
              </a:rPr>
              <a:t> y = x++;</a:t>
            </a:r>
          </a:p>
          <a:p>
            <a:pPr marL="0" indent="0">
              <a:buNone/>
            </a:pPr>
            <a:r>
              <a:rPr lang="en-US" sz="2400" b="1" dirty="0">
                <a:latin typeface="Arial" charset="0"/>
                <a:ea typeface="Arial" charset="0"/>
                <a:cs typeface="Arial" charset="0"/>
              </a:rPr>
              <a:t>Good:</a:t>
            </a:r>
            <a:r>
              <a:rPr lang="en-US" sz="2400" dirty="0">
                <a:latin typeface="Arial" charset="0"/>
                <a:ea typeface="Arial" charset="0"/>
                <a:cs typeface="Arial" charset="0"/>
              </a:rPr>
              <a:t> x++; y = x;</a:t>
            </a:r>
          </a:p>
        </p:txBody>
      </p:sp>
      <p:sp>
        <p:nvSpPr>
          <p:cNvPr id="5" name="Foliennummernplatzhalter 3"/>
          <p:cNvSpPr>
            <a:spLocks noGrp="1"/>
          </p:cNvSpPr>
          <p:nvPr>
            <p:ph type="sldNum" sz="quarter" idx="12"/>
          </p:nvPr>
        </p:nvSpPr>
        <p:spPr>
          <a:xfrm>
            <a:off x="7181418" y="6477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6FF59ED-5D5B-FD47-9F6B-8C6B7B7C3BE2}" type="slidenum">
              <a:rPr lang="en-US" altLang="de-DE" sz="1400">
                <a:latin typeface="Arial" charset="0"/>
              </a:rPr>
              <a:pPr/>
              <a:t>49</a:t>
            </a:fld>
            <a:endParaRPr lang="en-US" altLang="de-DE" sz="1400" dirty="0">
              <a:latin typeface="Arial" charset="0"/>
            </a:endParaRPr>
          </a:p>
        </p:txBody>
      </p:sp>
    </p:spTree>
    <p:extLst>
      <p:ext uri="{BB962C8B-B14F-4D97-AF65-F5344CB8AC3E}">
        <p14:creationId xmlns:p14="http://schemas.microsoft.com/office/powerpoint/2010/main" val="532953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200" y="76200"/>
            <a:ext cx="8991600" cy="762000"/>
          </a:xfrm>
        </p:spPr>
        <p:txBody>
          <a:bodyPr/>
          <a:lstStyle/>
          <a:p>
            <a:r>
              <a:rPr lang="en-US"/>
              <a:t>Why You Should Care About CFGs</a:t>
            </a:r>
            <a:endParaRPr lang="en-US" dirty="0"/>
          </a:p>
        </p:txBody>
      </p:sp>
      <p:sp>
        <p:nvSpPr>
          <p:cNvPr id="5" name="Rechteck 4"/>
          <p:cNvSpPr/>
          <p:nvPr/>
        </p:nvSpPr>
        <p:spPr>
          <a:xfrm>
            <a:off x="-17889" y="914400"/>
            <a:ext cx="5428089" cy="6001643"/>
          </a:xfrm>
          <a:prstGeom prst="rect">
            <a:avLst/>
          </a:prstGeom>
        </p:spPr>
        <p:txBody>
          <a:bodyPr wrap="square">
            <a:spAutoFit/>
          </a:bodyPr>
          <a:lstStyle/>
          <a:p>
            <a:pPr algn="ctr"/>
            <a:r>
              <a:rPr lang="de-DE" b="1" dirty="0">
                <a:solidFill>
                  <a:srgbClr val="FF0000"/>
                </a:solidFill>
                <a:latin typeface="Arial" charset="0"/>
              </a:rPr>
              <a:t>The Java® Language </a:t>
            </a:r>
            <a:r>
              <a:rPr lang="de-DE" b="1" dirty="0" err="1">
                <a:solidFill>
                  <a:srgbClr val="FF0000"/>
                </a:solidFill>
                <a:latin typeface="Arial" charset="0"/>
              </a:rPr>
              <a:t>Specification</a:t>
            </a:r>
            <a:endParaRPr lang="de-DE" b="1" i="0" dirty="0">
              <a:solidFill>
                <a:srgbClr val="FF0000"/>
              </a:solidFill>
              <a:effectLst/>
              <a:latin typeface="Arial" charset="0"/>
            </a:endParaRPr>
          </a:p>
          <a:p>
            <a:pPr algn="ctr"/>
            <a:r>
              <a:rPr lang="de-DE" b="1" dirty="0">
                <a:latin typeface="Arial" charset="0"/>
              </a:rPr>
              <a:t>Table </a:t>
            </a:r>
            <a:r>
              <a:rPr lang="de-DE" b="1" dirty="0" err="1">
                <a:latin typeface="Arial" charset="0"/>
              </a:rPr>
              <a:t>of</a:t>
            </a:r>
            <a:r>
              <a:rPr lang="de-DE" b="1" dirty="0">
                <a:latin typeface="Arial" charset="0"/>
              </a:rPr>
              <a:t> Contents</a:t>
            </a:r>
          </a:p>
          <a:p>
            <a:r>
              <a:rPr lang="de-DE" dirty="0">
                <a:latin typeface="Arial" charset="0"/>
              </a:rPr>
              <a:t>1. </a:t>
            </a:r>
            <a:r>
              <a:rPr lang="de-DE" dirty="0" err="1">
                <a:latin typeface="Arial" charset="0"/>
              </a:rPr>
              <a:t>Introduction</a:t>
            </a:r>
            <a:endParaRPr lang="de-DE" dirty="0">
              <a:latin typeface="Arial" charset="0"/>
            </a:endParaRPr>
          </a:p>
          <a:p>
            <a:r>
              <a:rPr lang="de-DE" dirty="0">
                <a:latin typeface="Arial" charset="0"/>
              </a:rPr>
              <a:t>1.1. </a:t>
            </a:r>
            <a:r>
              <a:rPr lang="de-DE" dirty="0" err="1">
                <a:latin typeface="Arial" charset="0"/>
              </a:rPr>
              <a:t>Organization</a:t>
            </a:r>
            <a:r>
              <a:rPr lang="de-DE" dirty="0">
                <a:latin typeface="Arial" charset="0"/>
              </a:rPr>
              <a:t> </a:t>
            </a:r>
            <a:r>
              <a:rPr lang="de-DE" dirty="0" err="1">
                <a:latin typeface="Arial" charset="0"/>
              </a:rPr>
              <a:t>of</a:t>
            </a:r>
            <a:r>
              <a:rPr lang="de-DE" dirty="0">
                <a:latin typeface="Arial" charset="0"/>
              </a:rPr>
              <a:t> </a:t>
            </a:r>
            <a:r>
              <a:rPr lang="de-DE" dirty="0" err="1">
                <a:latin typeface="Arial" charset="0"/>
              </a:rPr>
              <a:t>the</a:t>
            </a:r>
            <a:r>
              <a:rPr lang="de-DE" dirty="0">
                <a:latin typeface="Arial" charset="0"/>
              </a:rPr>
              <a:t> </a:t>
            </a:r>
            <a:r>
              <a:rPr lang="de-DE" dirty="0" err="1">
                <a:latin typeface="Arial" charset="0"/>
              </a:rPr>
              <a:t>Specification</a:t>
            </a:r>
            <a:endParaRPr lang="de-DE" dirty="0">
              <a:latin typeface="Arial" charset="0"/>
            </a:endParaRPr>
          </a:p>
          <a:p>
            <a:r>
              <a:rPr lang="de-DE" dirty="0">
                <a:latin typeface="Arial" charset="0"/>
              </a:rPr>
              <a:t>1.2. </a:t>
            </a:r>
            <a:r>
              <a:rPr lang="de-DE" dirty="0" err="1">
                <a:latin typeface="Arial" charset="0"/>
              </a:rPr>
              <a:t>Example</a:t>
            </a:r>
            <a:r>
              <a:rPr lang="de-DE" dirty="0">
                <a:latin typeface="Arial" charset="0"/>
              </a:rPr>
              <a:t> </a:t>
            </a:r>
            <a:r>
              <a:rPr lang="de-DE" dirty="0" err="1">
                <a:latin typeface="Arial" charset="0"/>
              </a:rPr>
              <a:t>Programs</a:t>
            </a:r>
            <a:endParaRPr lang="de-DE" dirty="0">
              <a:latin typeface="Arial" charset="0"/>
            </a:endParaRPr>
          </a:p>
          <a:p>
            <a:r>
              <a:rPr lang="de-DE" dirty="0">
                <a:latin typeface="Arial" charset="0"/>
              </a:rPr>
              <a:t>1.3. Notation</a:t>
            </a:r>
          </a:p>
          <a:p>
            <a:r>
              <a:rPr lang="de-DE" dirty="0">
                <a:latin typeface="Arial" charset="0"/>
              </a:rPr>
              <a:t>1.4. </a:t>
            </a:r>
            <a:r>
              <a:rPr lang="de-DE" dirty="0" err="1">
                <a:latin typeface="Arial" charset="0"/>
              </a:rPr>
              <a:t>Relationship</a:t>
            </a:r>
            <a:r>
              <a:rPr lang="de-DE" dirty="0">
                <a:latin typeface="Arial" charset="0"/>
              </a:rPr>
              <a:t> </a:t>
            </a:r>
            <a:r>
              <a:rPr lang="de-DE" dirty="0" err="1">
                <a:latin typeface="Arial" charset="0"/>
              </a:rPr>
              <a:t>to</a:t>
            </a:r>
            <a:r>
              <a:rPr lang="de-DE" dirty="0">
                <a:latin typeface="Arial" charset="0"/>
              </a:rPr>
              <a:t> </a:t>
            </a:r>
            <a:r>
              <a:rPr lang="de-DE" dirty="0" err="1">
                <a:latin typeface="Arial" charset="0"/>
              </a:rPr>
              <a:t>Predefined</a:t>
            </a:r>
            <a:br>
              <a:rPr lang="de-DE" dirty="0">
                <a:latin typeface="Arial" charset="0"/>
              </a:rPr>
            </a:br>
            <a:r>
              <a:rPr lang="de-DE" dirty="0">
                <a:latin typeface="Arial" charset="0"/>
              </a:rPr>
              <a:t>       </a:t>
            </a:r>
            <a:r>
              <a:rPr lang="de-DE" dirty="0" err="1">
                <a:latin typeface="Arial" charset="0"/>
              </a:rPr>
              <a:t>Classes</a:t>
            </a:r>
            <a:r>
              <a:rPr lang="de-DE" dirty="0">
                <a:latin typeface="Arial" charset="0"/>
              </a:rPr>
              <a:t> </a:t>
            </a:r>
            <a:r>
              <a:rPr lang="de-DE" dirty="0" err="1">
                <a:latin typeface="Arial" charset="0"/>
              </a:rPr>
              <a:t>and</a:t>
            </a:r>
            <a:r>
              <a:rPr lang="de-DE" dirty="0">
                <a:latin typeface="Arial" charset="0"/>
              </a:rPr>
              <a:t> Interfaces</a:t>
            </a:r>
          </a:p>
          <a:p>
            <a:r>
              <a:rPr lang="de-DE" dirty="0">
                <a:latin typeface="Arial" charset="0"/>
              </a:rPr>
              <a:t>1.5. Feedback</a:t>
            </a:r>
          </a:p>
          <a:p>
            <a:r>
              <a:rPr lang="de-DE" dirty="0">
                <a:latin typeface="Arial" charset="0"/>
              </a:rPr>
              <a:t>1.6. References</a:t>
            </a:r>
          </a:p>
          <a:p>
            <a:r>
              <a:rPr lang="de-DE" dirty="0">
                <a:latin typeface="Arial" charset="0"/>
              </a:rPr>
              <a:t>2. </a:t>
            </a:r>
            <a:r>
              <a:rPr lang="de-DE" dirty="0" err="1">
                <a:latin typeface="Arial" charset="0"/>
              </a:rPr>
              <a:t>Grammars</a:t>
            </a:r>
            <a:endParaRPr lang="de-DE" dirty="0">
              <a:latin typeface="Arial" charset="0"/>
            </a:endParaRPr>
          </a:p>
          <a:p>
            <a:r>
              <a:rPr lang="de-DE" b="1" dirty="0">
                <a:solidFill>
                  <a:srgbClr val="FF0000"/>
                </a:solidFill>
                <a:latin typeface="Arial" charset="0"/>
              </a:rPr>
              <a:t>2.1. </a:t>
            </a:r>
            <a:r>
              <a:rPr lang="de-DE" b="1" dirty="0" err="1">
                <a:solidFill>
                  <a:srgbClr val="FF0000"/>
                </a:solidFill>
                <a:latin typeface="Arial" charset="0"/>
              </a:rPr>
              <a:t>Context</a:t>
            </a:r>
            <a:r>
              <a:rPr lang="de-DE" b="1" dirty="0">
                <a:solidFill>
                  <a:srgbClr val="FF0000"/>
                </a:solidFill>
                <a:latin typeface="Arial" charset="0"/>
              </a:rPr>
              <a:t>-Free </a:t>
            </a:r>
            <a:r>
              <a:rPr lang="de-DE" b="1" dirty="0" err="1">
                <a:solidFill>
                  <a:srgbClr val="FF0000"/>
                </a:solidFill>
                <a:latin typeface="Arial" charset="0"/>
              </a:rPr>
              <a:t>Grammars</a:t>
            </a:r>
            <a:endParaRPr lang="de-DE" b="1" dirty="0">
              <a:solidFill>
                <a:srgbClr val="FF0000"/>
              </a:solidFill>
              <a:latin typeface="Arial" charset="0"/>
            </a:endParaRPr>
          </a:p>
          <a:p>
            <a:r>
              <a:rPr lang="de-DE" dirty="0">
                <a:latin typeface="Arial" charset="0"/>
              </a:rPr>
              <a:t>2.2. The </a:t>
            </a:r>
            <a:r>
              <a:rPr lang="de-DE" dirty="0" err="1">
                <a:latin typeface="Arial" charset="0"/>
              </a:rPr>
              <a:t>Lexical</a:t>
            </a:r>
            <a:r>
              <a:rPr lang="de-DE" dirty="0">
                <a:latin typeface="Arial" charset="0"/>
              </a:rPr>
              <a:t> </a:t>
            </a:r>
            <a:r>
              <a:rPr lang="de-DE" dirty="0" err="1">
                <a:latin typeface="Arial" charset="0"/>
              </a:rPr>
              <a:t>Grammar</a:t>
            </a:r>
            <a:endParaRPr lang="de-DE" dirty="0">
              <a:latin typeface="Arial" charset="0"/>
            </a:endParaRPr>
          </a:p>
          <a:p>
            <a:r>
              <a:rPr lang="de-DE" dirty="0">
                <a:latin typeface="Arial" charset="0"/>
              </a:rPr>
              <a:t>2.3. The </a:t>
            </a:r>
            <a:r>
              <a:rPr lang="de-DE" dirty="0" err="1">
                <a:latin typeface="Arial" charset="0"/>
              </a:rPr>
              <a:t>Syntactic</a:t>
            </a:r>
            <a:r>
              <a:rPr lang="de-DE" dirty="0">
                <a:latin typeface="Arial" charset="0"/>
              </a:rPr>
              <a:t> </a:t>
            </a:r>
            <a:r>
              <a:rPr lang="de-DE" dirty="0" err="1">
                <a:latin typeface="Arial" charset="0"/>
              </a:rPr>
              <a:t>Grammar</a:t>
            </a:r>
            <a:endParaRPr lang="de-DE" dirty="0">
              <a:latin typeface="Arial" charset="0"/>
            </a:endParaRPr>
          </a:p>
          <a:p>
            <a:r>
              <a:rPr lang="de-DE" dirty="0">
                <a:latin typeface="Arial" charset="0"/>
              </a:rPr>
              <a:t>2.4. </a:t>
            </a:r>
            <a:r>
              <a:rPr lang="de-DE" dirty="0" err="1">
                <a:latin typeface="Arial" charset="0"/>
              </a:rPr>
              <a:t>Grammar</a:t>
            </a:r>
            <a:r>
              <a:rPr lang="de-DE" dirty="0">
                <a:latin typeface="Arial" charset="0"/>
              </a:rPr>
              <a:t> Notation</a:t>
            </a:r>
          </a:p>
          <a:p>
            <a:r>
              <a:rPr lang="de-DE" dirty="0">
                <a:latin typeface="Arial" charset="0"/>
              </a:rPr>
              <a:t>...</a:t>
            </a:r>
          </a:p>
        </p:txBody>
      </p:sp>
      <p:pic>
        <p:nvPicPr>
          <p:cNvPr id="6" name="Bild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731439"/>
            <a:ext cx="4329339" cy="6126561"/>
          </a:xfrm>
          <a:prstGeom prst="rect">
            <a:avLst/>
          </a:prstGeom>
        </p:spPr>
      </p:pic>
      <p:cxnSp>
        <p:nvCxnSpPr>
          <p:cNvPr id="8" name="Gerade Verbindung 7"/>
          <p:cNvCxnSpPr/>
          <p:nvPr/>
        </p:nvCxnSpPr>
        <p:spPr bwMode="auto">
          <a:xfrm flipV="1">
            <a:off x="4114800" y="1981200"/>
            <a:ext cx="1219200" cy="3048000"/>
          </a:xfrm>
          <a:prstGeom prst="line">
            <a:avLst/>
          </a:prstGeom>
          <a:solidFill>
            <a:schemeClr val="accent1"/>
          </a:solidFill>
          <a:ln w="57150" cap="flat" cmpd="sng" algn="ctr">
            <a:solidFill>
              <a:schemeClr val="accent1">
                <a:lumMod val="75000"/>
              </a:schemeClr>
            </a:solidFill>
            <a:prstDash val="solid"/>
            <a:round/>
            <a:headEnd type="none" w="med" len="med"/>
            <a:tailEnd type="stealth" w="lg" len="lg"/>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1"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5</a:t>
            </a:fld>
            <a:endParaRPr lang="en-US" altLang="de-DE" sz="1400" dirty="0">
              <a:latin typeface="Arial" charset="0"/>
            </a:endParaRPr>
          </a:p>
        </p:txBody>
      </p:sp>
    </p:spTree>
    <p:extLst>
      <p:ext uri="{BB962C8B-B14F-4D97-AF65-F5344CB8AC3E}">
        <p14:creationId xmlns:p14="http://schemas.microsoft.com/office/powerpoint/2010/main" val="63439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8842" name="Text Box 26"/>
          <p:cNvSpPr txBox="1">
            <a:spLocks noChangeArrowheads="1"/>
          </p:cNvSpPr>
          <p:nvPr/>
        </p:nvSpPr>
        <p:spPr bwMode="auto">
          <a:xfrm>
            <a:off x="1050925" y="3886200"/>
            <a:ext cx="7178675" cy="393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9  /  5  *  c  +  32</a:t>
            </a:r>
          </a:p>
        </p:txBody>
      </p:sp>
      <p:sp>
        <p:nvSpPr>
          <p:cNvPr id="418818"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The Pitfalls of Integer Division</a:t>
            </a:r>
            <a:endParaRPr lang="en-US">
              <a:solidFill>
                <a:schemeClr val="tx1"/>
              </a:solidFill>
            </a:endParaRPr>
          </a:p>
        </p:txBody>
      </p:sp>
      <p:sp>
        <p:nvSpPr>
          <p:cNvPr id="418819" name="Text Box 3"/>
          <p:cNvSpPr txBox="1">
            <a:spLocks noChangeArrowheads="1"/>
          </p:cNvSpPr>
          <p:nvPr/>
        </p:nvSpPr>
        <p:spPr bwMode="auto">
          <a:xfrm>
            <a:off x="457200" y="1189038"/>
            <a:ext cx="8229600" cy="749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just">
              <a:lnSpc>
                <a:spcPct val="90000"/>
              </a:lnSpc>
            </a:pPr>
            <a:r>
              <a:rPr lang="en-US" altLang="de-DE"/>
              <a:t>Consider the following Java statements, which are intended to convert 100</a:t>
            </a:r>
            <a:r>
              <a:rPr lang="en-US" altLang="ja-JP"/>
              <a:t>˚ </a:t>
            </a:r>
            <a:r>
              <a:rPr lang="en-US" altLang="de-DE"/>
              <a:t>Celsius temperature to its Fahrenheit equivalent:</a:t>
            </a:r>
          </a:p>
        </p:txBody>
      </p:sp>
      <p:sp>
        <p:nvSpPr>
          <p:cNvPr id="418820" name="Text Box 4"/>
          <p:cNvSpPr txBox="1">
            <a:spLocks noChangeArrowheads="1"/>
          </p:cNvSpPr>
          <p:nvPr/>
        </p:nvSpPr>
        <p:spPr bwMode="auto">
          <a:xfrm>
            <a:off x="1143000" y="2276475"/>
            <a:ext cx="7315200" cy="695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dirty="0">
                <a:latin typeface="Courier New" charset="0"/>
                <a:ea typeface="ＭＳ Ｐゴシック" charset="0"/>
                <a:cs typeface="ＭＳ Ｐゴシック" charset="0"/>
              </a:rPr>
              <a:t>double c = 100;</a:t>
            </a:r>
          </a:p>
          <a:p>
            <a:pPr algn="just">
              <a:lnSpc>
                <a:spcPct val="90000"/>
              </a:lnSpc>
              <a:defRPr/>
            </a:pPr>
            <a:r>
              <a:rPr lang="en-US" sz="2200" dirty="0">
                <a:latin typeface="Courier New" charset="0"/>
                <a:ea typeface="ＭＳ Ｐゴシック" charset="0"/>
                <a:cs typeface="ＭＳ Ｐゴシック" charset="0"/>
              </a:rPr>
              <a:t>double f = 9 / 5 * c + 32;</a:t>
            </a:r>
          </a:p>
        </p:txBody>
      </p:sp>
      <p:pic>
        <p:nvPicPr>
          <p:cNvPr id="4188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3450" y="2095500"/>
            <a:ext cx="996950" cy="1068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418822" name="Text Box 6"/>
          <p:cNvSpPr txBox="1">
            <a:spLocks noChangeArrowheads="1"/>
          </p:cNvSpPr>
          <p:nvPr/>
        </p:nvSpPr>
        <p:spPr bwMode="auto">
          <a:xfrm>
            <a:off x="457200" y="3403600"/>
            <a:ext cx="8229600" cy="420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ea typeface="ＭＳ Ｐゴシック" charset="0"/>
                <a:cs typeface="ＭＳ Ｐゴシック" charset="0"/>
              </a:rPr>
              <a:t>The computation consists of evaluating the following expression:</a:t>
            </a:r>
          </a:p>
        </p:txBody>
      </p:sp>
      <p:grpSp>
        <p:nvGrpSpPr>
          <p:cNvPr id="418868" name="Group 52"/>
          <p:cNvGrpSpPr>
            <a:grpSpLocks/>
          </p:cNvGrpSpPr>
          <p:nvPr/>
        </p:nvGrpSpPr>
        <p:grpSpPr bwMode="auto">
          <a:xfrm>
            <a:off x="304800" y="3810000"/>
            <a:ext cx="8534400" cy="3048000"/>
            <a:chOff x="192" y="2400"/>
            <a:chExt cx="5376" cy="1920"/>
          </a:xfrm>
        </p:grpSpPr>
        <p:sp>
          <p:nvSpPr>
            <p:cNvPr id="418843" name="Rectangle 27"/>
            <p:cNvSpPr>
              <a:spLocks noChangeArrowheads="1"/>
            </p:cNvSpPr>
            <p:nvPr/>
          </p:nvSpPr>
          <p:spPr bwMode="auto">
            <a:xfrm>
              <a:off x="192" y="3953"/>
              <a:ext cx="5376" cy="36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67" name="Rectangle 51"/>
            <p:cNvSpPr>
              <a:spLocks noChangeArrowheads="1"/>
            </p:cNvSpPr>
            <p:nvPr/>
          </p:nvSpPr>
          <p:spPr bwMode="auto">
            <a:xfrm>
              <a:off x="192" y="2400"/>
              <a:ext cx="5376" cy="36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grpSp>
      <p:grpSp>
        <p:nvGrpSpPr>
          <p:cNvPr id="418869" name="Group 53"/>
          <p:cNvGrpSpPr>
            <a:grpSpLocks/>
          </p:cNvGrpSpPr>
          <p:nvPr/>
        </p:nvGrpSpPr>
        <p:grpSpPr bwMode="auto">
          <a:xfrm>
            <a:off x="609600" y="3987800"/>
            <a:ext cx="2819400" cy="990600"/>
            <a:chOff x="384" y="2512"/>
            <a:chExt cx="1776" cy="624"/>
          </a:xfrm>
        </p:grpSpPr>
        <p:sp>
          <p:nvSpPr>
            <p:cNvPr id="418840" name="AutoShape 24"/>
            <p:cNvSpPr>
              <a:spLocks noChangeArrowheads="1"/>
            </p:cNvSpPr>
            <p:nvPr/>
          </p:nvSpPr>
          <p:spPr bwMode="auto">
            <a:xfrm>
              <a:off x="384" y="2512"/>
              <a:ext cx="1776" cy="624"/>
            </a:xfrm>
            <a:prstGeom prst="wedgeRectCallout">
              <a:avLst>
                <a:gd name="adj1" fmla="val 50620"/>
                <a:gd name="adj2" fmla="val 81250"/>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just">
                <a:defRPr/>
              </a:pPr>
              <a:endParaRPr lang="en-US" sz="1600">
                <a:ea typeface="ＭＳ Ｐゴシック" charset="0"/>
                <a:cs typeface="ＭＳ Ｐゴシック" charset="0"/>
              </a:endParaRPr>
            </a:p>
          </p:txBody>
        </p:sp>
        <p:sp>
          <p:nvSpPr>
            <p:cNvPr id="418841" name="Text Box 25"/>
            <p:cNvSpPr txBox="1">
              <a:spLocks noChangeArrowheads="1"/>
            </p:cNvSpPr>
            <p:nvPr/>
          </p:nvSpPr>
          <p:spPr bwMode="auto">
            <a:xfrm>
              <a:off x="480" y="2530"/>
              <a:ext cx="1632" cy="58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sz="1600" dirty="0">
                  <a:ea typeface="ＭＳ Ｐゴシック" charset="0"/>
                  <a:cs typeface="ＭＳ Ｐゴシック" charset="0"/>
                </a:rPr>
                <a:t>The problem arises from the fact that both </a:t>
              </a:r>
              <a:r>
                <a:rPr lang="en-US" sz="1600" dirty="0">
                  <a:latin typeface="Courier New" charset="0"/>
                  <a:ea typeface="ＭＳ Ｐゴシック" charset="0"/>
                  <a:cs typeface="ＭＳ Ｐゴシック" charset="0"/>
                </a:rPr>
                <a:t>9</a:t>
              </a:r>
              <a:r>
                <a:rPr lang="en-US" sz="1600" dirty="0">
                  <a:ea typeface="ＭＳ Ｐゴシック" charset="0"/>
                  <a:cs typeface="ＭＳ Ｐゴシック" charset="0"/>
                </a:rPr>
                <a:t> and </a:t>
              </a:r>
              <a:r>
                <a:rPr lang="en-US" sz="1600" dirty="0">
                  <a:latin typeface="Courier New" charset="0"/>
                  <a:ea typeface="ＭＳ Ｐゴシック" charset="0"/>
                  <a:cs typeface="ＭＳ Ｐゴシック" charset="0"/>
                </a:rPr>
                <a:t>5</a:t>
              </a:r>
              <a:r>
                <a:rPr lang="en-US" sz="1600" dirty="0">
                  <a:ea typeface="ＭＳ Ｐゴシック" charset="0"/>
                  <a:cs typeface="ＭＳ Ｐゴシック" charset="0"/>
                </a:rPr>
                <a:t> are of type </a:t>
              </a:r>
              <a:r>
                <a:rPr lang="en-US" sz="1600" dirty="0" err="1">
                  <a:latin typeface="Courier New" charset="0"/>
                  <a:ea typeface="ＭＳ Ｐゴシック" charset="0"/>
                  <a:cs typeface="ＭＳ Ｐゴシック" charset="0"/>
                </a:rPr>
                <a:t>int</a:t>
              </a:r>
              <a:r>
                <a:rPr lang="en-US" sz="1600" dirty="0">
                  <a:ea typeface="ＭＳ Ｐゴシック" charset="0"/>
                  <a:cs typeface="ＭＳ Ｐゴシック" charset="0"/>
                </a:rPr>
                <a:t>, which means that the result is also an </a:t>
              </a:r>
              <a:r>
                <a:rPr lang="en-US" sz="1600" dirty="0">
                  <a:latin typeface="Courier New" charset="0"/>
                  <a:ea typeface="ＭＳ Ｐゴシック" charset="0"/>
                  <a:cs typeface="ＭＳ Ｐゴシック" charset="0"/>
                </a:rPr>
                <a:t>int</a:t>
              </a:r>
              <a:r>
                <a:rPr lang="en-US" sz="1600" dirty="0">
                  <a:ea typeface="ＭＳ Ｐゴシック" charset="0"/>
                  <a:cs typeface="ＭＳ Ｐゴシック" charset="0"/>
                </a:rPr>
                <a:t>.</a:t>
              </a:r>
            </a:p>
          </p:txBody>
        </p:sp>
      </p:grpSp>
      <p:sp>
        <p:nvSpPr>
          <p:cNvPr id="418844" name="Text Box 28"/>
          <p:cNvSpPr txBox="1">
            <a:spLocks noChangeArrowheads="1"/>
          </p:cNvSpPr>
          <p:nvPr/>
        </p:nvSpPr>
        <p:spPr bwMode="auto">
          <a:xfrm>
            <a:off x="1058863" y="6007100"/>
            <a:ext cx="7178675" cy="393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9  /  5  *  c  +  32</a:t>
            </a:r>
          </a:p>
        </p:txBody>
      </p:sp>
      <p:grpSp>
        <p:nvGrpSpPr>
          <p:cNvPr id="418823" name="Group 7"/>
          <p:cNvGrpSpPr>
            <a:grpSpLocks/>
          </p:cNvGrpSpPr>
          <p:nvPr/>
        </p:nvGrpSpPr>
        <p:grpSpPr bwMode="auto">
          <a:xfrm>
            <a:off x="3132138" y="3987800"/>
            <a:ext cx="3024187" cy="2032000"/>
            <a:chOff x="1973" y="2512"/>
            <a:chExt cx="1905" cy="1280"/>
          </a:xfrm>
        </p:grpSpPr>
        <p:grpSp>
          <p:nvGrpSpPr>
            <p:cNvPr id="27660" name="Group 8"/>
            <p:cNvGrpSpPr>
              <a:grpSpLocks/>
            </p:cNvGrpSpPr>
            <p:nvPr/>
          </p:nvGrpSpPr>
          <p:grpSpPr bwMode="auto">
            <a:xfrm>
              <a:off x="1973" y="3304"/>
              <a:ext cx="531" cy="470"/>
              <a:chOff x="1973" y="3256"/>
              <a:chExt cx="531" cy="470"/>
            </a:xfrm>
          </p:grpSpPr>
          <p:sp>
            <p:nvSpPr>
              <p:cNvPr id="418825" name="Line 9"/>
              <p:cNvSpPr>
                <a:spLocks noChangeShapeType="1"/>
              </p:cNvSpPr>
              <p:nvPr/>
            </p:nvSpPr>
            <p:spPr bwMode="auto">
              <a:xfrm flipV="1">
                <a:off x="1973" y="3467"/>
                <a:ext cx="267" cy="25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26" name="Line 10"/>
              <p:cNvSpPr>
                <a:spLocks noChangeShapeType="1"/>
              </p:cNvSpPr>
              <p:nvPr/>
            </p:nvSpPr>
            <p:spPr bwMode="auto">
              <a:xfrm>
                <a:off x="2240" y="3464"/>
                <a:ext cx="0" cy="25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27" name="Line 11"/>
              <p:cNvSpPr>
                <a:spLocks noChangeShapeType="1"/>
              </p:cNvSpPr>
              <p:nvPr/>
            </p:nvSpPr>
            <p:spPr bwMode="auto">
              <a:xfrm flipH="1" flipV="1">
                <a:off x="2237" y="3464"/>
                <a:ext cx="267" cy="25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28" name="Text Box 12"/>
              <p:cNvSpPr txBox="1">
                <a:spLocks noChangeArrowheads="1"/>
              </p:cNvSpPr>
              <p:nvPr/>
            </p:nvSpPr>
            <p:spPr bwMode="auto">
              <a:xfrm>
                <a:off x="2096" y="3256"/>
                <a:ext cx="288"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1</a:t>
                </a:r>
              </a:p>
            </p:txBody>
          </p:sp>
        </p:grpSp>
        <p:grpSp>
          <p:nvGrpSpPr>
            <p:cNvPr id="27661" name="Group 13"/>
            <p:cNvGrpSpPr>
              <a:grpSpLocks/>
            </p:cNvGrpSpPr>
            <p:nvPr/>
          </p:nvGrpSpPr>
          <p:grpSpPr bwMode="auto">
            <a:xfrm>
              <a:off x="2304" y="2848"/>
              <a:ext cx="889" cy="944"/>
              <a:chOff x="2304" y="2928"/>
              <a:chExt cx="889" cy="944"/>
            </a:xfrm>
          </p:grpSpPr>
          <p:sp>
            <p:nvSpPr>
              <p:cNvPr id="418830" name="Line 14"/>
              <p:cNvSpPr>
                <a:spLocks noChangeShapeType="1"/>
              </p:cNvSpPr>
              <p:nvPr/>
            </p:nvSpPr>
            <p:spPr bwMode="auto">
              <a:xfrm flipV="1">
                <a:off x="2880" y="3152"/>
                <a:ext cx="0" cy="72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31" name="Line 15"/>
              <p:cNvSpPr>
                <a:spLocks noChangeShapeType="1"/>
              </p:cNvSpPr>
              <p:nvPr/>
            </p:nvSpPr>
            <p:spPr bwMode="auto">
              <a:xfrm flipH="1">
                <a:off x="2304" y="3152"/>
                <a:ext cx="576" cy="28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32" name="Line 16"/>
              <p:cNvSpPr>
                <a:spLocks noChangeShapeType="1"/>
              </p:cNvSpPr>
              <p:nvPr/>
            </p:nvSpPr>
            <p:spPr bwMode="auto">
              <a:xfrm>
                <a:off x="2880" y="3152"/>
                <a:ext cx="313" cy="70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33" name="Text Box 17"/>
              <p:cNvSpPr txBox="1">
                <a:spLocks noChangeArrowheads="1"/>
              </p:cNvSpPr>
              <p:nvPr/>
            </p:nvSpPr>
            <p:spPr bwMode="auto">
              <a:xfrm>
                <a:off x="2659" y="2928"/>
                <a:ext cx="44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100</a:t>
                </a:r>
              </a:p>
            </p:txBody>
          </p:sp>
        </p:grpSp>
        <p:grpSp>
          <p:nvGrpSpPr>
            <p:cNvPr id="27662" name="Group 18"/>
            <p:cNvGrpSpPr>
              <a:grpSpLocks/>
            </p:cNvGrpSpPr>
            <p:nvPr/>
          </p:nvGrpSpPr>
          <p:grpSpPr bwMode="auto">
            <a:xfrm>
              <a:off x="3055" y="2512"/>
              <a:ext cx="823" cy="1272"/>
              <a:chOff x="3055" y="2592"/>
              <a:chExt cx="823" cy="1272"/>
            </a:xfrm>
          </p:grpSpPr>
          <p:sp>
            <p:nvSpPr>
              <p:cNvPr id="418835" name="Line 19"/>
              <p:cNvSpPr>
                <a:spLocks noChangeShapeType="1"/>
              </p:cNvSpPr>
              <p:nvPr/>
            </p:nvSpPr>
            <p:spPr bwMode="auto">
              <a:xfrm flipV="1">
                <a:off x="3504" y="2800"/>
                <a:ext cx="0" cy="106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36" name="Line 20"/>
              <p:cNvSpPr>
                <a:spLocks noChangeShapeType="1"/>
              </p:cNvSpPr>
              <p:nvPr/>
            </p:nvSpPr>
            <p:spPr bwMode="auto">
              <a:xfrm>
                <a:off x="3505" y="2797"/>
                <a:ext cx="373" cy="105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37" name="Line 21"/>
              <p:cNvSpPr>
                <a:spLocks noChangeShapeType="1"/>
              </p:cNvSpPr>
              <p:nvPr/>
            </p:nvSpPr>
            <p:spPr bwMode="auto">
              <a:xfrm flipH="1">
                <a:off x="3055" y="2797"/>
                <a:ext cx="450" cy="16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18838" name="Text Box 22"/>
              <p:cNvSpPr txBox="1">
                <a:spLocks noChangeArrowheads="1"/>
              </p:cNvSpPr>
              <p:nvPr/>
            </p:nvSpPr>
            <p:spPr bwMode="auto">
              <a:xfrm>
                <a:off x="3288" y="2592"/>
                <a:ext cx="44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132</a:t>
                </a:r>
              </a:p>
            </p:txBody>
          </p:sp>
        </p:grpSp>
      </p:grpSp>
      <p:sp>
        <p:nvSpPr>
          <p:cNvPr id="3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50</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4" fill="hold" grpId="0" nodeType="clickEffect">
                                  <p:stCondLst>
                                    <p:cond delay="0"/>
                                  </p:stCondLst>
                                  <p:childTnLst>
                                    <p:anim calcmode="lin" valueType="num">
                                      <p:cBhvr additive="base">
                                        <p:cTn id="6" dur="1000"/>
                                        <p:tgtEl>
                                          <p:spTgt spid="418842"/>
                                        </p:tgtEl>
                                        <p:attrNameLst>
                                          <p:attrName>ppt_x</p:attrName>
                                        </p:attrNameLst>
                                      </p:cBhvr>
                                      <p:tavLst>
                                        <p:tav tm="0">
                                          <p:val>
                                            <p:strVal val="ppt_x"/>
                                          </p:val>
                                        </p:tav>
                                        <p:tav tm="100000">
                                          <p:val>
                                            <p:strVal val="ppt_x"/>
                                          </p:val>
                                        </p:tav>
                                      </p:tavLst>
                                    </p:anim>
                                    <p:anim calcmode="lin" valueType="num">
                                      <p:cBhvr additive="base">
                                        <p:cTn id="7" dur="1000"/>
                                        <p:tgtEl>
                                          <p:spTgt spid="418842"/>
                                        </p:tgtEl>
                                        <p:attrNameLst>
                                          <p:attrName>ppt_y</p:attrName>
                                        </p:attrNameLst>
                                      </p:cBhvr>
                                      <p:tavLst>
                                        <p:tav tm="0">
                                          <p:val>
                                            <p:strVal val="ppt_y"/>
                                          </p:val>
                                        </p:tav>
                                        <p:tav tm="100000">
                                          <p:val>
                                            <p:strVal val="1+ppt_h/2"/>
                                          </p:val>
                                        </p:tav>
                                      </p:tavLst>
                                    </p:anim>
                                    <p:set>
                                      <p:cBhvr>
                                        <p:cTn id="8" dur="1" fill="hold">
                                          <p:stCondLst>
                                            <p:cond delay="999"/>
                                          </p:stCondLst>
                                        </p:cTn>
                                        <p:tgtEl>
                                          <p:spTgt spid="418842"/>
                                        </p:tgtEl>
                                        <p:attrNameLst>
                                          <p:attrName>style.visibility</p:attrName>
                                        </p:attrNameLst>
                                      </p:cBhvr>
                                      <p:to>
                                        <p:strVal val="hidden"/>
                                      </p:to>
                                    </p:set>
                                  </p:childTnLst>
                                </p:cTn>
                              </p:par>
                              <p:par>
                                <p:cTn id="9" presetID="1" presetClass="entr" presetSubtype="0" fill="hold" nodeType="withEffect">
                                  <p:stCondLst>
                                    <p:cond delay="500"/>
                                  </p:stCondLst>
                                  <p:childTnLst>
                                    <p:set>
                                      <p:cBhvr>
                                        <p:cTn id="10" dur="1" fill="hold">
                                          <p:stCondLst>
                                            <p:cond delay="0"/>
                                          </p:stCondLst>
                                        </p:cTn>
                                        <p:tgtEl>
                                          <p:spTgt spid="418868"/>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499"/>
                                          </p:stCondLst>
                                        </p:cTn>
                                        <p:tgtEl>
                                          <p:spTgt spid="418844">
                                            <p:txEl>
                                              <p:pRg st="0" end="0"/>
                                            </p:txEl>
                                          </p:spTgt>
                                        </p:tgtEl>
                                        <p:attrNameLst>
                                          <p:attrName>style.visibility</p:attrName>
                                        </p:attrNameLst>
                                      </p:cBhvr>
                                      <p:to>
                                        <p:strVal val="visible"/>
                                      </p:to>
                                    </p:set>
                                  </p:childTnLst>
                                </p:cTn>
                              </p:par>
                            </p:childTnLst>
                          </p:cTn>
                        </p:par>
                        <p:par>
                          <p:cTn id="13" fill="hold" nodeType="afterGroup">
                            <p:stCondLst>
                              <p:cond delay="1000"/>
                            </p:stCondLst>
                            <p:childTnLst>
                              <p:par>
                                <p:cTn id="14" presetID="1" presetClass="entr" presetSubtype="0" fill="hold" nodeType="afterEffect">
                                  <p:stCondLst>
                                    <p:cond delay="0"/>
                                  </p:stCondLst>
                                  <p:childTnLst>
                                    <p:set>
                                      <p:cBhvr>
                                        <p:cTn id="15" dur="1" fill="hold">
                                          <p:stCondLst>
                                            <p:cond delay="499"/>
                                          </p:stCondLst>
                                        </p:cTn>
                                        <p:tgtEl>
                                          <p:spTgt spid="418823"/>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499"/>
                                          </p:stCondLst>
                                        </p:cTn>
                                        <p:tgtEl>
                                          <p:spTgt spid="418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42" grpId="0"/>
      <p:bldP spid="418844"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The Pitfalls of Integer Division</a:t>
            </a:r>
            <a:endParaRPr lang="en-US">
              <a:solidFill>
                <a:schemeClr val="tx1"/>
              </a:solidFill>
            </a:endParaRPr>
          </a:p>
        </p:txBody>
      </p:sp>
      <p:grpSp>
        <p:nvGrpSpPr>
          <p:cNvPr id="29698" name="Group 29"/>
          <p:cNvGrpSpPr>
            <a:grpSpLocks/>
          </p:cNvGrpSpPr>
          <p:nvPr/>
        </p:nvGrpSpPr>
        <p:grpSpPr bwMode="auto">
          <a:xfrm>
            <a:off x="0" y="1143000"/>
            <a:ext cx="9144000" cy="5715000"/>
            <a:chOff x="0" y="720"/>
            <a:chExt cx="5760" cy="3600"/>
          </a:xfrm>
        </p:grpSpPr>
        <p:sp>
          <p:nvSpPr>
            <p:cNvPr id="443422" name="Rectangle 30"/>
            <p:cNvSpPr>
              <a:spLocks noChangeArrowheads="1"/>
            </p:cNvSpPr>
            <p:nvPr/>
          </p:nvSpPr>
          <p:spPr bwMode="auto">
            <a:xfrm>
              <a:off x="0" y="720"/>
              <a:ext cx="5760" cy="36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23" name="Text Box 31"/>
            <p:cNvSpPr txBox="1">
              <a:spLocks noChangeArrowheads="1"/>
            </p:cNvSpPr>
            <p:nvPr/>
          </p:nvSpPr>
          <p:spPr bwMode="auto">
            <a:xfrm>
              <a:off x="288" y="749"/>
              <a:ext cx="5184" cy="4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ea typeface="ＭＳ Ｐゴシック" charset="0"/>
                  <a:cs typeface="ＭＳ Ｐゴシック" charset="0"/>
                </a:rPr>
                <a:t>You can fix this problem by converting the fraction to a </a:t>
              </a:r>
              <a:r>
                <a:rPr lang="en-US" sz="2200">
                  <a:latin typeface="Courier New" charset="0"/>
                  <a:ea typeface="ＭＳ Ｐゴシック" charset="0"/>
                  <a:cs typeface="ＭＳ Ｐゴシック" charset="0"/>
                </a:rPr>
                <a:t>double</a:t>
              </a:r>
              <a:r>
                <a:rPr lang="en-US">
                  <a:ea typeface="ＭＳ Ｐゴシック" charset="0"/>
                  <a:cs typeface="ＭＳ Ｐゴシック" charset="0"/>
                </a:rPr>
                <a:t>, either by inserting decimal points or by using a type cast:</a:t>
              </a:r>
            </a:p>
          </p:txBody>
        </p:sp>
        <p:sp>
          <p:nvSpPr>
            <p:cNvPr id="443424" name="Text Box 32"/>
            <p:cNvSpPr txBox="1">
              <a:spLocks noChangeArrowheads="1"/>
            </p:cNvSpPr>
            <p:nvPr/>
          </p:nvSpPr>
          <p:spPr bwMode="auto">
            <a:xfrm>
              <a:off x="720" y="1354"/>
              <a:ext cx="4608" cy="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double c = 100;</a:t>
              </a:r>
            </a:p>
            <a:p>
              <a:pPr algn="just">
                <a:lnSpc>
                  <a:spcPct val="90000"/>
                </a:lnSpc>
                <a:defRPr/>
              </a:pPr>
              <a:r>
                <a:rPr lang="en-US" sz="2200">
                  <a:latin typeface="Courier New" charset="0"/>
                  <a:ea typeface="ＭＳ Ｐゴシック" charset="0"/>
                  <a:cs typeface="ＭＳ Ｐゴシック" charset="0"/>
                </a:rPr>
                <a:t>double f = (double) 9 / 5 * c + 32;</a:t>
              </a:r>
            </a:p>
          </p:txBody>
        </p:sp>
      </p:grpSp>
      <p:grpSp>
        <p:nvGrpSpPr>
          <p:cNvPr id="443425" name="Group 33"/>
          <p:cNvGrpSpPr>
            <a:grpSpLocks/>
          </p:cNvGrpSpPr>
          <p:nvPr/>
        </p:nvGrpSpPr>
        <p:grpSpPr bwMode="auto">
          <a:xfrm>
            <a:off x="457200" y="3048000"/>
            <a:ext cx="8229600" cy="3530600"/>
            <a:chOff x="288" y="1920"/>
            <a:chExt cx="5184" cy="2224"/>
          </a:xfrm>
        </p:grpSpPr>
        <p:sp>
          <p:nvSpPr>
            <p:cNvPr id="443426" name="Text Box 34"/>
            <p:cNvSpPr txBox="1">
              <a:spLocks noChangeArrowheads="1"/>
            </p:cNvSpPr>
            <p:nvPr/>
          </p:nvSpPr>
          <p:spPr bwMode="auto">
            <a:xfrm>
              <a:off x="288" y="1920"/>
              <a:ext cx="5184"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a:ea typeface="ＭＳ Ｐゴシック" charset="0"/>
                  <a:cs typeface="ＭＳ Ｐゴシック" charset="0"/>
                </a:rPr>
                <a:t>The computation now looks like this:</a:t>
              </a:r>
            </a:p>
          </p:txBody>
        </p:sp>
        <p:sp>
          <p:nvSpPr>
            <p:cNvPr id="443427" name="Line 35"/>
            <p:cNvSpPr>
              <a:spLocks noChangeShapeType="1"/>
            </p:cNvSpPr>
            <p:nvPr/>
          </p:nvSpPr>
          <p:spPr bwMode="auto">
            <a:xfrm flipV="1">
              <a:off x="2141" y="3211"/>
              <a:ext cx="445" cy="20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28" name="Line 36"/>
            <p:cNvSpPr>
              <a:spLocks noChangeShapeType="1"/>
            </p:cNvSpPr>
            <p:nvPr/>
          </p:nvSpPr>
          <p:spPr bwMode="auto">
            <a:xfrm>
              <a:off x="2586" y="3208"/>
              <a:ext cx="7" cy="69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29" name="Line 37"/>
            <p:cNvSpPr>
              <a:spLocks noChangeShapeType="1"/>
            </p:cNvSpPr>
            <p:nvPr/>
          </p:nvSpPr>
          <p:spPr bwMode="auto">
            <a:xfrm flipH="1" flipV="1">
              <a:off x="2583" y="3208"/>
              <a:ext cx="290" cy="68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0" name="Text Box 38"/>
            <p:cNvSpPr txBox="1">
              <a:spLocks noChangeArrowheads="1"/>
            </p:cNvSpPr>
            <p:nvPr/>
          </p:nvSpPr>
          <p:spPr bwMode="auto">
            <a:xfrm>
              <a:off x="2296" y="3000"/>
              <a:ext cx="576"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1.8</a:t>
              </a:r>
            </a:p>
          </p:txBody>
        </p:sp>
        <p:sp>
          <p:nvSpPr>
            <p:cNvPr id="443431" name="Line 39"/>
            <p:cNvSpPr>
              <a:spLocks noChangeShapeType="1"/>
            </p:cNvSpPr>
            <p:nvPr/>
          </p:nvSpPr>
          <p:spPr bwMode="auto">
            <a:xfrm flipV="1">
              <a:off x="3225" y="2768"/>
              <a:ext cx="1" cy="114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2" name="Line 40"/>
            <p:cNvSpPr>
              <a:spLocks noChangeShapeType="1"/>
            </p:cNvSpPr>
            <p:nvPr/>
          </p:nvSpPr>
          <p:spPr bwMode="auto">
            <a:xfrm flipH="1">
              <a:off x="2768" y="2768"/>
              <a:ext cx="458" cy="25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3" name="Line 41"/>
            <p:cNvSpPr>
              <a:spLocks noChangeShapeType="1"/>
            </p:cNvSpPr>
            <p:nvPr/>
          </p:nvSpPr>
          <p:spPr bwMode="auto">
            <a:xfrm>
              <a:off x="3226" y="2768"/>
              <a:ext cx="291" cy="116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4" name="Text Box 42"/>
            <p:cNvSpPr txBox="1">
              <a:spLocks noChangeArrowheads="1"/>
            </p:cNvSpPr>
            <p:nvPr/>
          </p:nvSpPr>
          <p:spPr bwMode="auto">
            <a:xfrm>
              <a:off x="2880" y="2544"/>
              <a:ext cx="67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180.0</a:t>
              </a:r>
            </a:p>
          </p:txBody>
        </p:sp>
        <p:sp>
          <p:nvSpPr>
            <p:cNvPr id="443435" name="Line 43"/>
            <p:cNvSpPr>
              <a:spLocks noChangeShapeType="1"/>
            </p:cNvSpPr>
            <p:nvPr/>
          </p:nvSpPr>
          <p:spPr bwMode="auto">
            <a:xfrm flipV="1">
              <a:off x="3850" y="2416"/>
              <a:ext cx="0" cy="150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6" name="Line 44"/>
            <p:cNvSpPr>
              <a:spLocks noChangeShapeType="1"/>
            </p:cNvSpPr>
            <p:nvPr/>
          </p:nvSpPr>
          <p:spPr bwMode="auto">
            <a:xfrm>
              <a:off x="3851" y="2413"/>
              <a:ext cx="365" cy="150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7" name="Line 45"/>
            <p:cNvSpPr>
              <a:spLocks noChangeShapeType="1"/>
            </p:cNvSpPr>
            <p:nvPr/>
          </p:nvSpPr>
          <p:spPr bwMode="auto">
            <a:xfrm flipH="1">
              <a:off x="3467" y="2413"/>
              <a:ext cx="384" cy="17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38" name="Text Box 46"/>
            <p:cNvSpPr txBox="1">
              <a:spLocks noChangeArrowheads="1"/>
            </p:cNvSpPr>
            <p:nvPr/>
          </p:nvSpPr>
          <p:spPr bwMode="auto">
            <a:xfrm>
              <a:off x="3488" y="2192"/>
              <a:ext cx="720"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212.0</a:t>
              </a:r>
            </a:p>
          </p:txBody>
        </p:sp>
        <p:sp>
          <p:nvSpPr>
            <p:cNvPr id="443439" name="Text Box 47"/>
            <p:cNvSpPr txBox="1">
              <a:spLocks noChangeArrowheads="1"/>
            </p:cNvSpPr>
            <p:nvPr/>
          </p:nvSpPr>
          <p:spPr bwMode="auto">
            <a:xfrm>
              <a:off x="432" y="3896"/>
              <a:ext cx="4706"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(double) 9  /  5  *  c  +  32</a:t>
              </a:r>
            </a:p>
          </p:txBody>
        </p:sp>
        <p:sp>
          <p:nvSpPr>
            <p:cNvPr id="443440" name="Line 48"/>
            <p:cNvSpPr>
              <a:spLocks noChangeShapeType="1"/>
            </p:cNvSpPr>
            <p:nvPr/>
          </p:nvSpPr>
          <p:spPr bwMode="auto">
            <a:xfrm flipV="1">
              <a:off x="1678" y="3616"/>
              <a:ext cx="288" cy="28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41" name="Line 49"/>
            <p:cNvSpPr>
              <a:spLocks noChangeShapeType="1"/>
            </p:cNvSpPr>
            <p:nvPr/>
          </p:nvSpPr>
          <p:spPr bwMode="auto">
            <a:xfrm>
              <a:off x="1966" y="3616"/>
              <a:ext cx="290" cy="29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43442" name="Text Box 50"/>
            <p:cNvSpPr txBox="1">
              <a:spLocks noChangeArrowheads="1"/>
            </p:cNvSpPr>
            <p:nvPr/>
          </p:nvSpPr>
          <p:spPr bwMode="auto">
            <a:xfrm>
              <a:off x="1688" y="3408"/>
              <a:ext cx="576"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9.0</a:t>
              </a:r>
            </a:p>
          </p:txBody>
        </p:sp>
      </p:grpSp>
      <p:sp>
        <p:nvSpPr>
          <p:cNvPr id="2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51</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434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The Remainder Operator</a:t>
            </a:r>
            <a:endParaRPr lang="en-US">
              <a:solidFill>
                <a:schemeClr val="tx1"/>
              </a:solidFill>
            </a:endParaRPr>
          </a:p>
        </p:txBody>
      </p:sp>
      <p:sp>
        <p:nvSpPr>
          <p:cNvPr id="404484" name="Rectangle 4"/>
          <p:cNvSpPr>
            <a:spLocks noChangeArrowheads="1"/>
          </p:cNvSpPr>
          <p:nvPr/>
        </p:nvSpPr>
        <p:spPr bwMode="auto">
          <a:xfrm>
            <a:off x="492125" y="3657600"/>
            <a:ext cx="8128000" cy="2209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The result of the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 make intuitive sense only if both operands are positive.  The examples in this book do not depend on knowing how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works with negative numbers.</a:t>
            </a:r>
          </a:p>
          <a:p>
            <a:pPr marL="342900" indent="-342900" algn="just">
              <a:lnSpc>
                <a:spcPct val="85000"/>
              </a:lnSpc>
              <a:spcAft>
                <a:spcPct val="25000"/>
              </a:spcAft>
              <a:buFontTx/>
              <a:buChar char="•"/>
              <a:defRPr/>
            </a:pPr>
            <a:r>
              <a:rPr lang="en-US">
                <a:ea typeface="ＭＳ Ｐゴシック" charset="0"/>
                <a:cs typeface="ＭＳ Ｐゴシック" charset="0"/>
              </a:rPr>
              <a:t>The remainder operator turns out to be useful in a surprising number of programming applications and is well worth a bit of study.</a:t>
            </a:r>
          </a:p>
        </p:txBody>
      </p:sp>
      <p:grpSp>
        <p:nvGrpSpPr>
          <p:cNvPr id="31747" name="Group 40"/>
          <p:cNvGrpSpPr>
            <a:grpSpLocks/>
          </p:cNvGrpSpPr>
          <p:nvPr/>
        </p:nvGrpSpPr>
        <p:grpSpPr bwMode="auto">
          <a:xfrm>
            <a:off x="482600" y="1155700"/>
            <a:ext cx="8128000" cy="2311400"/>
            <a:chOff x="304" y="728"/>
            <a:chExt cx="5120" cy="1456"/>
          </a:xfrm>
        </p:grpSpPr>
        <p:sp>
          <p:nvSpPr>
            <p:cNvPr id="404483" name="Rectangle 3"/>
            <p:cNvSpPr>
              <a:spLocks noChangeArrowheads="1"/>
            </p:cNvSpPr>
            <p:nvPr/>
          </p:nvSpPr>
          <p:spPr bwMode="auto">
            <a:xfrm>
              <a:off x="304" y="728"/>
              <a:ext cx="5120" cy="7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The only arithmetic operator that has no direct mathematical counterpart is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which applies only to integer operands and computes the remainder when the first divided by the second:</a:t>
              </a:r>
            </a:p>
          </p:txBody>
        </p:sp>
        <p:sp>
          <p:nvSpPr>
            <p:cNvPr id="404503" name="Rectangle 23"/>
            <p:cNvSpPr>
              <a:spLocks noChangeArrowheads="1"/>
            </p:cNvSpPr>
            <p:nvPr/>
          </p:nvSpPr>
          <p:spPr bwMode="auto">
            <a:xfrm>
              <a:off x="1784" y="1432"/>
              <a:ext cx="840"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14 % 5</a:t>
              </a:r>
            </a:p>
          </p:txBody>
        </p:sp>
        <p:sp>
          <p:nvSpPr>
            <p:cNvPr id="404504" name="Text Box 24"/>
            <p:cNvSpPr txBox="1">
              <a:spLocks noChangeArrowheads="1"/>
            </p:cNvSpPr>
            <p:nvPr/>
          </p:nvSpPr>
          <p:spPr bwMode="auto">
            <a:xfrm>
              <a:off x="2616" y="1416"/>
              <a:ext cx="752"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i="1">
                  <a:ea typeface="ＭＳ Ｐゴシック" charset="0"/>
                  <a:cs typeface="ＭＳ Ｐゴシック" charset="0"/>
                </a:rPr>
                <a:t>returns</a:t>
              </a:r>
            </a:p>
          </p:txBody>
        </p:sp>
        <p:sp>
          <p:nvSpPr>
            <p:cNvPr id="404509" name="Text Box 29"/>
            <p:cNvSpPr txBox="1">
              <a:spLocks noChangeArrowheads="1"/>
            </p:cNvSpPr>
            <p:nvPr/>
          </p:nvSpPr>
          <p:spPr bwMode="auto">
            <a:xfrm>
              <a:off x="3368" y="1432"/>
              <a:ext cx="752"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a:latin typeface="Courier New" charset="0"/>
                  <a:ea typeface="ＭＳ Ｐゴシック" charset="0"/>
                  <a:cs typeface="ＭＳ Ｐゴシック" charset="0"/>
                </a:rPr>
                <a:t>4</a:t>
              </a:r>
            </a:p>
          </p:txBody>
        </p:sp>
        <p:sp>
          <p:nvSpPr>
            <p:cNvPr id="404511" name="Rectangle 31"/>
            <p:cNvSpPr>
              <a:spLocks noChangeArrowheads="1"/>
            </p:cNvSpPr>
            <p:nvPr/>
          </p:nvSpPr>
          <p:spPr bwMode="auto">
            <a:xfrm>
              <a:off x="1784" y="1664"/>
              <a:ext cx="840"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14 % 7</a:t>
              </a:r>
            </a:p>
          </p:txBody>
        </p:sp>
        <p:sp>
          <p:nvSpPr>
            <p:cNvPr id="404512" name="Text Box 32"/>
            <p:cNvSpPr txBox="1">
              <a:spLocks noChangeArrowheads="1"/>
            </p:cNvSpPr>
            <p:nvPr/>
          </p:nvSpPr>
          <p:spPr bwMode="auto">
            <a:xfrm>
              <a:off x="2616" y="1648"/>
              <a:ext cx="752"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i="1">
                  <a:ea typeface="ＭＳ Ｐゴシック" charset="0"/>
                  <a:cs typeface="ＭＳ Ｐゴシック" charset="0"/>
                </a:rPr>
                <a:t>returns</a:t>
              </a:r>
            </a:p>
          </p:txBody>
        </p:sp>
        <p:sp>
          <p:nvSpPr>
            <p:cNvPr id="404513" name="Text Box 33"/>
            <p:cNvSpPr txBox="1">
              <a:spLocks noChangeArrowheads="1"/>
            </p:cNvSpPr>
            <p:nvPr/>
          </p:nvSpPr>
          <p:spPr bwMode="auto">
            <a:xfrm>
              <a:off x="3368" y="1664"/>
              <a:ext cx="752"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a:latin typeface="Courier New" charset="0"/>
                  <a:ea typeface="ＭＳ Ｐゴシック" charset="0"/>
                  <a:cs typeface="ＭＳ Ｐゴシック" charset="0"/>
                </a:rPr>
                <a:t>0</a:t>
              </a:r>
            </a:p>
          </p:txBody>
        </p:sp>
        <p:sp>
          <p:nvSpPr>
            <p:cNvPr id="404514" name="Rectangle 34"/>
            <p:cNvSpPr>
              <a:spLocks noChangeArrowheads="1"/>
            </p:cNvSpPr>
            <p:nvPr/>
          </p:nvSpPr>
          <p:spPr bwMode="auto">
            <a:xfrm>
              <a:off x="1784" y="1912"/>
              <a:ext cx="840"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7 % 14</a:t>
              </a:r>
            </a:p>
          </p:txBody>
        </p:sp>
        <p:sp>
          <p:nvSpPr>
            <p:cNvPr id="404515" name="Text Box 35"/>
            <p:cNvSpPr txBox="1">
              <a:spLocks noChangeArrowheads="1"/>
            </p:cNvSpPr>
            <p:nvPr/>
          </p:nvSpPr>
          <p:spPr bwMode="auto">
            <a:xfrm>
              <a:off x="2616" y="1896"/>
              <a:ext cx="752"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i="1">
                  <a:ea typeface="ＭＳ Ｐゴシック" charset="0"/>
                  <a:cs typeface="ＭＳ Ｐゴシック" charset="0"/>
                </a:rPr>
                <a:t>returns</a:t>
              </a:r>
            </a:p>
          </p:txBody>
        </p:sp>
        <p:sp>
          <p:nvSpPr>
            <p:cNvPr id="404516" name="Text Box 36"/>
            <p:cNvSpPr txBox="1">
              <a:spLocks noChangeArrowheads="1"/>
            </p:cNvSpPr>
            <p:nvPr/>
          </p:nvSpPr>
          <p:spPr bwMode="auto">
            <a:xfrm>
              <a:off x="3368" y="1912"/>
              <a:ext cx="752"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a:latin typeface="Courier New" charset="0"/>
                  <a:ea typeface="ＭＳ Ｐゴシック" charset="0"/>
                  <a:cs typeface="ＭＳ Ｐゴシック" charset="0"/>
                </a:rPr>
                <a:t>7</a:t>
              </a:r>
            </a:p>
          </p:txBody>
        </p:sp>
      </p:grpSp>
      <p:sp>
        <p:nvSpPr>
          <p:cNvPr id="1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52</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448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448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4"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Precedence</a:t>
            </a:r>
            <a:endParaRPr lang="en-US" altLang="de-DE">
              <a:solidFill>
                <a:schemeClr val="tx1"/>
              </a:solidFill>
            </a:endParaRPr>
          </a:p>
        </p:txBody>
      </p:sp>
      <p:sp>
        <p:nvSpPr>
          <p:cNvPr id="408581" name="Rectangle 5"/>
          <p:cNvSpPr>
            <a:spLocks noChangeArrowheads="1"/>
          </p:cNvSpPr>
          <p:nvPr/>
        </p:nvSpPr>
        <p:spPr bwMode="auto">
          <a:xfrm>
            <a:off x="482600" y="1155700"/>
            <a:ext cx="8128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If an expression contains more than one operator, Java uses </a:t>
            </a:r>
            <a:r>
              <a:rPr lang="en-US" altLang="de-DE" sz="2400">
                <a:latin typeface="Times New Roman" charset="0"/>
              </a:rPr>
              <a:t>precedence rules</a:t>
            </a:r>
            <a:r>
              <a:rPr lang="en-US" altLang="de-DE" sz="2400" b="0">
                <a:latin typeface="Times New Roman" charset="0"/>
              </a:rPr>
              <a:t> to determine the order of evaluation.  The arithmetic operators have the following relative precedence:</a:t>
            </a:r>
          </a:p>
        </p:txBody>
      </p:sp>
      <p:sp>
        <p:nvSpPr>
          <p:cNvPr id="408591" name="Rectangle 15"/>
          <p:cNvSpPr>
            <a:spLocks noChangeArrowheads="1"/>
          </p:cNvSpPr>
          <p:nvPr/>
        </p:nvSpPr>
        <p:spPr bwMode="auto">
          <a:xfrm>
            <a:off x="2667000" y="2362200"/>
            <a:ext cx="38100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0" i="1"/>
              <a:t>      unary</a:t>
            </a:r>
            <a:r>
              <a:rPr lang="en-US" altLang="de-DE" sz="2400" b="0"/>
              <a:t> </a:t>
            </a:r>
            <a:r>
              <a:rPr lang="en-US" altLang="de-DE" sz="2200" b="0">
                <a:latin typeface="Courier New" charset="0"/>
              </a:rPr>
              <a:t>-</a:t>
            </a:r>
            <a:r>
              <a:rPr lang="en-US" altLang="de-DE" sz="2400" b="0"/>
              <a:t>     </a:t>
            </a:r>
            <a:r>
              <a:rPr lang="en-US" altLang="de-DE" sz="2200" b="0">
                <a:latin typeface="Courier New" charset="0"/>
              </a:rPr>
              <a:t>(</a:t>
            </a:r>
            <a:r>
              <a:rPr lang="en-US" altLang="de-DE" sz="2000" b="0" i="1"/>
              <a:t>type cast</a:t>
            </a:r>
            <a:r>
              <a:rPr lang="en-US" altLang="de-DE" sz="2200" b="0">
                <a:latin typeface="Courier New" charset="0"/>
              </a:rPr>
              <a:t>)</a:t>
            </a:r>
            <a:r>
              <a:rPr lang="en-US" altLang="de-DE" sz="2400" b="0"/>
              <a:t>  </a:t>
            </a:r>
          </a:p>
        </p:txBody>
      </p:sp>
      <p:sp>
        <p:nvSpPr>
          <p:cNvPr id="408592" name="Rectangle 16"/>
          <p:cNvSpPr>
            <a:spLocks noChangeArrowheads="1"/>
          </p:cNvSpPr>
          <p:nvPr/>
        </p:nvSpPr>
        <p:spPr bwMode="auto">
          <a:xfrm>
            <a:off x="2667000" y="2895600"/>
            <a:ext cx="38100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200">
                <a:latin typeface="Courier New" charset="0"/>
              </a:rPr>
              <a:t>*    /    %</a:t>
            </a:r>
          </a:p>
        </p:txBody>
      </p:sp>
      <p:sp>
        <p:nvSpPr>
          <p:cNvPr id="408593" name="Rectangle 17"/>
          <p:cNvSpPr>
            <a:spLocks noChangeArrowheads="1"/>
          </p:cNvSpPr>
          <p:nvPr/>
        </p:nvSpPr>
        <p:spPr bwMode="auto">
          <a:xfrm>
            <a:off x="2667000" y="3429000"/>
            <a:ext cx="38100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200">
                <a:latin typeface="Courier New" charset="0"/>
              </a:rPr>
              <a:t>+    -</a:t>
            </a:r>
            <a:endParaRPr lang="en-US" altLang="de-DE" sz="2400" b="0">
              <a:latin typeface="Times" charset="0"/>
            </a:endParaRPr>
          </a:p>
        </p:txBody>
      </p:sp>
      <p:sp>
        <p:nvSpPr>
          <p:cNvPr id="408594" name="Rectangle 18"/>
          <p:cNvSpPr>
            <a:spLocks noChangeArrowheads="1"/>
          </p:cNvSpPr>
          <p:nvPr/>
        </p:nvSpPr>
        <p:spPr bwMode="auto">
          <a:xfrm>
            <a:off x="6629400" y="2247900"/>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000" b="0" i="1"/>
              <a:t>highest</a:t>
            </a:r>
          </a:p>
        </p:txBody>
      </p:sp>
      <p:sp>
        <p:nvSpPr>
          <p:cNvPr id="408595" name="Rectangle 19"/>
          <p:cNvSpPr>
            <a:spLocks noChangeArrowheads="1"/>
          </p:cNvSpPr>
          <p:nvPr/>
        </p:nvSpPr>
        <p:spPr bwMode="auto">
          <a:xfrm>
            <a:off x="6629400" y="3657600"/>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2000" b="0" i="1"/>
              <a:t>lowest</a:t>
            </a:r>
          </a:p>
        </p:txBody>
      </p:sp>
      <p:cxnSp>
        <p:nvCxnSpPr>
          <p:cNvPr id="408598" name="AutoShape 22"/>
          <p:cNvCxnSpPr>
            <a:cxnSpLocks noChangeShapeType="1"/>
          </p:cNvCxnSpPr>
          <p:nvPr/>
        </p:nvCxnSpPr>
        <p:spPr bwMode="auto">
          <a:xfrm>
            <a:off x="7162800" y="2605088"/>
            <a:ext cx="1588" cy="1122362"/>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08599" name="Rectangle 23"/>
          <p:cNvSpPr>
            <a:spLocks noChangeArrowheads="1"/>
          </p:cNvSpPr>
          <p:nvPr/>
        </p:nvSpPr>
        <p:spPr bwMode="auto">
          <a:xfrm>
            <a:off x="495300" y="4171950"/>
            <a:ext cx="8128000"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b="0">
                <a:latin typeface="Times New Roman" charset="0"/>
              </a:rPr>
              <a:t>	Thus, Java evaluates unary </a:t>
            </a:r>
            <a:r>
              <a:rPr lang="en-US" altLang="de-DE" sz="2200">
                <a:latin typeface="Courier New" charset="0"/>
              </a:rPr>
              <a:t>-</a:t>
            </a:r>
            <a:r>
              <a:rPr lang="en-US" altLang="de-DE" sz="2400" b="0">
                <a:latin typeface="Times New Roman" charset="0"/>
              </a:rPr>
              <a:t> operators and type casts first, then the operators </a:t>
            </a:r>
            <a:r>
              <a:rPr lang="en-US" altLang="de-DE" sz="2200">
                <a:latin typeface="Courier New" charset="0"/>
              </a:rPr>
              <a:t>*</a:t>
            </a:r>
            <a:r>
              <a:rPr lang="en-US" altLang="de-DE" sz="2400" b="0">
                <a:latin typeface="Times New Roman" charset="0"/>
              </a:rPr>
              <a:t>, </a:t>
            </a:r>
            <a:r>
              <a:rPr lang="en-US" altLang="de-DE" sz="2200">
                <a:latin typeface="Courier New" charset="0"/>
              </a:rPr>
              <a:t>/</a:t>
            </a:r>
            <a:r>
              <a:rPr lang="en-US" altLang="de-DE" sz="2400" b="0">
                <a:latin typeface="Times New Roman" charset="0"/>
              </a:rPr>
              <a:t>, and </a:t>
            </a:r>
            <a:r>
              <a:rPr lang="en-US" altLang="de-DE" sz="2200">
                <a:latin typeface="Courier New" charset="0"/>
              </a:rPr>
              <a:t>%</a:t>
            </a:r>
            <a:r>
              <a:rPr lang="en-US" altLang="de-DE" sz="2400" b="0">
                <a:latin typeface="Times New Roman" charset="0"/>
              </a:rPr>
              <a:t>, and then the operators </a:t>
            </a:r>
            <a:r>
              <a:rPr lang="en-US" altLang="de-DE" sz="2200">
                <a:latin typeface="Courier New" charset="0"/>
              </a:rPr>
              <a:t>+</a:t>
            </a:r>
            <a:r>
              <a:rPr lang="en-US" altLang="de-DE" sz="2400" b="0">
                <a:latin typeface="Times New Roman" charset="0"/>
              </a:rPr>
              <a:t> and </a:t>
            </a:r>
            <a:r>
              <a:rPr lang="en-US" altLang="de-DE" sz="2200">
                <a:latin typeface="Courier New" charset="0"/>
              </a:rPr>
              <a:t>-</a:t>
            </a:r>
            <a:r>
              <a:rPr lang="en-US" altLang="de-DE" sz="2400" b="0">
                <a:latin typeface="Times New Roman" charset="0"/>
              </a:rPr>
              <a:t>.</a:t>
            </a:r>
          </a:p>
        </p:txBody>
      </p:sp>
      <p:sp>
        <p:nvSpPr>
          <p:cNvPr id="408600" name="Rectangle 24"/>
          <p:cNvSpPr>
            <a:spLocks noChangeArrowheads="1"/>
          </p:cNvSpPr>
          <p:nvPr/>
        </p:nvSpPr>
        <p:spPr bwMode="auto">
          <a:xfrm>
            <a:off x="482600" y="4959350"/>
            <a:ext cx="8128000" cy="159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a:latin typeface="Times New Roman" charset="0"/>
              </a:rPr>
              <a:t>Precedence applies only when two operands </a:t>
            </a:r>
            <a:r>
              <a:rPr lang="en-US" altLang="de-DE" sz="2400">
                <a:latin typeface="Times New Roman" charset="0"/>
              </a:rPr>
              <a:t>compete</a:t>
            </a:r>
            <a:r>
              <a:rPr lang="en-US" altLang="de-DE" sz="2400" b="0">
                <a:latin typeface="Times New Roman" charset="0"/>
              </a:rPr>
              <a:t> for the same operator.  If the operators are independent, Java evaluates expressions from left to right.</a:t>
            </a:r>
          </a:p>
          <a:p>
            <a:pPr algn="just">
              <a:lnSpc>
                <a:spcPct val="85000"/>
              </a:lnSpc>
              <a:spcBef>
                <a:spcPct val="0"/>
              </a:spcBef>
              <a:spcAft>
                <a:spcPct val="50000"/>
              </a:spcAft>
            </a:pPr>
            <a:r>
              <a:rPr lang="en-US" altLang="de-DE" sz="2400" b="0">
                <a:latin typeface="Times New Roman" charset="0"/>
              </a:rPr>
              <a:t>Parentheses may be used to change the order of operations.</a:t>
            </a:r>
          </a:p>
        </p:txBody>
      </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53</a:t>
            </a:fld>
            <a:endParaRPr lang="en-US" altLang="de-DE" sz="1400" dirty="0">
              <a:latin typeface="Arial" charset="0"/>
            </a:endParaRPr>
          </a:p>
        </p:txBody>
      </p:sp>
    </p:spTree>
    <p:extLst>
      <p:ext uri="{BB962C8B-B14F-4D97-AF65-F5344CB8AC3E}">
        <p14:creationId xmlns:p14="http://schemas.microsoft.com/office/powerpoint/2010/main" val="1440089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86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86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600"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76200"/>
            <a:ext cx="7772400" cy="685800"/>
          </a:xfrm>
        </p:spPr>
        <p:txBody>
          <a:bodyPr/>
          <a:lstStyle/>
          <a:p>
            <a:r>
              <a:rPr lang="en-US" dirty="0"/>
              <a:t>Aside: Expression Evaluation</a:t>
            </a:r>
          </a:p>
        </p:txBody>
      </p:sp>
      <p:sp>
        <p:nvSpPr>
          <p:cNvPr id="3" name="Inhaltsplatzhalter 2"/>
          <p:cNvSpPr>
            <a:spLocks noGrp="1"/>
          </p:cNvSpPr>
          <p:nvPr>
            <p:ph idx="1"/>
          </p:nvPr>
        </p:nvSpPr>
        <p:spPr>
          <a:xfrm>
            <a:off x="304800" y="685800"/>
            <a:ext cx="8458200" cy="5562600"/>
          </a:xfrm>
        </p:spPr>
        <p:txBody>
          <a:bodyPr>
            <a:noAutofit/>
          </a:bodyPr>
          <a:lstStyle/>
          <a:p>
            <a:pPr marL="0" indent="0">
              <a:buNone/>
            </a:pPr>
            <a:r>
              <a:rPr lang="en-US" sz="2400" b="1" dirty="0">
                <a:latin typeface="Arial" charset="0"/>
                <a:ea typeface="Arial" charset="0"/>
                <a:cs typeface="Arial" charset="0"/>
              </a:rPr>
              <a:t>Different operators </a:t>
            </a:r>
            <a:r>
              <a:rPr lang="en-US" sz="2400" dirty="0">
                <a:latin typeface="Arial" charset="0"/>
                <a:ea typeface="Arial" charset="0"/>
                <a:cs typeface="Arial" charset="0"/>
              </a:rPr>
              <a:t>may be ordered by </a:t>
            </a:r>
            <a:r>
              <a:rPr lang="en-US" sz="2400" i="1" dirty="0">
                <a:solidFill>
                  <a:srgbClr val="FF0000"/>
                </a:solidFill>
                <a:latin typeface="Arial" charset="0"/>
                <a:ea typeface="Arial" charset="0"/>
                <a:cs typeface="Arial" charset="0"/>
              </a:rPr>
              <a:t>precedence</a:t>
            </a:r>
            <a:r>
              <a:rPr lang="en-US" sz="2400" dirty="0">
                <a:latin typeface="Arial" charset="0"/>
                <a:ea typeface="Arial" charset="0"/>
                <a:cs typeface="Arial" charset="0"/>
              </a:rPr>
              <a:t>:</a:t>
            </a:r>
          </a:p>
          <a:p>
            <a:pPr marL="0" indent="0">
              <a:buNone/>
            </a:pPr>
            <a:r>
              <a:rPr lang="en-US" sz="2400" dirty="0">
                <a:latin typeface="Arial" charset="0"/>
                <a:ea typeface="Arial" charset="0"/>
                <a:cs typeface="Arial" charset="0"/>
              </a:rPr>
              <a:t>An operand between operators of different precedence is bound to operator of higher precedence</a:t>
            </a:r>
          </a:p>
          <a:p>
            <a:pPr marL="0" indent="0">
              <a:buNone/>
            </a:pPr>
            <a:r>
              <a:rPr lang="en-US" sz="2400" dirty="0">
                <a:latin typeface="Arial" charset="0"/>
                <a:ea typeface="Arial" charset="0"/>
                <a:cs typeface="Arial" charset="0"/>
              </a:rPr>
              <a:t>* has </a:t>
            </a:r>
            <a:r>
              <a:rPr lang="en-US" sz="2400" i="1" dirty="0">
                <a:latin typeface="Arial" charset="0"/>
                <a:ea typeface="Arial" charset="0"/>
                <a:cs typeface="Arial" charset="0"/>
              </a:rPr>
              <a:t>higher</a:t>
            </a:r>
            <a:r>
              <a:rPr lang="en-US" sz="2400" dirty="0">
                <a:latin typeface="Arial" charset="0"/>
                <a:ea typeface="Arial" charset="0"/>
                <a:cs typeface="Arial" charset="0"/>
              </a:rPr>
              <a:t> precedence than +</a:t>
            </a:r>
            <a:endParaRPr lang="en-US" sz="2400" b="1" dirty="0">
              <a:latin typeface="Courier New" charset="0"/>
              <a:ea typeface="Courier New" charset="0"/>
              <a:cs typeface="Courier New" charset="0"/>
            </a:endParaRPr>
          </a:p>
          <a:p>
            <a:pPr marL="0" indent="0">
              <a:buNone/>
            </a:pPr>
            <a:r>
              <a:rPr lang="en-US" sz="2400" b="1" dirty="0">
                <a:latin typeface="Courier New" charset="0"/>
                <a:ea typeface="Courier New" charset="0"/>
                <a:cs typeface="Courier New" charset="0"/>
              </a:rPr>
              <a:t>2 </a:t>
            </a:r>
            <a:r>
              <a:rPr lang="en-US" sz="2400" b="1" dirty="0">
                <a:solidFill>
                  <a:srgbClr val="FF0000"/>
                </a:solidFill>
                <a:latin typeface="Courier New" charset="0"/>
                <a:ea typeface="Courier New" charset="0"/>
                <a:cs typeface="Courier New" charset="0"/>
              </a:rPr>
              <a:t>+</a:t>
            </a:r>
            <a:r>
              <a:rPr lang="en-US" sz="2400" b="1" dirty="0">
                <a:latin typeface="Courier New" charset="0"/>
                <a:ea typeface="Courier New" charset="0"/>
                <a:cs typeface="Courier New" charset="0"/>
              </a:rPr>
              <a:t> 3 </a:t>
            </a:r>
            <a:r>
              <a:rPr lang="en-US" sz="2400" b="1" dirty="0">
                <a:solidFill>
                  <a:srgbClr val="FF0000"/>
                </a:solidFill>
                <a:latin typeface="Courier New" charset="0"/>
                <a:ea typeface="Courier New" charset="0"/>
                <a:cs typeface="Courier New" charset="0"/>
              </a:rPr>
              <a:t>*</a:t>
            </a:r>
            <a:r>
              <a:rPr lang="en-US" sz="2400" b="1" dirty="0">
                <a:latin typeface="Courier New" charset="0"/>
                <a:ea typeface="Courier New" charset="0"/>
                <a:cs typeface="Courier New" charset="0"/>
              </a:rPr>
              <a:t> 4  == 2 + (3 * 4) !=  (2 + 3) * 4</a:t>
            </a:r>
          </a:p>
          <a:p>
            <a:pPr marL="0" indent="0">
              <a:buNone/>
            </a:pPr>
            <a:r>
              <a:rPr lang="en-US" sz="2400" dirty="0">
                <a:latin typeface="Arial" charset="0"/>
                <a:ea typeface="Arial" charset="0"/>
                <a:cs typeface="Arial" charset="0"/>
              </a:rPr>
              <a:t>3 bound to *, not to +</a:t>
            </a:r>
          </a:p>
          <a:p>
            <a:pPr marL="0" indent="0">
              <a:buNone/>
            </a:pPr>
            <a:endParaRPr lang="en-US" sz="2400" b="1" dirty="0">
              <a:latin typeface="Arial" charset="0"/>
              <a:ea typeface="Arial" charset="0"/>
              <a:cs typeface="Arial" charset="0"/>
            </a:endParaRPr>
          </a:p>
          <a:p>
            <a:pPr marL="0" indent="0">
              <a:buNone/>
            </a:pPr>
            <a:r>
              <a:rPr lang="en-US" sz="2400" dirty="0">
                <a:latin typeface="Arial" charset="0"/>
                <a:ea typeface="Arial" charset="0"/>
                <a:cs typeface="Arial" charset="0"/>
              </a:rPr>
              <a:t>Operators of same precedence level ordered by </a:t>
            </a:r>
            <a:r>
              <a:rPr lang="en-US" sz="2400" i="1" dirty="0">
                <a:solidFill>
                  <a:srgbClr val="FF0000"/>
                </a:solidFill>
                <a:latin typeface="Arial" charset="0"/>
                <a:ea typeface="Arial" charset="0"/>
                <a:cs typeface="Arial" charset="0"/>
              </a:rPr>
              <a:t>associativity</a:t>
            </a:r>
            <a:r>
              <a:rPr lang="en-US" sz="2400" dirty="0">
                <a:latin typeface="Arial" charset="0"/>
                <a:ea typeface="Arial" charset="0"/>
                <a:cs typeface="Arial" charset="0"/>
              </a:rPr>
              <a:t>:</a:t>
            </a:r>
          </a:p>
          <a:p>
            <a:pPr marL="0" indent="0">
              <a:buNone/>
            </a:pPr>
            <a:r>
              <a:rPr lang="en-US" sz="2400" dirty="0">
                <a:latin typeface="Arial" charset="0"/>
                <a:ea typeface="Arial" charset="0"/>
                <a:cs typeface="Arial" charset="0"/>
              </a:rPr>
              <a:t>+ is </a:t>
            </a:r>
            <a:r>
              <a:rPr lang="en-US" sz="2400" i="1" dirty="0">
                <a:latin typeface="Arial" charset="0"/>
                <a:ea typeface="Arial" charset="0"/>
                <a:cs typeface="Arial" charset="0"/>
              </a:rPr>
              <a:t>left</a:t>
            </a:r>
            <a:r>
              <a:rPr lang="en-US" sz="2400" dirty="0">
                <a:latin typeface="Arial" charset="0"/>
                <a:ea typeface="Arial" charset="0"/>
                <a:cs typeface="Arial" charset="0"/>
              </a:rPr>
              <a:t>-associative, operands between +'s bound to left +</a:t>
            </a:r>
          </a:p>
          <a:p>
            <a:pPr marL="0" indent="0">
              <a:buNone/>
            </a:pPr>
            <a:r>
              <a:rPr lang="en-US" sz="2400" b="1" dirty="0">
                <a:latin typeface="Courier New" charset="0"/>
                <a:ea typeface="Courier New" charset="0"/>
                <a:cs typeface="Courier New" charset="0"/>
              </a:rPr>
              <a:t>1 </a:t>
            </a:r>
            <a:r>
              <a:rPr lang="en-US" sz="2400" b="1" dirty="0">
                <a:solidFill>
                  <a:srgbClr val="FF0000"/>
                </a:solidFill>
                <a:latin typeface="Courier New" charset="0"/>
                <a:ea typeface="Courier New" charset="0"/>
                <a:cs typeface="Courier New" charset="0"/>
              </a:rPr>
              <a:t>+</a:t>
            </a:r>
            <a:r>
              <a:rPr lang="en-US" sz="2400" b="1" dirty="0">
                <a:latin typeface="Courier New" charset="0"/>
                <a:ea typeface="Courier New" charset="0"/>
                <a:cs typeface="Courier New" charset="0"/>
              </a:rPr>
              <a:t> 1E100 </a:t>
            </a:r>
            <a:r>
              <a:rPr lang="en-US" sz="2400" b="1" dirty="0">
                <a:solidFill>
                  <a:srgbClr val="FF0000"/>
                </a:solidFill>
                <a:latin typeface="Courier New" charset="0"/>
                <a:ea typeface="Courier New" charset="0"/>
                <a:cs typeface="Courier New" charset="0"/>
              </a:rPr>
              <a:t>+</a:t>
            </a:r>
            <a:r>
              <a:rPr lang="en-US" sz="2400" b="1" dirty="0">
                <a:latin typeface="Courier New" charset="0"/>
                <a:ea typeface="Courier New" charset="0"/>
                <a:cs typeface="Courier New" charset="0"/>
              </a:rPr>
              <a:t> -1E100 == (1 + 1E100) + -1E100</a:t>
            </a:r>
            <a:br>
              <a:rPr lang="en-US" sz="2400" b="1" dirty="0">
                <a:latin typeface="Courier New" charset="0"/>
                <a:ea typeface="Courier New" charset="0"/>
                <a:cs typeface="Courier New" charset="0"/>
              </a:rPr>
            </a:br>
            <a:r>
              <a:rPr lang="en-US" sz="2400" b="1" dirty="0">
                <a:latin typeface="Courier New" charset="0"/>
                <a:ea typeface="Courier New" charset="0"/>
                <a:cs typeface="Courier New" charset="0"/>
              </a:rPr>
              <a:t>                   !=  1 + (1E100 + -1E100)</a:t>
            </a:r>
          </a:p>
          <a:p>
            <a:pPr marL="0" indent="0">
              <a:buNone/>
            </a:pPr>
            <a:r>
              <a:rPr lang="de-DE" sz="2400" b="1" dirty="0" err="1">
                <a:latin typeface="Courier New" charset="0"/>
                <a:ea typeface="Courier New" charset="0"/>
                <a:cs typeface="Courier New" charset="0"/>
              </a:rPr>
              <a:t>false</a:t>
            </a:r>
            <a:r>
              <a:rPr lang="de-DE" sz="2400" b="1" dirty="0">
                <a:latin typeface="Courier New" charset="0"/>
                <a:ea typeface="Courier New" charset="0"/>
                <a:cs typeface="Courier New" charset="0"/>
              </a:rPr>
              <a:t> </a:t>
            </a:r>
            <a:r>
              <a:rPr lang="de-DE" sz="2400" b="1" dirty="0">
                <a:solidFill>
                  <a:srgbClr val="FF0000"/>
                </a:solidFill>
                <a:latin typeface="Courier New" charset="0"/>
                <a:ea typeface="Courier New" charset="0"/>
                <a:cs typeface="Courier New" charset="0"/>
              </a:rPr>
              <a:t>+</a:t>
            </a:r>
            <a:r>
              <a:rPr lang="de-DE" sz="2400" b="1" dirty="0">
                <a:latin typeface="Courier New" charset="0"/>
                <a:ea typeface="Courier New" charset="0"/>
                <a:cs typeface="Courier New" charset="0"/>
              </a:rPr>
              <a:t> </a:t>
            </a:r>
            <a:r>
              <a:rPr lang="de-DE" sz="2400" b="1" dirty="0" err="1">
                <a:latin typeface="Courier New" charset="0"/>
                <a:ea typeface="Courier New" charset="0"/>
                <a:cs typeface="Courier New" charset="0"/>
              </a:rPr>
              <a:t>true</a:t>
            </a:r>
            <a:r>
              <a:rPr lang="de-DE" sz="2400" b="1" dirty="0">
                <a:latin typeface="Courier New" charset="0"/>
                <a:ea typeface="Courier New" charset="0"/>
                <a:cs typeface="Courier New" charset="0"/>
              </a:rPr>
              <a:t> </a:t>
            </a:r>
            <a:r>
              <a:rPr lang="de-DE" sz="2400" b="1" dirty="0">
                <a:solidFill>
                  <a:srgbClr val="FF0000"/>
                </a:solidFill>
                <a:latin typeface="Courier New" charset="0"/>
                <a:ea typeface="Courier New" charset="0"/>
                <a:cs typeface="Courier New" charset="0"/>
              </a:rPr>
              <a:t>+</a:t>
            </a:r>
            <a:r>
              <a:rPr lang="de-DE" sz="2400" b="1" dirty="0">
                <a:latin typeface="Courier New" charset="0"/>
                <a:ea typeface="Courier New" charset="0"/>
                <a:cs typeface="Courier New" charset="0"/>
              </a:rPr>
              <a:t> ""  == (</a:t>
            </a:r>
            <a:r>
              <a:rPr lang="de-DE" sz="2400" b="1" dirty="0" err="1">
                <a:latin typeface="Courier New" charset="0"/>
                <a:ea typeface="Courier New" charset="0"/>
                <a:cs typeface="Courier New" charset="0"/>
              </a:rPr>
              <a:t>false</a:t>
            </a:r>
            <a:r>
              <a:rPr lang="de-DE" sz="2400" b="1" dirty="0">
                <a:latin typeface="Courier New" charset="0"/>
                <a:ea typeface="Courier New" charset="0"/>
                <a:cs typeface="Courier New" charset="0"/>
              </a:rPr>
              <a:t> + </a:t>
            </a:r>
            <a:r>
              <a:rPr lang="de-DE" sz="2400" b="1" dirty="0" err="1">
                <a:latin typeface="Courier New" charset="0"/>
                <a:ea typeface="Courier New" charset="0"/>
                <a:cs typeface="Courier New" charset="0"/>
              </a:rPr>
              <a:t>true</a:t>
            </a:r>
            <a:r>
              <a:rPr lang="de-DE" sz="2400" b="1" dirty="0">
                <a:latin typeface="Courier New" charset="0"/>
                <a:ea typeface="Courier New" charset="0"/>
                <a:cs typeface="Courier New" charset="0"/>
              </a:rPr>
              <a:t>) + "" </a:t>
            </a:r>
            <a:br>
              <a:rPr lang="de-DE" sz="2400" b="1" dirty="0">
                <a:latin typeface="Courier New" charset="0"/>
                <a:ea typeface="Courier New" charset="0"/>
                <a:cs typeface="Courier New" charset="0"/>
              </a:rPr>
            </a:br>
            <a:r>
              <a:rPr lang="de-DE" sz="2400" b="1" dirty="0">
                <a:latin typeface="Courier New" charset="0"/>
                <a:ea typeface="Courier New" charset="0"/>
                <a:cs typeface="Courier New" charset="0"/>
              </a:rPr>
              <a:t>                   !=  </a:t>
            </a:r>
            <a:r>
              <a:rPr lang="de-DE" sz="2400" b="1" dirty="0" err="1">
                <a:latin typeface="Courier New" charset="0"/>
                <a:ea typeface="Courier New" charset="0"/>
                <a:cs typeface="Courier New" charset="0"/>
              </a:rPr>
              <a:t>false</a:t>
            </a:r>
            <a:r>
              <a:rPr lang="de-DE" sz="2400" b="1" dirty="0">
                <a:latin typeface="Courier New" charset="0"/>
                <a:ea typeface="Courier New" charset="0"/>
                <a:cs typeface="Courier New" charset="0"/>
              </a:rPr>
              <a:t> + (</a:t>
            </a:r>
            <a:r>
              <a:rPr lang="de-DE" sz="2400" b="1" dirty="0" err="1">
                <a:latin typeface="Courier New" charset="0"/>
                <a:ea typeface="Courier New" charset="0"/>
                <a:cs typeface="Courier New" charset="0"/>
              </a:rPr>
              <a:t>true</a:t>
            </a:r>
            <a:r>
              <a:rPr lang="de-DE" sz="2400" b="1" dirty="0">
                <a:latin typeface="Courier New" charset="0"/>
                <a:ea typeface="Courier New" charset="0"/>
                <a:cs typeface="Courier New" charset="0"/>
              </a:rPr>
              <a:t> + "")</a:t>
            </a:r>
          </a:p>
          <a:p>
            <a:pPr marL="0" indent="0">
              <a:buNone/>
            </a:pPr>
            <a:r>
              <a:rPr lang="en-US" sz="2400" b="1" dirty="0">
                <a:latin typeface="Courier New" charset="0"/>
                <a:ea typeface="Courier New" charset="0"/>
                <a:cs typeface="Courier New" charset="0"/>
              </a:rPr>
              <a:t>1E100</a:t>
            </a:r>
            <a:r>
              <a:rPr lang="en-US" sz="2400" dirty="0">
                <a:latin typeface="Arial" charset="0"/>
                <a:ea typeface="Arial" charset="0"/>
                <a:cs typeface="Arial" charset="0"/>
              </a:rPr>
              <a:t>/</a:t>
            </a:r>
            <a:r>
              <a:rPr lang="de-DE" sz="2400" b="1" dirty="0" err="1">
                <a:latin typeface="Courier New" charset="0"/>
                <a:ea typeface="Courier New" charset="0"/>
                <a:cs typeface="Courier New" charset="0"/>
              </a:rPr>
              <a:t>true</a:t>
            </a:r>
            <a:r>
              <a:rPr lang="en-US" sz="2400" dirty="0">
                <a:latin typeface="Arial" charset="0"/>
                <a:ea typeface="Arial" charset="0"/>
                <a:cs typeface="Arial" charset="0"/>
              </a:rPr>
              <a:t> bound to left +, not to right +</a:t>
            </a:r>
            <a:endParaRPr lang="en-US" sz="2400" b="1" dirty="0">
              <a:latin typeface="Courier New" charset="0"/>
              <a:ea typeface="Courier New" charset="0"/>
              <a:cs typeface="Courier New" charset="0"/>
            </a:endParaRPr>
          </a:p>
        </p:txBody>
      </p:sp>
      <p:sp>
        <p:nvSpPr>
          <p:cNvPr id="5" name="Foliennummernplatzhalter 3"/>
          <p:cNvSpPr>
            <a:spLocks noGrp="1"/>
          </p:cNvSpPr>
          <p:nvPr>
            <p:ph type="sldNum" sz="quarter" idx="12"/>
          </p:nvPr>
        </p:nvSpPr>
        <p:spPr>
          <a:xfrm>
            <a:off x="7181418" y="6477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6FF59ED-5D5B-FD47-9F6B-8C6B7B7C3BE2}" type="slidenum">
              <a:rPr lang="en-US" altLang="de-DE" sz="1400">
                <a:latin typeface="Arial" charset="0"/>
              </a:rPr>
              <a:pPr/>
              <a:t>54</a:t>
            </a:fld>
            <a:endParaRPr lang="en-US" altLang="de-DE" sz="1400" dirty="0">
              <a:latin typeface="Arial" charset="0"/>
            </a:endParaRPr>
          </a:p>
        </p:txBody>
      </p:sp>
      <p:sp>
        <p:nvSpPr>
          <p:cNvPr id="6" name="Textfeld 5"/>
          <p:cNvSpPr txBox="1"/>
          <p:nvPr/>
        </p:nvSpPr>
        <p:spPr>
          <a:xfrm>
            <a:off x="1905000" y="6477000"/>
            <a:ext cx="6957610" cy="400110"/>
          </a:xfrm>
          <a:prstGeom prst="rect">
            <a:avLst/>
          </a:prstGeom>
          <a:noFill/>
        </p:spPr>
        <p:txBody>
          <a:bodyPr wrap="none" rtlCol="0">
            <a:spAutoFit/>
          </a:bodyPr>
          <a:lstStyle/>
          <a:p>
            <a:r>
              <a:rPr lang="en-US" sz="2000" dirty="0">
                <a:latin typeface="Arial" charset="0"/>
                <a:ea typeface="Arial" charset="0"/>
                <a:cs typeface="Arial" charset="0"/>
              </a:rPr>
              <a:t>See also http://</a:t>
            </a:r>
            <a:r>
              <a:rPr lang="en-US" sz="2000" dirty="0" err="1">
                <a:latin typeface="Arial" charset="0"/>
                <a:ea typeface="Arial" charset="0"/>
                <a:cs typeface="Arial" charset="0"/>
              </a:rPr>
              <a:t>introcs.cs.princeton.edu</a:t>
            </a:r>
            <a:r>
              <a:rPr lang="en-US" sz="2000" dirty="0">
                <a:latin typeface="Arial" charset="0"/>
                <a:ea typeface="Arial" charset="0"/>
                <a:cs typeface="Arial" charset="0"/>
              </a:rPr>
              <a:t>/java/11precedence/</a:t>
            </a:r>
          </a:p>
        </p:txBody>
      </p:sp>
    </p:spTree>
    <p:extLst>
      <p:ext uri="{BB962C8B-B14F-4D97-AF65-F5344CB8AC3E}">
        <p14:creationId xmlns:p14="http://schemas.microsoft.com/office/powerpoint/2010/main" val="813757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84A95530-DE9F-F243-9C8C-547D0236C76E}" type="slidenum">
              <a:rPr lang="en-US" altLang="de-DE" smtClean="0"/>
              <a:pPr/>
              <a:t>55</a:t>
            </a:fld>
            <a:endParaRPr lang="en-US" altLang="de-DE"/>
          </a:p>
        </p:txBody>
      </p:sp>
      <p:pic>
        <p:nvPicPr>
          <p:cNvPr id="4" name="Bild 3"/>
          <p:cNvPicPr>
            <a:picLocks noChangeAspect="1"/>
          </p:cNvPicPr>
          <p:nvPr/>
        </p:nvPicPr>
        <p:blipFill rotWithShape="1">
          <a:blip r:embed="rId2">
            <a:extLst>
              <a:ext uri="{28A0092B-C50C-407E-A947-70E740481C1C}">
                <a14:useLocalDpi xmlns:a14="http://schemas.microsoft.com/office/drawing/2010/main" val="0"/>
              </a:ext>
            </a:extLst>
          </a:blip>
          <a:srcRect b="50923"/>
          <a:stretch/>
        </p:blipFill>
        <p:spPr>
          <a:xfrm>
            <a:off x="304800" y="31595"/>
            <a:ext cx="8589001" cy="6490317"/>
          </a:xfrm>
          <a:prstGeom prst="rect">
            <a:avLst/>
          </a:prstGeom>
        </p:spPr>
      </p:pic>
      <p:sp>
        <p:nvSpPr>
          <p:cNvPr id="6" name="Textfeld 5"/>
          <p:cNvSpPr txBox="1"/>
          <p:nvPr/>
        </p:nvSpPr>
        <p:spPr>
          <a:xfrm>
            <a:off x="3188778" y="6546433"/>
            <a:ext cx="5958939" cy="400110"/>
          </a:xfrm>
          <a:prstGeom prst="rect">
            <a:avLst/>
          </a:prstGeom>
          <a:noFill/>
        </p:spPr>
        <p:txBody>
          <a:bodyPr wrap="none" rtlCol="0">
            <a:spAutoFit/>
          </a:bodyPr>
          <a:lstStyle/>
          <a:p>
            <a:r>
              <a:rPr lang="en-US" sz="2000" dirty="0">
                <a:latin typeface="Arial" charset="0"/>
                <a:ea typeface="Arial" charset="0"/>
                <a:cs typeface="Arial" charset="0"/>
              </a:rPr>
              <a:t>[http://</a:t>
            </a:r>
            <a:r>
              <a:rPr lang="en-US" sz="2000" dirty="0" err="1">
                <a:latin typeface="Arial" charset="0"/>
                <a:ea typeface="Arial" charset="0"/>
                <a:cs typeface="Arial" charset="0"/>
              </a:rPr>
              <a:t>introcs.cs.princeton.edu</a:t>
            </a:r>
            <a:r>
              <a:rPr lang="en-US" sz="2000" dirty="0">
                <a:latin typeface="Arial" charset="0"/>
                <a:ea typeface="Arial" charset="0"/>
                <a:cs typeface="Arial" charset="0"/>
              </a:rPr>
              <a:t>/java/11precedence/]</a:t>
            </a:r>
          </a:p>
        </p:txBody>
      </p:sp>
    </p:spTree>
    <p:extLst>
      <p:ext uri="{BB962C8B-B14F-4D97-AF65-F5344CB8AC3E}">
        <p14:creationId xmlns:p14="http://schemas.microsoft.com/office/powerpoint/2010/main" val="2997536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84A95530-DE9F-F243-9C8C-547D0236C76E}" type="slidenum">
              <a:rPr lang="en-US" altLang="de-DE" smtClean="0"/>
              <a:pPr/>
              <a:t>56</a:t>
            </a:fld>
            <a:endParaRPr lang="en-US" altLang="de-DE"/>
          </a:p>
        </p:txBody>
      </p:sp>
      <p:pic>
        <p:nvPicPr>
          <p:cNvPr id="4" name="Bild 3"/>
          <p:cNvPicPr>
            <a:picLocks noChangeAspect="1"/>
          </p:cNvPicPr>
          <p:nvPr/>
        </p:nvPicPr>
        <p:blipFill rotWithShape="1">
          <a:blip r:embed="rId3">
            <a:extLst>
              <a:ext uri="{28A0092B-C50C-407E-A947-70E740481C1C}">
                <a14:useLocalDpi xmlns:a14="http://schemas.microsoft.com/office/drawing/2010/main" val="0"/>
              </a:ext>
            </a:extLst>
          </a:blip>
          <a:srcRect t="49077" b="-780"/>
          <a:stretch/>
        </p:blipFill>
        <p:spPr>
          <a:xfrm>
            <a:off x="304800" y="0"/>
            <a:ext cx="8549640" cy="6806278"/>
          </a:xfrm>
          <a:prstGeom prst="rect">
            <a:avLst/>
          </a:prstGeom>
        </p:spPr>
      </p:pic>
      <p:sp>
        <p:nvSpPr>
          <p:cNvPr id="5" name="Textfeld 4"/>
          <p:cNvSpPr txBox="1"/>
          <p:nvPr/>
        </p:nvSpPr>
        <p:spPr>
          <a:xfrm>
            <a:off x="3188778" y="6546433"/>
            <a:ext cx="5958939" cy="400110"/>
          </a:xfrm>
          <a:prstGeom prst="rect">
            <a:avLst/>
          </a:prstGeom>
          <a:noFill/>
        </p:spPr>
        <p:txBody>
          <a:bodyPr wrap="none" rtlCol="0">
            <a:spAutoFit/>
          </a:bodyPr>
          <a:lstStyle/>
          <a:p>
            <a:r>
              <a:rPr lang="en-US" sz="2000" dirty="0">
                <a:latin typeface="Arial" charset="0"/>
                <a:ea typeface="Arial" charset="0"/>
                <a:cs typeface="Arial" charset="0"/>
              </a:rPr>
              <a:t>[http://</a:t>
            </a:r>
            <a:r>
              <a:rPr lang="en-US" sz="2000" dirty="0" err="1">
                <a:latin typeface="Arial" charset="0"/>
                <a:ea typeface="Arial" charset="0"/>
                <a:cs typeface="Arial" charset="0"/>
              </a:rPr>
              <a:t>introcs.cs.princeton.edu</a:t>
            </a:r>
            <a:r>
              <a:rPr lang="en-US" sz="2000" dirty="0">
                <a:latin typeface="Arial" charset="0"/>
                <a:ea typeface="Arial" charset="0"/>
                <a:cs typeface="Arial" charset="0"/>
              </a:rPr>
              <a:t>/java/11precedence/]</a:t>
            </a:r>
          </a:p>
        </p:txBody>
      </p:sp>
    </p:spTree>
    <p:extLst>
      <p:ext uri="{BB962C8B-B14F-4D97-AF65-F5344CB8AC3E}">
        <p14:creationId xmlns:p14="http://schemas.microsoft.com/office/powerpoint/2010/main" val="10097167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685800"/>
          </a:xfrm>
        </p:spPr>
        <p:txBody>
          <a:bodyPr/>
          <a:lstStyle/>
          <a:p>
            <a:r>
              <a:rPr lang="en-US" dirty="0"/>
              <a:t>Aside: Expression Evaluation</a:t>
            </a:r>
          </a:p>
        </p:txBody>
      </p:sp>
      <p:sp>
        <p:nvSpPr>
          <p:cNvPr id="3" name="Inhaltsplatzhalter 2"/>
          <p:cNvSpPr>
            <a:spLocks noGrp="1"/>
          </p:cNvSpPr>
          <p:nvPr>
            <p:ph idx="1"/>
          </p:nvPr>
        </p:nvSpPr>
        <p:spPr>
          <a:xfrm>
            <a:off x="304800" y="990600"/>
            <a:ext cx="8382000" cy="5334000"/>
          </a:xfrm>
        </p:spPr>
        <p:txBody>
          <a:bodyPr>
            <a:noAutofit/>
          </a:bodyPr>
          <a:lstStyle/>
          <a:p>
            <a:pPr marL="0" indent="0">
              <a:buNone/>
            </a:pPr>
            <a:r>
              <a:rPr lang="en-US" sz="2400" dirty="0" err="1">
                <a:latin typeface="Arial" charset="0"/>
                <a:ea typeface="Arial" charset="0"/>
                <a:cs typeface="Arial" charset="0"/>
              </a:rPr>
              <a:t>Precendence</a:t>
            </a:r>
            <a:r>
              <a:rPr lang="en-US" sz="2400" dirty="0">
                <a:latin typeface="Arial" charset="0"/>
                <a:ea typeface="Arial" charset="0"/>
                <a:cs typeface="Arial" charset="0"/>
              </a:rPr>
              <a:t> and associativity ...</a:t>
            </a:r>
          </a:p>
          <a:p>
            <a:r>
              <a:rPr lang="en-US" sz="2400" dirty="0">
                <a:latin typeface="Arial" charset="0"/>
                <a:ea typeface="Arial" charset="0"/>
                <a:cs typeface="Arial" charset="0"/>
              </a:rPr>
              <a:t>govern which operands belong to which operator</a:t>
            </a:r>
          </a:p>
          <a:p>
            <a:r>
              <a:rPr lang="en-US" sz="2400" dirty="0">
                <a:latin typeface="Arial" charset="0"/>
                <a:ea typeface="Arial" charset="0"/>
                <a:cs typeface="Arial" charset="0"/>
              </a:rPr>
              <a:t>imply </a:t>
            </a:r>
            <a:r>
              <a:rPr lang="en-US" sz="2400" dirty="0" err="1">
                <a:latin typeface="Arial" charset="0"/>
                <a:ea typeface="Arial" charset="0"/>
                <a:cs typeface="Arial" charset="0"/>
              </a:rPr>
              <a:t>paren's</a:t>
            </a:r>
            <a:endParaRPr lang="en-US" sz="2400" dirty="0">
              <a:latin typeface="Arial" charset="0"/>
              <a:ea typeface="Arial" charset="0"/>
              <a:cs typeface="Arial" charset="0"/>
            </a:endParaRPr>
          </a:p>
          <a:p>
            <a:r>
              <a:rPr lang="en-US" sz="2400" dirty="0">
                <a:latin typeface="Arial" charset="0"/>
                <a:ea typeface="Arial" charset="0"/>
                <a:cs typeface="Arial" charset="0"/>
              </a:rPr>
              <a:t>can be overridden by </a:t>
            </a:r>
            <a:r>
              <a:rPr lang="en-US" sz="2400" dirty="0" err="1">
                <a:latin typeface="Arial" charset="0"/>
                <a:ea typeface="Arial" charset="0"/>
                <a:cs typeface="Arial" charset="0"/>
              </a:rPr>
              <a:t>paren's</a:t>
            </a:r>
            <a:endParaRPr lang="en-US" sz="2400" dirty="0">
              <a:latin typeface="Arial" charset="0"/>
              <a:ea typeface="Arial" charset="0"/>
              <a:cs typeface="Arial" charset="0"/>
            </a:endParaRPr>
          </a:p>
          <a:p>
            <a:endParaRPr lang="en-US" sz="2400" b="1" dirty="0">
              <a:latin typeface="Arial" charset="0"/>
              <a:ea typeface="Arial" charset="0"/>
              <a:cs typeface="Arial" charset="0"/>
            </a:endParaRPr>
          </a:p>
          <a:p>
            <a:pPr marL="0" indent="0">
              <a:buNone/>
            </a:pPr>
            <a:r>
              <a:rPr lang="en-US" sz="2400" dirty="0">
                <a:latin typeface="Arial" charset="0"/>
                <a:ea typeface="Arial" charset="0"/>
                <a:cs typeface="Arial" charset="0"/>
              </a:rPr>
              <a:t>Precedence, associativity and </a:t>
            </a:r>
            <a:r>
              <a:rPr lang="en-US" sz="2400" dirty="0" err="1">
                <a:latin typeface="Arial" charset="0"/>
                <a:ea typeface="Arial" charset="0"/>
                <a:cs typeface="Arial" charset="0"/>
              </a:rPr>
              <a:t>paren's</a:t>
            </a:r>
            <a:r>
              <a:rPr lang="en-US" sz="2400" dirty="0">
                <a:latin typeface="Arial" charset="0"/>
                <a:ea typeface="Arial" charset="0"/>
                <a:cs typeface="Arial" charset="0"/>
              </a:rPr>
              <a:t> tell us how to construct a </a:t>
            </a:r>
            <a:r>
              <a:rPr lang="en-US" sz="2400" i="1" dirty="0">
                <a:solidFill>
                  <a:srgbClr val="FF0000"/>
                </a:solidFill>
                <a:latin typeface="Arial" charset="0"/>
                <a:ea typeface="Arial" charset="0"/>
                <a:cs typeface="Arial" charset="0"/>
              </a:rPr>
              <a:t>fully parenthesized </a:t>
            </a:r>
            <a:r>
              <a:rPr lang="en-US" sz="2400" dirty="0">
                <a:latin typeface="Arial" charset="0"/>
                <a:ea typeface="Arial" charset="0"/>
                <a:cs typeface="Arial" charset="0"/>
              </a:rPr>
              <a:t>expression, </a:t>
            </a:r>
            <a:br>
              <a:rPr lang="en-US" sz="2400" dirty="0">
                <a:latin typeface="Arial" charset="0"/>
                <a:ea typeface="Arial" charset="0"/>
                <a:cs typeface="Arial" charset="0"/>
              </a:rPr>
            </a:br>
            <a:r>
              <a:rPr lang="en-US" sz="2400" dirty="0">
                <a:latin typeface="Arial" charset="0"/>
                <a:ea typeface="Arial" charset="0"/>
                <a:cs typeface="Arial" charset="0"/>
              </a:rPr>
              <a:t>which makes all bindings of operands to operators explicit:</a:t>
            </a:r>
          </a:p>
          <a:p>
            <a:pPr marL="0" indent="0">
              <a:buNone/>
            </a:pPr>
            <a:r>
              <a:rPr lang="en-US" sz="2400" b="1" dirty="0">
                <a:latin typeface="Courier New" charset="0"/>
                <a:ea typeface="Courier New" charset="0"/>
                <a:cs typeface="Courier New" charset="0"/>
              </a:rPr>
              <a:t>2 + 3 * (4 + 5)  ==  2 + </a:t>
            </a:r>
            <a:r>
              <a:rPr lang="en-US" sz="2400" b="1" dirty="0">
                <a:solidFill>
                  <a:srgbClr val="FF0000"/>
                </a:solidFill>
                <a:latin typeface="Courier New" charset="0"/>
                <a:ea typeface="Courier New" charset="0"/>
                <a:cs typeface="Courier New" charset="0"/>
              </a:rPr>
              <a:t>(</a:t>
            </a:r>
            <a:r>
              <a:rPr lang="en-US" sz="2400" b="1" dirty="0">
                <a:latin typeface="Courier New" charset="0"/>
                <a:ea typeface="Courier New" charset="0"/>
                <a:cs typeface="Courier New" charset="0"/>
              </a:rPr>
              <a:t>3 * (4 + 5)</a:t>
            </a:r>
            <a:r>
              <a:rPr lang="en-US" sz="2400" b="1" dirty="0">
                <a:solidFill>
                  <a:srgbClr val="FF0000"/>
                </a:solidFill>
                <a:latin typeface="Courier New" charset="0"/>
                <a:ea typeface="Courier New" charset="0"/>
                <a:cs typeface="Courier New" charset="0"/>
              </a:rPr>
              <a:t>)</a:t>
            </a:r>
          </a:p>
          <a:p>
            <a:pPr marL="0" indent="0">
              <a:buNone/>
            </a:pPr>
            <a:endParaRPr lang="en-US" sz="2400" dirty="0">
              <a:latin typeface="Arial" charset="0"/>
              <a:ea typeface="Arial" charset="0"/>
              <a:cs typeface="Arial" charset="0"/>
            </a:endParaRPr>
          </a:p>
          <a:p>
            <a:pPr marL="0" indent="0">
              <a:buNone/>
            </a:pPr>
            <a:r>
              <a:rPr lang="en-US" sz="2400" dirty="0">
                <a:latin typeface="Arial" charset="0"/>
                <a:ea typeface="Arial" charset="0"/>
                <a:cs typeface="Arial" charset="0"/>
              </a:rPr>
              <a:t>Once expression is fully parenthesized, don't need to consider precedence and associativity any more.</a:t>
            </a:r>
          </a:p>
        </p:txBody>
      </p:sp>
      <p:sp>
        <p:nvSpPr>
          <p:cNvPr id="5" name="Foliennummernplatzhalter 3"/>
          <p:cNvSpPr>
            <a:spLocks noGrp="1"/>
          </p:cNvSpPr>
          <p:nvPr>
            <p:ph type="sldNum" sz="quarter" idx="12"/>
          </p:nvPr>
        </p:nvSpPr>
        <p:spPr>
          <a:xfrm>
            <a:off x="7181418" y="6477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6FF59ED-5D5B-FD47-9F6B-8C6B7B7C3BE2}" type="slidenum">
              <a:rPr lang="en-US" altLang="de-DE" sz="1400">
                <a:latin typeface="Arial" charset="0"/>
              </a:rPr>
              <a:pPr/>
              <a:t>57</a:t>
            </a:fld>
            <a:endParaRPr lang="en-US" altLang="de-DE" sz="1400" dirty="0">
              <a:latin typeface="Arial" charset="0"/>
            </a:endParaRPr>
          </a:p>
        </p:txBody>
      </p:sp>
    </p:spTree>
    <p:extLst>
      <p:ext uri="{BB962C8B-B14F-4D97-AF65-F5344CB8AC3E}">
        <p14:creationId xmlns:p14="http://schemas.microsoft.com/office/powerpoint/2010/main" val="1492211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685800"/>
          </a:xfrm>
        </p:spPr>
        <p:txBody>
          <a:bodyPr/>
          <a:lstStyle/>
          <a:p>
            <a:r>
              <a:rPr lang="en-US" dirty="0"/>
              <a:t>Aside: Expression Evaluation</a:t>
            </a:r>
          </a:p>
        </p:txBody>
      </p:sp>
      <p:sp>
        <p:nvSpPr>
          <p:cNvPr id="3" name="Inhaltsplatzhalter 2"/>
          <p:cNvSpPr>
            <a:spLocks noGrp="1"/>
          </p:cNvSpPr>
          <p:nvPr>
            <p:ph idx="1"/>
          </p:nvPr>
        </p:nvSpPr>
        <p:spPr>
          <a:xfrm>
            <a:off x="304800" y="838200"/>
            <a:ext cx="8610600" cy="5943600"/>
          </a:xfrm>
        </p:spPr>
        <p:txBody>
          <a:bodyPr>
            <a:normAutofit lnSpcReduction="10000"/>
          </a:bodyPr>
          <a:lstStyle/>
          <a:p>
            <a:pPr marL="0" indent="0">
              <a:buNone/>
            </a:pPr>
            <a:r>
              <a:rPr lang="en-US" sz="2400" dirty="0">
                <a:latin typeface="Arial" charset="0"/>
                <a:ea typeface="Arial" charset="0"/>
                <a:cs typeface="Arial" charset="0"/>
              </a:rPr>
              <a:t>To perform an operation, we </a:t>
            </a:r>
            <a:r>
              <a:rPr lang="en-US" sz="2400" b="1" dirty="0">
                <a:latin typeface="Arial" charset="0"/>
                <a:ea typeface="Arial" charset="0"/>
                <a:cs typeface="Arial" charset="0"/>
              </a:rPr>
              <a:t>first</a:t>
            </a:r>
            <a:r>
              <a:rPr lang="en-US" sz="2400" dirty="0">
                <a:latin typeface="Arial" charset="0"/>
                <a:ea typeface="Arial" charset="0"/>
                <a:cs typeface="Arial" charset="0"/>
              </a:rPr>
              <a:t> evaluate operands, </a:t>
            </a:r>
            <a:r>
              <a:rPr lang="en-US" sz="2400" b="1" dirty="0">
                <a:latin typeface="Arial" charset="0"/>
                <a:ea typeface="Arial" charset="0"/>
                <a:cs typeface="Arial" charset="0"/>
              </a:rPr>
              <a:t>then</a:t>
            </a:r>
            <a:r>
              <a:rPr lang="en-US" sz="2400" dirty="0">
                <a:latin typeface="Arial" charset="0"/>
                <a:ea typeface="Arial" charset="0"/>
                <a:cs typeface="Arial" charset="0"/>
              </a:rPr>
              <a:t> apply operator to results.</a:t>
            </a:r>
          </a:p>
          <a:p>
            <a:pPr marL="0" indent="0">
              <a:buNone/>
            </a:pPr>
            <a:r>
              <a:rPr lang="en-US" sz="2400" dirty="0">
                <a:latin typeface="Arial" charset="0"/>
                <a:ea typeface="Arial" charset="0"/>
                <a:cs typeface="Arial" charset="0"/>
              </a:rPr>
              <a:t>(Special case: short-circuit evaluation for &amp;&amp;, || – see later)</a:t>
            </a:r>
          </a:p>
          <a:p>
            <a:pPr marL="0" indent="0">
              <a:buNone/>
            </a:pPr>
            <a:r>
              <a:rPr lang="en-US" sz="2400" dirty="0">
                <a:latin typeface="Arial" charset="0"/>
                <a:ea typeface="Arial" charset="0"/>
                <a:cs typeface="Arial" charset="0"/>
              </a:rPr>
              <a:t>Do this </a:t>
            </a:r>
            <a:r>
              <a:rPr lang="en-US" sz="2400" i="1" dirty="0">
                <a:solidFill>
                  <a:srgbClr val="FF0000"/>
                </a:solidFill>
                <a:latin typeface="Arial" charset="0"/>
                <a:ea typeface="Arial" charset="0"/>
                <a:cs typeface="Arial" charset="0"/>
              </a:rPr>
              <a:t>recursively</a:t>
            </a:r>
            <a:r>
              <a:rPr lang="en-US" sz="2400" dirty="0">
                <a:latin typeface="Arial" charset="0"/>
                <a:ea typeface="Arial" charset="0"/>
                <a:cs typeface="Arial" charset="0"/>
              </a:rPr>
              <a:t>: if evaluating an operand entails performing an operation, the same rule applies again.</a:t>
            </a:r>
          </a:p>
          <a:p>
            <a:pPr marL="0" indent="0">
              <a:buNone/>
            </a:pPr>
            <a:endParaRPr lang="en-US" sz="2400" b="1" dirty="0">
              <a:latin typeface="Arial" charset="0"/>
              <a:ea typeface="Arial" charset="0"/>
              <a:cs typeface="Arial" charset="0"/>
            </a:endParaRPr>
          </a:p>
          <a:p>
            <a:pPr marL="0" indent="0">
              <a:buNone/>
            </a:pPr>
            <a:r>
              <a:rPr lang="en-US" sz="2400" b="1" dirty="0">
                <a:latin typeface="Arial" charset="0"/>
                <a:ea typeface="Arial" charset="0"/>
                <a:cs typeface="Arial" charset="0"/>
              </a:rPr>
              <a:t>Operands</a:t>
            </a:r>
            <a:r>
              <a:rPr lang="en-US" sz="2400" dirty="0">
                <a:latin typeface="Arial" charset="0"/>
                <a:ea typeface="Arial" charset="0"/>
                <a:cs typeface="Arial" charset="0"/>
              </a:rPr>
              <a:t> of operator ordered by </a:t>
            </a:r>
            <a:r>
              <a:rPr lang="en-US" sz="2400" i="1" dirty="0">
                <a:solidFill>
                  <a:srgbClr val="FF0000"/>
                </a:solidFill>
                <a:latin typeface="Arial" charset="0"/>
                <a:ea typeface="Arial" charset="0"/>
                <a:cs typeface="Arial" charset="0"/>
              </a:rPr>
              <a:t>evaluation direction</a:t>
            </a:r>
            <a:r>
              <a:rPr lang="en-US" sz="2400" dirty="0">
                <a:latin typeface="Arial" charset="0"/>
                <a:ea typeface="Arial" charset="0"/>
                <a:cs typeface="Arial" charset="0"/>
              </a:rPr>
              <a:t>:</a:t>
            </a:r>
          </a:p>
          <a:p>
            <a:pPr marL="0" indent="0">
              <a:buNone/>
            </a:pPr>
            <a:r>
              <a:rPr lang="en-US" sz="2400" dirty="0">
                <a:latin typeface="Arial" charset="0"/>
                <a:ea typeface="Arial" charset="0"/>
                <a:cs typeface="Arial" charset="0"/>
              </a:rPr>
              <a:t>Java evaluates </a:t>
            </a:r>
            <a:r>
              <a:rPr lang="en-US" sz="2400" i="1" dirty="0">
                <a:latin typeface="Arial" charset="0"/>
                <a:ea typeface="Arial" charset="0"/>
                <a:cs typeface="Arial" charset="0"/>
              </a:rPr>
              <a:t>left-to-right</a:t>
            </a:r>
            <a:r>
              <a:rPr lang="en-US" sz="2400" dirty="0">
                <a:latin typeface="Arial" charset="0"/>
                <a:ea typeface="Arial" charset="0"/>
                <a:cs typeface="Arial" charset="0"/>
              </a:rPr>
              <a:t> (</a:t>
            </a:r>
            <a:r>
              <a:rPr lang="en-US" sz="2400" u="sng" dirty="0">
                <a:latin typeface="Arial" charset="0"/>
                <a:ea typeface="Arial" charset="0"/>
                <a:cs typeface="Arial" charset="0"/>
              </a:rPr>
              <a:t>undefined</a:t>
            </a:r>
            <a:r>
              <a:rPr lang="en-US" sz="2400" dirty="0">
                <a:latin typeface="Arial" charset="0"/>
                <a:ea typeface="Arial" charset="0"/>
                <a:cs typeface="Arial" charset="0"/>
              </a:rPr>
              <a:t> in C or C++!)</a:t>
            </a:r>
          </a:p>
          <a:p>
            <a:pPr marL="0" indent="0">
              <a:buNone/>
            </a:pPr>
            <a:r>
              <a:rPr lang="en-US" sz="2400" dirty="0">
                <a:latin typeface="Arial" charset="0"/>
                <a:ea typeface="Arial" charset="0"/>
                <a:cs typeface="Arial" charset="0"/>
              </a:rPr>
              <a:t>This matters when operand evaluation has </a:t>
            </a:r>
            <a:r>
              <a:rPr lang="en-US" sz="2400" i="1" dirty="0">
                <a:solidFill>
                  <a:srgbClr val="FF0000"/>
                </a:solidFill>
                <a:latin typeface="Arial" charset="0"/>
                <a:ea typeface="Arial" charset="0"/>
                <a:cs typeface="Arial" charset="0"/>
              </a:rPr>
              <a:t>side effects</a:t>
            </a:r>
            <a:br>
              <a:rPr lang="en-US" sz="2400" dirty="0">
                <a:latin typeface="Arial" charset="0"/>
                <a:ea typeface="Arial" charset="0"/>
                <a:cs typeface="Arial" charset="0"/>
              </a:rPr>
            </a:br>
            <a:r>
              <a:rPr lang="en-US" sz="2400" dirty="0">
                <a:latin typeface="Arial" charset="0"/>
                <a:ea typeface="Arial" charset="0"/>
                <a:cs typeface="Arial" charset="0"/>
              </a:rPr>
              <a:t>(such as assigning new values to variables)</a:t>
            </a:r>
          </a:p>
          <a:p>
            <a:pPr marL="0" indent="0">
              <a:buNone/>
            </a:pPr>
            <a:endParaRPr lang="en-US" sz="2400" dirty="0">
              <a:latin typeface="Arial" charset="0"/>
              <a:ea typeface="Arial" charset="0"/>
              <a:cs typeface="Arial" charset="0"/>
            </a:endParaRPr>
          </a:p>
          <a:p>
            <a:pPr marL="0" indent="0">
              <a:buNone/>
            </a:pPr>
            <a:r>
              <a:rPr lang="en-US" sz="2400" dirty="0">
                <a:latin typeface="Arial" charset="0"/>
                <a:ea typeface="Arial" charset="0"/>
                <a:cs typeface="Arial" charset="0"/>
              </a:rPr>
              <a:t>With </a:t>
            </a:r>
            <a:r>
              <a:rPr lang="en-US" sz="2400" b="1" dirty="0" err="1">
                <a:latin typeface="Courier New" charset="0"/>
                <a:ea typeface="Courier New" charset="0"/>
                <a:cs typeface="Courier New" charset="0"/>
              </a:rPr>
              <a:t>i</a:t>
            </a:r>
            <a:r>
              <a:rPr lang="en-US" sz="2400" dirty="0">
                <a:latin typeface="Arial" charset="0"/>
                <a:ea typeface="Arial" charset="0"/>
                <a:cs typeface="Arial" charset="0"/>
              </a:rPr>
              <a:t> initially 0:  </a:t>
            </a:r>
            <a:r>
              <a:rPr lang="en-US" sz="2400" b="1" dirty="0" err="1">
                <a:latin typeface="Courier New" charset="0"/>
                <a:ea typeface="Courier New" charset="0"/>
                <a:cs typeface="Courier New" charset="0"/>
              </a:rPr>
              <a:t>i</a:t>
            </a:r>
            <a:r>
              <a:rPr lang="en-US" sz="2400" b="1" dirty="0">
                <a:latin typeface="Courier New" charset="0"/>
                <a:ea typeface="Courier New" charset="0"/>
                <a:cs typeface="Courier New" charset="0"/>
              </a:rPr>
              <a:t> + 2 * ++</a:t>
            </a:r>
            <a:r>
              <a:rPr lang="en-US" sz="2400" b="1" dirty="0" err="1">
                <a:latin typeface="Courier New" charset="0"/>
                <a:ea typeface="Courier New" charset="0"/>
                <a:cs typeface="Courier New" charset="0"/>
              </a:rPr>
              <a:t>i</a:t>
            </a:r>
            <a:r>
              <a:rPr lang="en-US" sz="2400" b="1" dirty="0">
                <a:latin typeface="Courier New" charset="0"/>
                <a:ea typeface="Courier New" charset="0"/>
                <a:cs typeface="Courier New" charset="0"/>
              </a:rPr>
              <a:t>  ==</a:t>
            </a:r>
            <a:endParaRPr lang="en-US" sz="2400" b="1" dirty="0">
              <a:latin typeface="Arial" charset="0"/>
              <a:ea typeface="Arial" charset="0"/>
              <a:cs typeface="Arial" charset="0"/>
            </a:endParaRPr>
          </a:p>
          <a:p>
            <a:pPr marL="0" indent="0">
              <a:buNone/>
            </a:pPr>
            <a:r>
              <a:rPr lang="en-US" sz="2400" b="1" dirty="0">
                <a:latin typeface="Arial" charset="0"/>
                <a:ea typeface="Arial" charset="0"/>
                <a:cs typeface="Arial" charset="0"/>
              </a:rPr>
              <a:t>Wait a minute ...</a:t>
            </a:r>
            <a:r>
              <a:rPr lang="en-US" sz="2400" dirty="0">
                <a:latin typeface="Arial" charset="0"/>
                <a:ea typeface="Arial" charset="0"/>
                <a:cs typeface="Arial" charset="0"/>
              </a:rPr>
              <a:t> </a:t>
            </a:r>
            <a:r>
              <a:rPr lang="en-US" sz="2400" b="1" dirty="0">
                <a:latin typeface="Courier New" charset="0"/>
                <a:ea typeface="Courier New" charset="0"/>
                <a:cs typeface="Courier New" charset="0"/>
              </a:rPr>
              <a:t>*</a:t>
            </a:r>
            <a:r>
              <a:rPr lang="en-US" sz="2400" dirty="0">
                <a:latin typeface="Arial" charset="0"/>
                <a:ea typeface="Arial" charset="0"/>
                <a:cs typeface="Arial" charset="0"/>
              </a:rPr>
              <a:t> has </a:t>
            </a:r>
            <a:r>
              <a:rPr lang="en-US" sz="2400" i="1" dirty="0">
                <a:latin typeface="Arial" charset="0"/>
                <a:ea typeface="Arial" charset="0"/>
                <a:cs typeface="Arial" charset="0"/>
              </a:rPr>
              <a:t>higher</a:t>
            </a:r>
            <a:r>
              <a:rPr lang="en-US" sz="2400" dirty="0">
                <a:latin typeface="Arial" charset="0"/>
                <a:ea typeface="Arial" charset="0"/>
                <a:cs typeface="Arial" charset="0"/>
              </a:rPr>
              <a:t> precedence than </a:t>
            </a:r>
            <a:r>
              <a:rPr lang="en-US" sz="2400" b="1" dirty="0">
                <a:latin typeface="Courier New" charset="0"/>
                <a:ea typeface="Courier New" charset="0"/>
                <a:cs typeface="Courier New" charset="0"/>
              </a:rPr>
              <a:t>+</a:t>
            </a:r>
            <a:r>
              <a:rPr lang="en-US" sz="2400" dirty="0">
                <a:latin typeface="Arial" charset="0"/>
                <a:ea typeface="Arial" charset="0"/>
                <a:cs typeface="Arial" charset="0"/>
              </a:rPr>
              <a:t>,</a:t>
            </a:r>
            <a:br>
              <a:rPr lang="en-US" sz="2400" dirty="0">
                <a:latin typeface="Arial" charset="0"/>
                <a:ea typeface="Arial" charset="0"/>
                <a:cs typeface="Arial" charset="0"/>
              </a:rPr>
            </a:br>
            <a:r>
              <a:rPr lang="en-US" sz="2400" dirty="0">
                <a:latin typeface="Arial" charset="0"/>
                <a:ea typeface="Arial" charset="0"/>
                <a:cs typeface="Arial" charset="0"/>
              </a:rPr>
              <a:t>but operands of </a:t>
            </a:r>
            <a:r>
              <a:rPr lang="en-US" sz="2400" b="1" dirty="0">
                <a:latin typeface="Courier New" charset="0"/>
                <a:ea typeface="Courier New" charset="0"/>
                <a:cs typeface="Courier New" charset="0"/>
              </a:rPr>
              <a:t>*</a:t>
            </a:r>
            <a:r>
              <a:rPr lang="en-US" sz="2400" dirty="0">
                <a:latin typeface="Arial" charset="0"/>
                <a:ea typeface="Arial" charset="0"/>
                <a:cs typeface="Arial" charset="0"/>
              </a:rPr>
              <a:t> are evaluated </a:t>
            </a:r>
            <a:r>
              <a:rPr lang="en-US" sz="2400" i="1" dirty="0">
                <a:latin typeface="Arial" charset="0"/>
                <a:ea typeface="Arial" charset="0"/>
                <a:cs typeface="Arial" charset="0"/>
              </a:rPr>
              <a:t>after</a:t>
            </a:r>
            <a:r>
              <a:rPr lang="en-US" sz="2400" dirty="0">
                <a:latin typeface="Arial" charset="0"/>
                <a:ea typeface="Arial" charset="0"/>
                <a:cs typeface="Arial" charset="0"/>
              </a:rPr>
              <a:t> left operand of </a:t>
            </a:r>
            <a:r>
              <a:rPr lang="en-US" sz="2400" b="1" dirty="0">
                <a:latin typeface="Courier New" charset="0"/>
                <a:ea typeface="Courier New" charset="0"/>
                <a:cs typeface="Courier New" charset="0"/>
              </a:rPr>
              <a:t>+</a:t>
            </a:r>
            <a:r>
              <a:rPr lang="en-US" sz="2400" dirty="0">
                <a:latin typeface="Arial" charset="0"/>
                <a:ea typeface="Arial" charset="0"/>
                <a:cs typeface="Arial" charset="0"/>
              </a:rPr>
              <a:t>?</a:t>
            </a:r>
          </a:p>
          <a:p>
            <a:pPr marL="0" indent="0">
              <a:buNone/>
            </a:pPr>
            <a:r>
              <a:rPr lang="en-US" sz="2400" b="1" dirty="0">
                <a:latin typeface="Arial" charset="0"/>
                <a:ea typeface="Arial" charset="0"/>
                <a:cs typeface="Arial" charset="0"/>
              </a:rPr>
              <a:t>Explanation:</a:t>
            </a:r>
            <a:r>
              <a:rPr lang="en-US" sz="2400" dirty="0">
                <a:latin typeface="Arial" charset="0"/>
                <a:ea typeface="Arial" charset="0"/>
                <a:cs typeface="Arial" charset="0"/>
              </a:rPr>
              <a:t> evaluation direction, see next slide</a:t>
            </a:r>
          </a:p>
          <a:p>
            <a:pPr marL="0" indent="0">
              <a:buNone/>
            </a:pPr>
            <a:endParaRPr lang="en-US" sz="2400" b="1" dirty="0">
              <a:latin typeface="Courier New" charset="0"/>
              <a:ea typeface="Courier New" charset="0"/>
              <a:cs typeface="Courier New" charset="0"/>
            </a:endParaRPr>
          </a:p>
        </p:txBody>
      </p:sp>
      <p:sp>
        <p:nvSpPr>
          <p:cNvPr id="4" name="Textfeld 3"/>
          <p:cNvSpPr txBox="1"/>
          <p:nvPr/>
        </p:nvSpPr>
        <p:spPr>
          <a:xfrm>
            <a:off x="5715000" y="5024735"/>
            <a:ext cx="457200" cy="461665"/>
          </a:xfrm>
          <a:prstGeom prst="rect">
            <a:avLst/>
          </a:prstGeom>
          <a:noFill/>
        </p:spPr>
        <p:txBody>
          <a:bodyPr wrap="square" rtlCol="0">
            <a:spAutoFit/>
          </a:bodyPr>
          <a:lstStyle/>
          <a:p>
            <a:r>
              <a:rPr lang="en-US" b="1" dirty="0">
                <a:latin typeface="Courier New" charset="0"/>
                <a:ea typeface="Courier New" charset="0"/>
                <a:cs typeface="Courier New" charset="0"/>
              </a:rPr>
              <a:t>2</a:t>
            </a:r>
            <a:endParaRPr lang="en-US" sz="2200" dirty="0"/>
          </a:p>
        </p:txBody>
      </p:sp>
      <p:sp>
        <p:nvSpPr>
          <p:cNvPr id="5" name="Foliennummernplatzhalter 3"/>
          <p:cNvSpPr>
            <a:spLocks noGrp="1"/>
          </p:cNvSpPr>
          <p:nvPr>
            <p:ph type="sldNum" sz="quarter" idx="12"/>
          </p:nvPr>
        </p:nvSpPr>
        <p:spPr>
          <a:xfrm>
            <a:off x="7181418" y="64770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6FF59ED-5D5B-FD47-9F6B-8C6B7B7C3BE2}" type="slidenum">
              <a:rPr lang="en-US" altLang="de-DE" sz="1400">
                <a:latin typeface="Arial" charset="0"/>
              </a:rPr>
              <a:pPr/>
              <a:t>58</a:t>
            </a:fld>
            <a:endParaRPr lang="en-US" altLang="de-DE" sz="1400" dirty="0">
              <a:latin typeface="Arial" charset="0"/>
            </a:endParaRPr>
          </a:p>
        </p:txBody>
      </p:sp>
    </p:spTree>
    <p:extLst>
      <p:ext uri="{BB962C8B-B14F-4D97-AF65-F5344CB8AC3E}">
        <p14:creationId xmlns:p14="http://schemas.microsoft.com/office/powerpoint/2010/main" val="76729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4800" y="1143000"/>
            <a:ext cx="8839200" cy="5257800"/>
          </a:xfrm>
        </p:spPr>
        <p:txBody>
          <a:bodyPr>
            <a:normAutofit/>
          </a:bodyPr>
          <a:lstStyle/>
          <a:p>
            <a:pPr marL="0" indent="0">
              <a:buNone/>
            </a:pPr>
            <a:r>
              <a:rPr lang="en-US" sz="2400" b="1" dirty="0">
                <a:latin typeface="Arial" charset="0"/>
                <a:ea typeface="Arial" charset="0"/>
                <a:cs typeface="Arial" charset="0"/>
              </a:rPr>
              <a:t>What happens exactly:</a:t>
            </a:r>
          </a:p>
          <a:p>
            <a:r>
              <a:rPr lang="en-US" sz="2400" dirty="0">
                <a:latin typeface="Arial" charset="0"/>
                <a:ea typeface="Arial" charset="0"/>
                <a:cs typeface="Arial" charset="0"/>
              </a:rPr>
              <a:t>Fully parenthesized expression: </a:t>
            </a:r>
            <a:r>
              <a:rPr lang="en-US" sz="2400" b="1" dirty="0" err="1">
                <a:latin typeface="Courier New" charset="0"/>
                <a:ea typeface="Courier New" charset="0"/>
                <a:cs typeface="Courier New" charset="0"/>
              </a:rPr>
              <a:t>i</a:t>
            </a:r>
            <a:r>
              <a:rPr lang="en-US" sz="2400" b="1" dirty="0">
                <a:latin typeface="Courier New" charset="0"/>
                <a:ea typeface="Courier New" charset="0"/>
                <a:cs typeface="Courier New" charset="0"/>
              </a:rPr>
              <a:t> + (2 * (++</a:t>
            </a:r>
            <a:r>
              <a:rPr lang="en-US" sz="2400" b="1" dirty="0" err="1">
                <a:latin typeface="Courier New" charset="0"/>
                <a:ea typeface="Courier New" charset="0"/>
                <a:cs typeface="Courier New" charset="0"/>
              </a:rPr>
              <a:t>i</a:t>
            </a:r>
            <a:r>
              <a:rPr lang="en-US" sz="2400" b="1" dirty="0">
                <a:latin typeface="Courier New" charset="0"/>
                <a:ea typeface="Courier New" charset="0"/>
                <a:cs typeface="Courier New" charset="0"/>
              </a:rPr>
              <a:t>))</a:t>
            </a:r>
            <a:endParaRPr lang="en-US" sz="2400" dirty="0">
              <a:latin typeface="Arial" charset="0"/>
              <a:ea typeface="Arial" charset="0"/>
              <a:cs typeface="Arial" charset="0"/>
            </a:endParaRPr>
          </a:p>
          <a:p>
            <a:r>
              <a:rPr lang="en-US" sz="2400" dirty="0">
                <a:latin typeface="Arial" charset="0"/>
                <a:ea typeface="Arial" charset="0"/>
                <a:cs typeface="Arial" charset="0"/>
              </a:rPr>
              <a:t>We thus have a sum with 2 operands. </a:t>
            </a:r>
          </a:p>
          <a:p>
            <a:r>
              <a:rPr lang="en-US" sz="2400" dirty="0">
                <a:latin typeface="Arial" charset="0"/>
                <a:ea typeface="Arial" charset="0"/>
                <a:cs typeface="Arial" charset="0"/>
              </a:rPr>
              <a:t>To compute sum, we </a:t>
            </a:r>
            <a:r>
              <a:rPr lang="en-US" sz="2400" b="1" dirty="0">
                <a:latin typeface="Arial" charset="0"/>
                <a:ea typeface="Arial" charset="0"/>
                <a:cs typeface="Arial" charset="0"/>
              </a:rPr>
              <a:t>first</a:t>
            </a:r>
            <a:r>
              <a:rPr lang="en-US" sz="2400" dirty="0">
                <a:latin typeface="Arial" charset="0"/>
                <a:ea typeface="Arial" charset="0"/>
                <a:cs typeface="Arial" charset="0"/>
              </a:rPr>
              <a:t> evaluate the </a:t>
            </a:r>
            <a:r>
              <a:rPr lang="en-US" sz="2400" b="1" dirty="0">
                <a:latin typeface="Arial" charset="0"/>
                <a:ea typeface="Arial" charset="0"/>
                <a:cs typeface="Arial" charset="0"/>
              </a:rPr>
              <a:t>left</a:t>
            </a:r>
            <a:r>
              <a:rPr lang="en-US" sz="2400" dirty="0">
                <a:latin typeface="Arial" charset="0"/>
                <a:ea typeface="Arial" charset="0"/>
                <a:cs typeface="Arial" charset="0"/>
              </a:rPr>
              <a:t> operand, </a:t>
            </a:r>
            <a:r>
              <a:rPr lang="en-US" sz="2400" b="1" dirty="0">
                <a:latin typeface="Arial" charset="0"/>
                <a:ea typeface="Arial" charset="0"/>
                <a:cs typeface="Arial" charset="0"/>
              </a:rPr>
              <a:t>then</a:t>
            </a:r>
            <a:r>
              <a:rPr lang="en-US" sz="2400" dirty="0">
                <a:latin typeface="Arial" charset="0"/>
                <a:ea typeface="Arial" charset="0"/>
                <a:cs typeface="Arial" charset="0"/>
              </a:rPr>
              <a:t> evaluate the </a:t>
            </a:r>
            <a:r>
              <a:rPr lang="en-US" sz="2400" b="1" dirty="0">
                <a:latin typeface="Arial" charset="0"/>
                <a:ea typeface="Arial" charset="0"/>
                <a:cs typeface="Arial" charset="0"/>
              </a:rPr>
              <a:t>right</a:t>
            </a:r>
            <a:r>
              <a:rPr lang="en-US" sz="2400" dirty="0">
                <a:latin typeface="Arial" charset="0"/>
                <a:ea typeface="Arial" charset="0"/>
                <a:cs typeface="Arial" charset="0"/>
              </a:rPr>
              <a:t> operand, </a:t>
            </a:r>
            <a:r>
              <a:rPr lang="en-US" sz="2400" b="1" dirty="0">
                <a:latin typeface="Arial" charset="0"/>
                <a:ea typeface="Arial" charset="0"/>
                <a:cs typeface="Arial" charset="0"/>
              </a:rPr>
              <a:t>then</a:t>
            </a:r>
            <a:r>
              <a:rPr lang="en-US" sz="2400" dirty="0">
                <a:latin typeface="Arial" charset="0"/>
                <a:ea typeface="Arial" charset="0"/>
                <a:cs typeface="Arial" charset="0"/>
              </a:rPr>
              <a:t> compute the sum of both.</a:t>
            </a:r>
          </a:p>
          <a:p>
            <a:pPr marL="457200" indent="-457200">
              <a:buFont typeface="+mj-lt"/>
              <a:buAutoNum type="arabicPeriod"/>
            </a:pPr>
            <a:r>
              <a:rPr lang="en-US" sz="2400" dirty="0">
                <a:latin typeface="Arial" charset="0"/>
                <a:ea typeface="Arial" charset="0"/>
                <a:cs typeface="Arial" charset="0"/>
              </a:rPr>
              <a:t>Evaluating </a:t>
            </a:r>
            <a:r>
              <a:rPr lang="en-US" sz="2400" b="1" dirty="0">
                <a:latin typeface="Arial" charset="0"/>
                <a:ea typeface="Arial" charset="0"/>
                <a:cs typeface="Arial" charset="0"/>
              </a:rPr>
              <a:t>left</a:t>
            </a:r>
            <a:r>
              <a:rPr lang="en-US" sz="2400" dirty="0">
                <a:latin typeface="Arial" charset="0"/>
                <a:ea typeface="Arial" charset="0"/>
                <a:cs typeface="Arial" charset="0"/>
              </a:rPr>
              <a:t> operand </a:t>
            </a:r>
            <a:r>
              <a:rPr lang="en-US" sz="2400" b="1" dirty="0" err="1">
                <a:latin typeface="Courier New" charset="0"/>
                <a:ea typeface="Courier New" charset="0"/>
                <a:cs typeface="Courier New" charset="0"/>
              </a:rPr>
              <a:t>i</a:t>
            </a:r>
            <a:r>
              <a:rPr lang="en-US" sz="2400" dirty="0">
                <a:latin typeface="Arial" charset="0"/>
                <a:ea typeface="Arial" charset="0"/>
                <a:cs typeface="Arial" charset="0"/>
              </a:rPr>
              <a:t> yields </a:t>
            </a:r>
            <a:r>
              <a:rPr lang="en-US" sz="2400" b="1" dirty="0">
                <a:solidFill>
                  <a:srgbClr val="FF0000"/>
                </a:solidFill>
                <a:latin typeface="Courier New" charset="0"/>
                <a:ea typeface="Courier New" charset="0"/>
                <a:cs typeface="Courier New" charset="0"/>
              </a:rPr>
              <a:t>0</a:t>
            </a:r>
            <a:r>
              <a:rPr lang="en-US" sz="2400" b="1" dirty="0">
                <a:latin typeface="Courier New" charset="0"/>
                <a:ea typeface="Courier New" charset="0"/>
                <a:cs typeface="Courier New" charset="0"/>
              </a:rPr>
              <a:t> + (2 * (++</a:t>
            </a:r>
            <a:r>
              <a:rPr lang="en-US" sz="2400" b="1" dirty="0" err="1">
                <a:latin typeface="Courier New" charset="0"/>
                <a:ea typeface="Courier New" charset="0"/>
                <a:cs typeface="Courier New" charset="0"/>
              </a:rPr>
              <a:t>i</a:t>
            </a:r>
            <a:r>
              <a:rPr lang="en-US" sz="2400" b="1" dirty="0">
                <a:latin typeface="Courier New" charset="0"/>
                <a:ea typeface="Courier New" charset="0"/>
                <a:cs typeface="Courier New" charset="0"/>
              </a:rPr>
              <a:t>))</a:t>
            </a:r>
          </a:p>
          <a:p>
            <a:pPr marL="457200" indent="-457200">
              <a:buFont typeface="+mj-lt"/>
              <a:buAutoNum type="arabicPeriod"/>
            </a:pPr>
            <a:r>
              <a:rPr lang="en-US" sz="2400" b="1" dirty="0">
                <a:latin typeface="Arial" charset="0"/>
                <a:ea typeface="Arial" charset="0"/>
                <a:cs typeface="Arial" charset="0"/>
              </a:rPr>
              <a:t>Right</a:t>
            </a:r>
            <a:r>
              <a:rPr lang="en-US" sz="2400" dirty="0">
                <a:latin typeface="Arial" charset="0"/>
                <a:ea typeface="Arial" charset="0"/>
                <a:cs typeface="Arial" charset="0"/>
              </a:rPr>
              <a:t> operand </a:t>
            </a:r>
            <a:r>
              <a:rPr lang="en-US" sz="2400" b="1" dirty="0">
                <a:latin typeface="Courier New" charset="0"/>
                <a:ea typeface="Courier New" charset="0"/>
                <a:cs typeface="Courier New" charset="0"/>
              </a:rPr>
              <a:t>2 * (++</a:t>
            </a:r>
            <a:r>
              <a:rPr lang="en-US" sz="2400" b="1" dirty="0" err="1">
                <a:latin typeface="Courier New" charset="0"/>
                <a:ea typeface="Courier New" charset="0"/>
                <a:cs typeface="Courier New" charset="0"/>
              </a:rPr>
              <a:t>i</a:t>
            </a:r>
            <a:r>
              <a:rPr lang="en-US" sz="2400" b="1" dirty="0">
                <a:latin typeface="Courier New" charset="0"/>
                <a:ea typeface="Courier New" charset="0"/>
                <a:cs typeface="Courier New" charset="0"/>
              </a:rPr>
              <a:t>)</a:t>
            </a:r>
            <a:r>
              <a:rPr lang="en-US" sz="2400" dirty="0">
                <a:latin typeface="Arial" charset="0"/>
                <a:ea typeface="Arial" charset="0"/>
                <a:cs typeface="Arial" charset="0"/>
              </a:rPr>
              <a:t> is a product, with again 2 operands – thus recursively apply left-to-right rule:</a:t>
            </a:r>
          </a:p>
          <a:p>
            <a:pPr marL="857250" lvl="1" indent="-457200">
              <a:buFont typeface="+mj-lt"/>
              <a:buAutoNum type="arabicPeriod"/>
            </a:pPr>
            <a:r>
              <a:rPr lang="en-US" sz="2000" b="1" dirty="0">
                <a:latin typeface="Arial" charset="0"/>
                <a:ea typeface="Arial" charset="0"/>
                <a:cs typeface="Arial" charset="0"/>
              </a:rPr>
              <a:t>Left</a:t>
            </a:r>
            <a:r>
              <a:rPr lang="en-US" sz="2000" dirty="0">
                <a:latin typeface="Arial" charset="0"/>
                <a:ea typeface="Arial" charset="0"/>
                <a:cs typeface="Arial" charset="0"/>
              </a:rPr>
              <a:t> operand </a:t>
            </a:r>
            <a:r>
              <a:rPr lang="en-US" sz="2000" b="1" dirty="0">
                <a:latin typeface="Courier New" charset="0"/>
                <a:ea typeface="Courier New" charset="0"/>
                <a:cs typeface="Courier New" charset="0"/>
              </a:rPr>
              <a:t>2</a:t>
            </a:r>
            <a:r>
              <a:rPr lang="en-US" sz="2000" dirty="0">
                <a:latin typeface="Arial" charset="0"/>
                <a:ea typeface="Arial" charset="0"/>
                <a:cs typeface="Arial" charset="0"/>
              </a:rPr>
              <a:t> of product is already evaluated: </a:t>
            </a:r>
            <a:r>
              <a:rPr lang="en-US" sz="2000" b="1" dirty="0">
                <a:latin typeface="Courier New" charset="0"/>
                <a:ea typeface="Courier New" charset="0"/>
                <a:cs typeface="Courier New" charset="0"/>
              </a:rPr>
              <a:t>0 + (</a:t>
            </a:r>
            <a:r>
              <a:rPr lang="en-US" sz="2000" b="1" dirty="0">
                <a:solidFill>
                  <a:srgbClr val="FF0000"/>
                </a:solidFill>
                <a:latin typeface="Courier New" charset="0"/>
                <a:ea typeface="Courier New" charset="0"/>
                <a:cs typeface="Courier New" charset="0"/>
              </a:rPr>
              <a:t>2</a:t>
            </a:r>
            <a:r>
              <a:rPr lang="en-US" sz="2000" b="1" dirty="0">
                <a:latin typeface="Courier New" charset="0"/>
                <a:ea typeface="Courier New" charset="0"/>
                <a:cs typeface="Courier New" charset="0"/>
              </a:rPr>
              <a:t> * (++</a:t>
            </a:r>
            <a:r>
              <a:rPr lang="en-US" sz="2000" b="1" dirty="0" err="1">
                <a:latin typeface="Courier New" charset="0"/>
                <a:ea typeface="Courier New" charset="0"/>
                <a:cs typeface="Courier New" charset="0"/>
              </a:rPr>
              <a:t>i</a:t>
            </a:r>
            <a:r>
              <a:rPr lang="en-US" sz="2000" b="1" dirty="0">
                <a:latin typeface="Courier New" charset="0"/>
                <a:ea typeface="Courier New" charset="0"/>
                <a:cs typeface="Courier New" charset="0"/>
              </a:rPr>
              <a:t>))</a:t>
            </a:r>
            <a:endParaRPr lang="en-US" sz="2000" dirty="0">
              <a:latin typeface="Arial" charset="0"/>
              <a:ea typeface="Arial" charset="0"/>
              <a:cs typeface="Arial" charset="0"/>
            </a:endParaRPr>
          </a:p>
          <a:p>
            <a:pPr marL="857250" lvl="1" indent="-457200">
              <a:buFont typeface="+mj-lt"/>
              <a:buAutoNum type="arabicPeriod"/>
            </a:pPr>
            <a:r>
              <a:rPr lang="en-US" sz="2000" dirty="0">
                <a:latin typeface="Arial" charset="0"/>
                <a:ea typeface="Arial" charset="0"/>
                <a:cs typeface="Arial" charset="0"/>
              </a:rPr>
              <a:t>Evaluating </a:t>
            </a:r>
            <a:r>
              <a:rPr lang="en-US" sz="2000" b="1" dirty="0">
                <a:latin typeface="Arial" charset="0"/>
                <a:ea typeface="Arial" charset="0"/>
                <a:cs typeface="Arial" charset="0"/>
              </a:rPr>
              <a:t>right</a:t>
            </a:r>
            <a:r>
              <a:rPr lang="en-US" sz="2000" dirty="0">
                <a:latin typeface="Arial" charset="0"/>
                <a:ea typeface="Arial" charset="0"/>
                <a:cs typeface="Arial" charset="0"/>
              </a:rPr>
              <a:t> operand </a:t>
            </a:r>
            <a:r>
              <a:rPr lang="en-US" sz="2000" b="1" dirty="0">
                <a:latin typeface="Courier New" charset="0"/>
                <a:ea typeface="Courier New" charset="0"/>
                <a:cs typeface="Courier New" charset="0"/>
              </a:rPr>
              <a:t>++</a:t>
            </a:r>
            <a:r>
              <a:rPr lang="en-US" sz="2000" b="1" dirty="0" err="1">
                <a:latin typeface="Courier New" charset="0"/>
                <a:ea typeface="Courier New" charset="0"/>
                <a:cs typeface="Courier New" charset="0"/>
              </a:rPr>
              <a:t>i</a:t>
            </a:r>
            <a:r>
              <a:rPr lang="en-US" sz="2000" dirty="0">
                <a:latin typeface="Arial" charset="0"/>
                <a:ea typeface="Arial" charset="0"/>
                <a:cs typeface="Arial" charset="0"/>
              </a:rPr>
              <a:t> of product sets </a:t>
            </a:r>
            <a:r>
              <a:rPr lang="en-US" sz="2000" b="1" dirty="0" err="1">
                <a:latin typeface="Courier New" charset="0"/>
                <a:ea typeface="Courier New" charset="0"/>
                <a:cs typeface="Courier New" charset="0"/>
              </a:rPr>
              <a:t>i</a:t>
            </a:r>
            <a:r>
              <a:rPr lang="en-US" sz="2000" dirty="0">
                <a:latin typeface="Arial" charset="0"/>
                <a:ea typeface="Arial" charset="0"/>
                <a:cs typeface="Arial" charset="0"/>
              </a:rPr>
              <a:t> to 1 (pre-increment),</a:t>
            </a:r>
            <a:br>
              <a:rPr lang="en-US" sz="2000" dirty="0">
                <a:latin typeface="Arial" charset="0"/>
                <a:ea typeface="Arial" charset="0"/>
                <a:cs typeface="Arial" charset="0"/>
              </a:rPr>
            </a:br>
            <a:r>
              <a:rPr lang="en-US" sz="2000" dirty="0">
                <a:latin typeface="Arial" charset="0"/>
                <a:ea typeface="Arial" charset="0"/>
                <a:cs typeface="Arial" charset="0"/>
              </a:rPr>
              <a:t>and yields </a:t>
            </a:r>
            <a:r>
              <a:rPr lang="en-US" sz="2000" b="1" dirty="0">
                <a:latin typeface="Courier New" charset="0"/>
                <a:ea typeface="Courier New" charset="0"/>
                <a:cs typeface="Courier New" charset="0"/>
              </a:rPr>
              <a:t>0 + (2 * </a:t>
            </a:r>
            <a:r>
              <a:rPr lang="en-US" sz="2000" b="1" dirty="0">
                <a:solidFill>
                  <a:srgbClr val="FF0000"/>
                </a:solidFill>
                <a:latin typeface="Courier New" charset="0"/>
                <a:ea typeface="Courier New" charset="0"/>
                <a:cs typeface="Courier New" charset="0"/>
              </a:rPr>
              <a:t>1</a:t>
            </a:r>
            <a:r>
              <a:rPr lang="en-US" sz="2000" b="1" dirty="0">
                <a:latin typeface="Courier New" charset="0"/>
                <a:ea typeface="Courier New" charset="0"/>
                <a:cs typeface="Courier New" charset="0"/>
              </a:rPr>
              <a:t>)</a:t>
            </a:r>
            <a:endParaRPr lang="en-US" sz="2000" dirty="0">
              <a:latin typeface="Arial" charset="0"/>
              <a:ea typeface="Arial" charset="0"/>
              <a:cs typeface="Arial" charset="0"/>
            </a:endParaRPr>
          </a:p>
          <a:p>
            <a:pPr marL="857250" lvl="1" indent="-457200">
              <a:buFont typeface="+mj-lt"/>
              <a:buAutoNum type="arabicPeriod"/>
            </a:pPr>
            <a:r>
              <a:rPr lang="en-US" sz="2000" dirty="0">
                <a:latin typeface="Arial" charset="0"/>
                <a:ea typeface="Arial" charset="0"/>
                <a:cs typeface="Arial" charset="0"/>
              </a:rPr>
              <a:t>Computing </a:t>
            </a:r>
            <a:r>
              <a:rPr lang="en-US" sz="2000" b="1" dirty="0">
                <a:latin typeface="Arial" charset="0"/>
                <a:ea typeface="Arial" charset="0"/>
                <a:cs typeface="Arial" charset="0"/>
              </a:rPr>
              <a:t>product</a:t>
            </a:r>
            <a:r>
              <a:rPr lang="en-US" sz="2000" dirty="0">
                <a:latin typeface="Arial" charset="0"/>
                <a:ea typeface="Arial" charset="0"/>
                <a:cs typeface="Arial" charset="0"/>
              </a:rPr>
              <a:t> yields </a:t>
            </a:r>
            <a:r>
              <a:rPr lang="en-US" sz="2000" b="1" dirty="0">
                <a:latin typeface="Courier New" charset="0"/>
                <a:ea typeface="Courier New" charset="0"/>
                <a:cs typeface="Courier New" charset="0"/>
              </a:rPr>
              <a:t>0 + </a:t>
            </a:r>
            <a:r>
              <a:rPr lang="en-US" sz="2000" b="1" dirty="0">
                <a:solidFill>
                  <a:srgbClr val="FF0000"/>
                </a:solidFill>
                <a:latin typeface="Courier New" charset="0"/>
                <a:ea typeface="Courier New" charset="0"/>
                <a:cs typeface="Courier New" charset="0"/>
              </a:rPr>
              <a:t>2</a:t>
            </a:r>
            <a:endParaRPr lang="en-US" sz="2000" dirty="0">
              <a:solidFill>
                <a:srgbClr val="FF0000"/>
              </a:solidFill>
              <a:latin typeface="Arial" charset="0"/>
              <a:ea typeface="Arial" charset="0"/>
              <a:cs typeface="Arial" charset="0"/>
            </a:endParaRPr>
          </a:p>
          <a:p>
            <a:pPr marL="457200" indent="-457200">
              <a:buFont typeface="+mj-lt"/>
              <a:buAutoNum type="arabicPeriod"/>
            </a:pPr>
            <a:r>
              <a:rPr lang="en-US" sz="2400" dirty="0">
                <a:latin typeface="Arial" charset="0"/>
                <a:ea typeface="Arial" charset="0"/>
                <a:cs typeface="Arial" charset="0"/>
              </a:rPr>
              <a:t>Computing </a:t>
            </a:r>
            <a:r>
              <a:rPr lang="en-US" sz="2400" b="1" dirty="0">
                <a:latin typeface="Arial" charset="0"/>
                <a:ea typeface="Arial" charset="0"/>
                <a:cs typeface="Arial" charset="0"/>
              </a:rPr>
              <a:t>sum</a:t>
            </a:r>
            <a:r>
              <a:rPr lang="en-US" sz="2400" dirty="0">
                <a:latin typeface="Arial" charset="0"/>
                <a:ea typeface="Arial" charset="0"/>
                <a:cs typeface="Arial" charset="0"/>
              </a:rPr>
              <a:t> yields </a:t>
            </a:r>
            <a:r>
              <a:rPr lang="en-US" sz="2400" b="1" dirty="0">
                <a:solidFill>
                  <a:srgbClr val="FF0000"/>
                </a:solidFill>
                <a:latin typeface="Courier New" charset="0"/>
                <a:ea typeface="Courier New" charset="0"/>
                <a:cs typeface="Courier New" charset="0"/>
              </a:rPr>
              <a:t>2</a:t>
            </a:r>
            <a:endParaRPr lang="en-US" sz="2400" dirty="0">
              <a:solidFill>
                <a:srgbClr val="FF0000"/>
              </a:solidFill>
              <a:latin typeface="Arial" charset="0"/>
              <a:ea typeface="Arial" charset="0"/>
              <a:cs typeface="Arial" charset="0"/>
            </a:endParaRPr>
          </a:p>
        </p:txBody>
      </p:sp>
      <p:sp>
        <p:nvSpPr>
          <p:cNvPr id="5" name="Foliennummernplatzhalter 3"/>
          <p:cNvSpPr>
            <a:spLocks noGrp="1"/>
          </p:cNvSpPr>
          <p:nvPr>
            <p:ph type="sldNum" sz="quarter" idx="12"/>
          </p:nvPr>
        </p:nvSpPr>
        <p:spPr>
          <a:xfrm>
            <a:off x="7181418" y="64008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6FF59ED-5D5B-FD47-9F6B-8C6B7B7C3BE2}" type="slidenum">
              <a:rPr lang="en-US" altLang="de-DE" sz="1400">
                <a:latin typeface="Arial" charset="0"/>
              </a:rPr>
              <a:pPr/>
              <a:t>59</a:t>
            </a:fld>
            <a:endParaRPr lang="en-US" altLang="de-DE" sz="1400" dirty="0">
              <a:latin typeface="Arial" charset="0"/>
            </a:endParaRPr>
          </a:p>
        </p:txBody>
      </p:sp>
      <p:sp>
        <p:nvSpPr>
          <p:cNvPr id="8" name="Titel 1"/>
          <p:cNvSpPr>
            <a:spLocks noGrp="1"/>
          </p:cNvSpPr>
          <p:nvPr>
            <p:ph type="title"/>
          </p:nvPr>
        </p:nvSpPr>
        <p:spPr>
          <a:xfrm>
            <a:off x="685800" y="304800"/>
            <a:ext cx="7772400" cy="685800"/>
          </a:xfrm>
        </p:spPr>
        <p:txBody>
          <a:bodyPr/>
          <a:lstStyle/>
          <a:p>
            <a:r>
              <a:rPr lang="en-US" dirty="0"/>
              <a:t>Aside: Expression Evaluation</a:t>
            </a:r>
          </a:p>
        </p:txBody>
      </p:sp>
    </p:spTree>
    <p:extLst>
      <p:ext uri="{BB962C8B-B14F-4D97-AF65-F5344CB8AC3E}">
        <p14:creationId xmlns:p14="http://schemas.microsoft.com/office/powerpoint/2010/main" val="193927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9100" y="201743"/>
            <a:ext cx="8305800" cy="1143000"/>
          </a:xfrm>
        </p:spPr>
        <p:txBody>
          <a:bodyPr/>
          <a:lstStyle/>
          <a:p>
            <a:r>
              <a:rPr lang="en-US"/>
              <a:t>Context-Free Grammars (CFGs)</a:t>
            </a:r>
          </a:p>
        </p:txBody>
      </p:sp>
      <p:sp>
        <p:nvSpPr>
          <p:cNvPr id="3" name="Inhaltsplatzhalter 2"/>
          <p:cNvSpPr>
            <a:spLocks noGrp="1"/>
          </p:cNvSpPr>
          <p:nvPr>
            <p:ph idx="1"/>
          </p:nvPr>
        </p:nvSpPr>
        <p:spPr>
          <a:xfrm>
            <a:off x="152400" y="1219200"/>
            <a:ext cx="8991600" cy="4114800"/>
          </a:xfrm>
        </p:spPr>
        <p:txBody>
          <a:bodyPr/>
          <a:lstStyle/>
          <a:p>
            <a:pPr marL="0" indent="0">
              <a:buNone/>
            </a:pPr>
            <a:r>
              <a:rPr lang="de-DE" sz="2400" b="1" dirty="0" err="1"/>
              <a:t>From</a:t>
            </a:r>
            <a:r>
              <a:rPr lang="de-DE" sz="2400" b="1" dirty="0"/>
              <a:t> </a:t>
            </a:r>
            <a:r>
              <a:rPr lang="de-DE" sz="2400" b="1" dirty="0" err="1"/>
              <a:t>the</a:t>
            </a:r>
            <a:r>
              <a:rPr lang="de-DE" sz="2400" b="1" dirty="0"/>
              <a:t> Java Language Standard, Sec. 2.1:</a:t>
            </a:r>
          </a:p>
          <a:p>
            <a:pPr marL="0" indent="0">
              <a:buNone/>
            </a:pPr>
            <a:r>
              <a:rPr lang="de-DE" sz="2400" dirty="0"/>
              <a:t>A </a:t>
            </a:r>
            <a:r>
              <a:rPr lang="de-DE" sz="2400" i="1" dirty="0" err="1">
                <a:solidFill>
                  <a:srgbClr val="FF0000"/>
                </a:solidFill>
              </a:rPr>
              <a:t>context-free</a:t>
            </a:r>
            <a:r>
              <a:rPr lang="de-DE" sz="2400" i="1" dirty="0">
                <a:solidFill>
                  <a:srgbClr val="FF0000"/>
                </a:solidFill>
              </a:rPr>
              <a:t> </a:t>
            </a:r>
            <a:r>
              <a:rPr lang="de-DE" sz="2400" i="1" dirty="0" err="1">
                <a:solidFill>
                  <a:srgbClr val="FF0000"/>
                </a:solidFill>
              </a:rPr>
              <a:t>grammar</a:t>
            </a:r>
            <a:r>
              <a:rPr lang="de-DE" sz="2400" dirty="0"/>
              <a:t> </a:t>
            </a:r>
            <a:r>
              <a:rPr lang="de-DE" sz="2400" dirty="0" err="1"/>
              <a:t>consists</a:t>
            </a:r>
            <a:r>
              <a:rPr lang="de-DE" sz="2400" dirty="0"/>
              <a:t> </a:t>
            </a:r>
            <a:r>
              <a:rPr lang="de-DE" sz="2400" dirty="0" err="1"/>
              <a:t>of</a:t>
            </a:r>
            <a:r>
              <a:rPr lang="de-DE" sz="2400" dirty="0"/>
              <a:t> a </a:t>
            </a:r>
            <a:r>
              <a:rPr lang="de-DE" sz="2400" dirty="0" err="1"/>
              <a:t>number</a:t>
            </a:r>
            <a:r>
              <a:rPr lang="de-DE" sz="2400" dirty="0"/>
              <a:t> </a:t>
            </a:r>
            <a:r>
              <a:rPr lang="de-DE" sz="2400" dirty="0" err="1"/>
              <a:t>of</a:t>
            </a:r>
            <a:r>
              <a:rPr lang="de-DE" sz="2400" dirty="0"/>
              <a:t> </a:t>
            </a:r>
            <a:r>
              <a:rPr lang="de-DE" sz="2400" i="1" dirty="0" err="1">
                <a:solidFill>
                  <a:srgbClr val="FF0000"/>
                </a:solidFill>
              </a:rPr>
              <a:t>productions</a:t>
            </a:r>
            <a:r>
              <a:rPr lang="de-DE" sz="2400" dirty="0"/>
              <a:t>. </a:t>
            </a:r>
          </a:p>
          <a:p>
            <a:pPr marL="0" indent="0">
              <a:buNone/>
            </a:pPr>
            <a:r>
              <a:rPr lang="de-DE" sz="2400" dirty="0" err="1"/>
              <a:t>Each</a:t>
            </a:r>
            <a:r>
              <a:rPr lang="de-DE" sz="2400" dirty="0"/>
              <a:t> </a:t>
            </a:r>
            <a:r>
              <a:rPr lang="de-DE" sz="2400" dirty="0" err="1"/>
              <a:t>production</a:t>
            </a:r>
            <a:r>
              <a:rPr lang="de-DE" sz="2400" dirty="0"/>
              <a:t> </a:t>
            </a:r>
            <a:r>
              <a:rPr lang="de-DE" sz="2400" dirty="0" err="1"/>
              <a:t>has</a:t>
            </a:r>
            <a:r>
              <a:rPr lang="de-DE" sz="2400" dirty="0"/>
              <a:t> an </a:t>
            </a:r>
            <a:r>
              <a:rPr lang="de-DE" sz="2400" dirty="0" err="1"/>
              <a:t>abstract</a:t>
            </a:r>
            <a:r>
              <a:rPr lang="de-DE" sz="2400" dirty="0"/>
              <a:t> </a:t>
            </a:r>
            <a:r>
              <a:rPr lang="de-DE" sz="2400" dirty="0" err="1"/>
              <a:t>symbol</a:t>
            </a:r>
            <a:r>
              <a:rPr lang="de-DE" sz="2400" dirty="0"/>
              <a:t> </a:t>
            </a:r>
            <a:r>
              <a:rPr lang="de-DE" sz="2400" dirty="0" err="1"/>
              <a:t>called</a:t>
            </a:r>
            <a:r>
              <a:rPr lang="de-DE" sz="2400" dirty="0"/>
              <a:t> a </a:t>
            </a:r>
            <a:r>
              <a:rPr lang="de-DE" sz="2400" i="1" dirty="0" err="1">
                <a:solidFill>
                  <a:srgbClr val="FF0000"/>
                </a:solidFill>
              </a:rPr>
              <a:t>nonterminal</a:t>
            </a:r>
            <a:r>
              <a:rPr lang="de-DE" sz="2400" dirty="0"/>
              <a:t> </a:t>
            </a:r>
            <a:r>
              <a:rPr lang="de-DE" sz="2400" dirty="0" err="1"/>
              <a:t>as</a:t>
            </a:r>
            <a:r>
              <a:rPr lang="de-DE" sz="2400" dirty="0"/>
              <a:t> </a:t>
            </a:r>
            <a:r>
              <a:rPr lang="de-DE" sz="2400" dirty="0" err="1"/>
              <a:t>its</a:t>
            </a:r>
            <a:r>
              <a:rPr lang="de-DE" sz="2400" dirty="0"/>
              <a:t> </a:t>
            </a:r>
            <a:r>
              <a:rPr lang="de-DE" sz="2400" i="1" dirty="0" err="1"/>
              <a:t>left</a:t>
            </a:r>
            <a:r>
              <a:rPr lang="de-DE" sz="2400" i="1" dirty="0"/>
              <a:t>-hand </a:t>
            </a:r>
            <a:r>
              <a:rPr lang="de-DE" sz="2400" i="1" dirty="0" err="1"/>
              <a:t>side</a:t>
            </a:r>
            <a:r>
              <a:rPr lang="de-DE" sz="2400" dirty="0"/>
              <a:t>, </a:t>
            </a:r>
            <a:r>
              <a:rPr lang="de-DE" sz="2400" dirty="0" err="1"/>
              <a:t>and</a:t>
            </a:r>
            <a:r>
              <a:rPr lang="de-DE" sz="2400" dirty="0"/>
              <a:t> a </a:t>
            </a:r>
            <a:r>
              <a:rPr lang="de-DE" sz="2400" dirty="0" err="1"/>
              <a:t>sequence</a:t>
            </a:r>
            <a:r>
              <a:rPr lang="de-DE" sz="2400" dirty="0"/>
              <a:t> </a:t>
            </a:r>
            <a:r>
              <a:rPr lang="de-DE" sz="2400" dirty="0" err="1"/>
              <a:t>of</a:t>
            </a:r>
            <a:r>
              <a:rPr lang="de-DE" sz="2400" dirty="0"/>
              <a:t> </a:t>
            </a:r>
            <a:r>
              <a:rPr lang="de-DE" sz="2400" dirty="0" err="1"/>
              <a:t>one</a:t>
            </a:r>
            <a:r>
              <a:rPr lang="de-DE" sz="2400" dirty="0"/>
              <a:t> </a:t>
            </a:r>
            <a:r>
              <a:rPr lang="de-DE" sz="2400" dirty="0" err="1"/>
              <a:t>or</a:t>
            </a:r>
            <a:r>
              <a:rPr lang="de-DE" sz="2400" dirty="0"/>
              <a:t> </a:t>
            </a:r>
            <a:r>
              <a:rPr lang="de-DE" sz="2400" dirty="0" err="1"/>
              <a:t>more</a:t>
            </a:r>
            <a:r>
              <a:rPr lang="de-DE" sz="2400" dirty="0"/>
              <a:t> </a:t>
            </a:r>
            <a:r>
              <a:rPr lang="de-DE" sz="2400" dirty="0" err="1"/>
              <a:t>nonterminal</a:t>
            </a:r>
            <a:r>
              <a:rPr lang="de-DE" sz="2400" dirty="0"/>
              <a:t> </a:t>
            </a:r>
            <a:r>
              <a:rPr lang="de-DE" sz="2400" dirty="0" err="1"/>
              <a:t>and</a:t>
            </a:r>
            <a:r>
              <a:rPr lang="de-DE" sz="2400" dirty="0"/>
              <a:t> </a:t>
            </a:r>
            <a:r>
              <a:rPr lang="de-DE" sz="2400" i="1" dirty="0">
                <a:solidFill>
                  <a:srgbClr val="FF0000"/>
                </a:solidFill>
              </a:rPr>
              <a:t>terminal</a:t>
            </a:r>
            <a:r>
              <a:rPr lang="de-DE" sz="2400" dirty="0"/>
              <a:t> </a:t>
            </a:r>
            <a:r>
              <a:rPr lang="de-DE" sz="2400" dirty="0" err="1"/>
              <a:t>symbols</a:t>
            </a:r>
            <a:r>
              <a:rPr lang="de-DE" sz="2400" dirty="0"/>
              <a:t> </a:t>
            </a:r>
            <a:r>
              <a:rPr lang="de-DE" sz="2400" dirty="0" err="1"/>
              <a:t>as</a:t>
            </a:r>
            <a:r>
              <a:rPr lang="de-DE" sz="2400" dirty="0"/>
              <a:t> </a:t>
            </a:r>
            <a:r>
              <a:rPr lang="de-DE" sz="2400" dirty="0" err="1"/>
              <a:t>its</a:t>
            </a:r>
            <a:r>
              <a:rPr lang="de-DE" sz="2400" dirty="0"/>
              <a:t> </a:t>
            </a:r>
            <a:r>
              <a:rPr lang="de-DE" sz="2400" i="1" dirty="0" err="1"/>
              <a:t>right</a:t>
            </a:r>
            <a:r>
              <a:rPr lang="de-DE" sz="2400" i="1" dirty="0"/>
              <a:t>-hand </a:t>
            </a:r>
            <a:r>
              <a:rPr lang="de-DE" sz="2400" i="1" dirty="0" err="1"/>
              <a:t>side</a:t>
            </a:r>
            <a:r>
              <a:rPr lang="de-DE" sz="2400" dirty="0"/>
              <a:t>. </a:t>
            </a:r>
            <a:r>
              <a:rPr lang="de-DE" sz="2400" dirty="0" err="1"/>
              <a:t>For</a:t>
            </a:r>
            <a:r>
              <a:rPr lang="de-DE" sz="2400" dirty="0"/>
              <a:t> </a:t>
            </a:r>
            <a:r>
              <a:rPr lang="de-DE" sz="2400" dirty="0" err="1"/>
              <a:t>each</a:t>
            </a:r>
            <a:r>
              <a:rPr lang="de-DE" sz="2400" dirty="0"/>
              <a:t> </a:t>
            </a:r>
            <a:r>
              <a:rPr lang="de-DE" sz="2400" dirty="0" err="1"/>
              <a:t>grammar</a:t>
            </a:r>
            <a:r>
              <a:rPr lang="de-DE" sz="2400" dirty="0"/>
              <a:t>, </a:t>
            </a:r>
            <a:r>
              <a:rPr lang="de-DE" sz="2400" dirty="0" err="1"/>
              <a:t>the</a:t>
            </a:r>
            <a:r>
              <a:rPr lang="de-DE" sz="2400" dirty="0"/>
              <a:t> terminal </a:t>
            </a:r>
            <a:r>
              <a:rPr lang="de-DE" sz="2400" dirty="0" err="1"/>
              <a:t>symbols</a:t>
            </a:r>
            <a:r>
              <a:rPr lang="de-DE" sz="2400" dirty="0"/>
              <a:t> </a:t>
            </a:r>
            <a:r>
              <a:rPr lang="de-DE" sz="2400" dirty="0" err="1"/>
              <a:t>are</a:t>
            </a:r>
            <a:r>
              <a:rPr lang="de-DE" sz="2400" dirty="0"/>
              <a:t> </a:t>
            </a:r>
            <a:r>
              <a:rPr lang="de-DE" sz="2400" dirty="0" err="1"/>
              <a:t>drawn</a:t>
            </a:r>
            <a:r>
              <a:rPr lang="de-DE" sz="2400" dirty="0"/>
              <a:t> </a:t>
            </a:r>
            <a:r>
              <a:rPr lang="de-DE" sz="2400" dirty="0" err="1"/>
              <a:t>from</a:t>
            </a:r>
            <a:r>
              <a:rPr lang="de-DE" sz="2400" dirty="0"/>
              <a:t> a </a:t>
            </a:r>
            <a:r>
              <a:rPr lang="de-DE" sz="2400" dirty="0" err="1"/>
              <a:t>specified</a:t>
            </a:r>
            <a:r>
              <a:rPr lang="de-DE" sz="2400" dirty="0"/>
              <a:t> </a:t>
            </a:r>
            <a:r>
              <a:rPr lang="de-DE" sz="2400" i="1" dirty="0" err="1">
                <a:solidFill>
                  <a:srgbClr val="FF0000"/>
                </a:solidFill>
              </a:rPr>
              <a:t>alphabet</a:t>
            </a:r>
            <a:r>
              <a:rPr lang="de-DE" sz="2400" dirty="0"/>
              <a:t>.</a:t>
            </a:r>
          </a:p>
          <a:p>
            <a:pPr marL="0" indent="0">
              <a:buNone/>
            </a:pPr>
            <a:r>
              <a:rPr lang="de-DE" sz="2400" dirty="0" err="1"/>
              <a:t>Starting</a:t>
            </a:r>
            <a:r>
              <a:rPr lang="de-DE" sz="2400" dirty="0"/>
              <a:t> </a:t>
            </a:r>
            <a:r>
              <a:rPr lang="de-DE" sz="2400" dirty="0" err="1"/>
              <a:t>from</a:t>
            </a:r>
            <a:r>
              <a:rPr lang="de-DE" sz="2400" dirty="0"/>
              <a:t> a </a:t>
            </a:r>
            <a:r>
              <a:rPr lang="de-DE" sz="2400" dirty="0" err="1"/>
              <a:t>sentence</a:t>
            </a:r>
            <a:r>
              <a:rPr lang="de-DE" sz="2400" dirty="0"/>
              <a:t> </a:t>
            </a:r>
            <a:r>
              <a:rPr lang="de-DE" sz="2400" dirty="0" err="1"/>
              <a:t>consisting</a:t>
            </a:r>
            <a:r>
              <a:rPr lang="de-DE" sz="2400" dirty="0"/>
              <a:t> </a:t>
            </a:r>
            <a:r>
              <a:rPr lang="de-DE" sz="2400" dirty="0" err="1"/>
              <a:t>of</a:t>
            </a:r>
            <a:r>
              <a:rPr lang="de-DE" sz="2400" dirty="0"/>
              <a:t> a </a:t>
            </a:r>
            <a:r>
              <a:rPr lang="de-DE" sz="2400" dirty="0" err="1"/>
              <a:t>single</a:t>
            </a:r>
            <a:r>
              <a:rPr lang="de-DE" sz="2400" dirty="0"/>
              <a:t> </a:t>
            </a:r>
            <a:r>
              <a:rPr lang="de-DE" sz="2400" dirty="0" err="1"/>
              <a:t>distinguished</a:t>
            </a:r>
            <a:r>
              <a:rPr lang="de-DE" sz="2400" dirty="0"/>
              <a:t> </a:t>
            </a:r>
            <a:r>
              <a:rPr lang="de-DE" sz="2400" dirty="0" err="1"/>
              <a:t>nonterminal</a:t>
            </a:r>
            <a:r>
              <a:rPr lang="de-DE" sz="2400" dirty="0"/>
              <a:t>, </a:t>
            </a:r>
            <a:r>
              <a:rPr lang="de-DE" sz="2400" dirty="0" err="1"/>
              <a:t>called</a:t>
            </a:r>
            <a:r>
              <a:rPr lang="de-DE" sz="2400" dirty="0"/>
              <a:t> </a:t>
            </a:r>
            <a:r>
              <a:rPr lang="de-DE" sz="2400" dirty="0" err="1"/>
              <a:t>the</a:t>
            </a:r>
            <a:r>
              <a:rPr lang="de-DE" sz="2400" dirty="0"/>
              <a:t> </a:t>
            </a:r>
            <a:r>
              <a:rPr lang="de-DE" sz="2400" i="1" dirty="0" err="1">
                <a:solidFill>
                  <a:srgbClr val="FF0000"/>
                </a:solidFill>
              </a:rPr>
              <a:t>goal</a:t>
            </a:r>
            <a:r>
              <a:rPr lang="de-DE" sz="2400" i="1" dirty="0"/>
              <a:t> </a:t>
            </a:r>
            <a:r>
              <a:rPr lang="de-DE" sz="2400" i="1" dirty="0" err="1">
                <a:solidFill>
                  <a:srgbClr val="FF0000"/>
                </a:solidFill>
              </a:rPr>
              <a:t>symbol</a:t>
            </a:r>
            <a:r>
              <a:rPr lang="de-DE" sz="2400" dirty="0"/>
              <a:t>, a </a:t>
            </a:r>
            <a:r>
              <a:rPr lang="de-DE" sz="2400" dirty="0" err="1"/>
              <a:t>given</a:t>
            </a:r>
            <a:r>
              <a:rPr lang="de-DE" sz="2400" dirty="0"/>
              <a:t> </a:t>
            </a:r>
            <a:r>
              <a:rPr lang="de-DE" sz="2400" dirty="0" err="1"/>
              <a:t>context-free</a:t>
            </a:r>
            <a:r>
              <a:rPr lang="de-DE" sz="2400" dirty="0"/>
              <a:t> </a:t>
            </a:r>
            <a:r>
              <a:rPr lang="de-DE" sz="2400" dirty="0" err="1"/>
              <a:t>grammar</a:t>
            </a:r>
            <a:r>
              <a:rPr lang="de-DE" sz="2400" dirty="0"/>
              <a:t> </a:t>
            </a:r>
            <a:r>
              <a:rPr lang="de-DE" sz="2400" dirty="0" err="1"/>
              <a:t>specifies</a:t>
            </a:r>
            <a:r>
              <a:rPr lang="de-DE" sz="2400" dirty="0"/>
              <a:t> a </a:t>
            </a:r>
            <a:r>
              <a:rPr lang="de-DE" sz="2400" i="1" dirty="0" err="1">
                <a:solidFill>
                  <a:srgbClr val="FF0000"/>
                </a:solidFill>
              </a:rPr>
              <a:t>language</a:t>
            </a:r>
            <a:r>
              <a:rPr lang="de-DE" sz="2400" dirty="0"/>
              <a:t>, </a:t>
            </a:r>
            <a:r>
              <a:rPr lang="de-DE" sz="2400" dirty="0" err="1"/>
              <a:t>namely</a:t>
            </a:r>
            <a:r>
              <a:rPr lang="de-DE" sz="2400" dirty="0"/>
              <a:t>, </a:t>
            </a:r>
            <a:r>
              <a:rPr lang="de-DE" sz="2400" dirty="0" err="1"/>
              <a:t>the</a:t>
            </a:r>
            <a:r>
              <a:rPr lang="de-DE" sz="2400" dirty="0"/>
              <a:t> </a:t>
            </a:r>
            <a:r>
              <a:rPr lang="de-DE" sz="2400" dirty="0" err="1"/>
              <a:t>set</a:t>
            </a:r>
            <a:r>
              <a:rPr lang="de-DE" sz="2400" dirty="0"/>
              <a:t> </a:t>
            </a:r>
            <a:r>
              <a:rPr lang="de-DE" sz="2400" dirty="0" err="1"/>
              <a:t>of</a:t>
            </a:r>
            <a:r>
              <a:rPr lang="de-DE" sz="2400" dirty="0"/>
              <a:t> </a:t>
            </a:r>
            <a:r>
              <a:rPr lang="de-DE" sz="2400" dirty="0" err="1"/>
              <a:t>possible</a:t>
            </a:r>
            <a:r>
              <a:rPr lang="de-DE" sz="2400" dirty="0"/>
              <a:t> </a:t>
            </a:r>
            <a:r>
              <a:rPr lang="de-DE" sz="2400" dirty="0" err="1"/>
              <a:t>sequences</a:t>
            </a:r>
            <a:r>
              <a:rPr lang="de-DE" sz="2400" dirty="0"/>
              <a:t> </a:t>
            </a:r>
            <a:r>
              <a:rPr lang="de-DE" sz="2400" dirty="0" err="1"/>
              <a:t>of</a:t>
            </a:r>
            <a:r>
              <a:rPr lang="de-DE" sz="2400" dirty="0"/>
              <a:t> terminal </a:t>
            </a:r>
            <a:r>
              <a:rPr lang="de-DE" sz="2400" dirty="0" err="1"/>
              <a:t>symbols</a:t>
            </a:r>
            <a:r>
              <a:rPr lang="de-DE" sz="2400" dirty="0"/>
              <a:t> </a:t>
            </a:r>
            <a:r>
              <a:rPr lang="de-DE" sz="2400" dirty="0" err="1"/>
              <a:t>that</a:t>
            </a:r>
            <a:r>
              <a:rPr lang="de-DE" sz="2400" dirty="0"/>
              <a:t> </a:t>
            </a:r>
            <a:r>
              <a:rPr lang="de-DE" sz="2400" dirty="0" err="1"/>
              <a:t>can</a:t>
            </a:r>
            <a:r>
              <a:rPr lang="de-DE" sz="2400" dirty="0"/>
              <a:t> </a:t>
            </a:r>
            <a:r>
              <a:rPr lang="de-DE" sz="2400" dirty="0" err="1"/>
              <a:t>result</a:t>
            </a:r>
            <a:r>
              <a:rPr lang="de-DE" sz="2400" dirty="0"/>
              <a:t> </a:t>
            </a:r>
            <a:r>
              <a:rPr lang="de-DE" sz="2400" dirty="0" err="1"/>
              <a:t>from</a:t>
            </a:r>
            <a:r>
              <a:rPr lang="de-DE" sz="2400" dirty="0"/>
              <a:t> </a:t>
            </a:r>
            <a:r>
              <a:rPr lang="de-DE" sz="2400" dirty="0" err="1"/>
              <a:t>repeatedly</a:t>
            </a:r>
            <a:r>
              <a:rPr lang="de-DE" sz="2400" dirty="0"/>
              <a:t> </a:t>
            </a:r>
            <a:r>
              <a:rPr lang="de-DE" sz="2400" dirty="0" err="1"/>
              <a:t>replacing</a:t>
            </a:r>
            <a:r>
              <a:rPr lang="de-DE" sz="2400" dirty="0"/>
              <a:t> </a:t>
            </a:r>
            <a:r>
              <a:rPr lang="de-DE" sz="2400" dirty="0" err="1"/>
              <a:t>any</a:t>
            </a:r>
            <a:r>
              <a:rPr lang="de-DE" sz="2400" dirty="0"/>
              <a:t> </a:t>
            </a:r>
            <a:r>
              <a:rPr lang="de-DE" sz="2400" dirty="0" err="1"/>
              <a:t>nonterminal</a:t>
            </a:r>
            <a:r>
              <a:rPr lang="de-DE" sz="2400" dirty="0"/>
              <a:t> in </a:t>
            </a:r>
            <a:r>
              <a:rPr lang="de-DE" sz="2400" dirty="0" err="1"/>
              <a:t>the</a:t>
            </a:r>
            <a:r>
              <a:rPr lang="de-DE" sz="2400" dirty="0"/>
              <a:t> </a:t>
            </a:r>
            <a:r>
              <a:rPr lang="de-DE" sz="2400" dirty="0" err="1"/>
              <a:t>sequence</a:t>
            </a:r>
            <a:r>
              <a:rPr lang="de-DE" sz="2400" dirty="0"/>
              <a:t> </a:t>
            </a:r>
            <a:r>
              <a:rPr lang="de-DE" sz="2400" dirty="0" err="1"/>
              <a:t>with</a:t>
            </a:r>
            <a:r>
              <a:rPr lang="de-DE" sz="2400" dirty="0"/>
              <a:t> a </a:t>
            </a:r>
            <a:r>
              <a:rPr lang="de-DE" sz="2400" dirty="0" err="1"/>
              <a:t>right</a:t>
            </a:r>
            <a:r>
              <a:rPr lang="de-DE" sz="2400" dirty="0"/>
              <a:t>-hand </a:t>
            </a:r>
            <a:r>
              <a:rPr lang="de-DE" sz="2400" dirty="0" err="1"/>
              <a:t>side</a:t>
            </a:r>
            <a:r>
              <a:rPr lang="de-DE" sz="2400" dirty="0"/>
              <a:t> </a:t>
            </a:r>
            <a:r>
              <a:rPr lang="de-DE" sz="2400" dirty="0" err="1"/>
              <a:t>of</a:t>
            </a:r>
            <a:r>
              <a:rPr lang="de-DE" sz="2400" dirty="0"/>
              <a:t> a </a:t>
            </a:r>
            <a:r>
              <a:rPr lang="de-DE" sz="2400" dirty="0" err="1"/>
              <a:t>production</a:t>
            </a:r>
            <a:r>
              <a:rPr lang="de-DE" sz="2400" dirty="0"/>
              <a:t> </a:t>
            </a:r>
            <a:r>
              <a:rPr lang="de-DE" sz="2400" dirty="0" err="1"/>
              <a:t>for</a:t>
            </a:r>
            <a:r>
              <a:rPr lang="de-DE" sz="2400" dirty="0"/>
              <a:t> </a:t>
            </a:r>
            <a:r>
              <a:rPr lang="de-DE" sz="2400" dirty="0" err="1"/>
              <a:t>which</a:t>
            </a:r>
            <a:r>
              <a:rPr lang="de-DE" sz="2400" dirty="0"/>
              <a:t> </a:t>
            </a:r>
            <a:r>
              <a:rPr lang="de-DE" sz="2400" dirty="0" err="1"/>
              <a:t>the</a:t>
            </a:r>
            <a:r>
              <a:rPr lang="de-DE" sz="2400" dirty="0"/>
              <a:t> </a:t>
            </a:r>
            <a:r>
              <a:rPr lang="de-DE" sz="2400" dirty="0" err="1"/>
              <a:t>nonterminal</a:t>
            </a:r>
            <a:r>
              <a:rPr lang="de-DE" sz="2400" dirty="0"/>
              <a:t> </a:t>
            </a:r>
            <a:r>
              <a:rPr lang="de-DE" sz="2400" dirty="0" err="1"/>
              <a:t>is</a:t>
            </a:r>
            <a:r>
              <a:rPr lang="de-DE" sz="2400" dirty="0"/>
              <a:t> </a:t>
            </a:r>
            <a:r>
              <a:rPr lang="de-DE" sz="2400" dirty="0" err="1"/>
              <a:t>the</a:t>
            </a:r>
            <a:r>
              <a:rPr lang="de-DE" sz="2400" dirty="0"/>
              <a:t> </a:t>
            </a:r>
            <a:r>
              <a:rPr lang="de-DE" sz="2400" dirty="0" err="1"/>
              <a:t>left</a:t>
            </a:r>
            <a:r>
              <a:rPr lang="de-DE" sz="2400" dirty="0"/>
              <a:t>-hand </a:t>
            </a:r>
            <a:r>
              <a:rPr lang="de-DE" sz="2400" dirty="0" err="1"/>
              <a:t>side</a:t>
            </a:r>
            <a:r>
              <a:rPr lang="de-DE" sz="2400" dirty="0"/>
              <a:t>.</a:t>
            </a:r>
          </a:p>
          <a:p>
            <a:pPr marL="0" indent="0">
              <a:buNone/>
            </a:pPr>
            <a:endParaRPr lang="en-US" sz="2200" i="1" dirty="0">
              <a:solidFill>
                <a:srgbClr val="009900"/>
              </a:solidFill>
            </a:endParaRPr>
          </a:p>
          <a:p>
            <a:pPr marL="0" indent="0">
              <a:buNone/>
            </a:pPr>
            <a:r>
              <a:rPr lang="en-US" sz="2200" i="1" dirty="0">
                <a:solidFill>
                  <a:srgbClr val="009900"/>
                </a:solidFill>
              </a:rPr>
              <a:t>https://</a:t>
            </a:r>
            <a:r>
              <a:rPr lang="en-US" sz="2200" i="1" dirty="0" err="1">
                <a:solidFill>
                  <a:srgbClr val="009900"/>
                </a:solidFill>
              </a:rPr>
              <a:t>docs.oracle.com</a:t>
            </a:r>
            <a:r>
              <a:rPr lang="en-US" sz="2200" i="1" dirty="0">
                <a:solidFill>
                  <a:srgbClr val="009900"/>
                </a:solidFill>
              </a:rPr>
              <a:t>/</a:t>
            </a:r>
            <a:r>
              <a:rPr lang="en-US" sz="2200" i="1" dirty="0" err="1">
                <a:solidFill>
                  <a:srgbClr val="009900"/>
                </a:solidFill>
              </a:rPr>
              <a:t>javase</a:t>
            </a:r>
            <a:r>
              <a:rPr lang="en-US" sz="2200" i="1" dirty="0">
                <a:solidFill>
                  <a:srgbClr val="009900"/>
                </a:solidFill>
              </a:rPr>
              <a:t>/specs/</a:t>
            </a:r>
            <a:r>
              <a:rPr lang="en-US" sz="2200" i="1" dirty="0" err="1">
                <a:solidFill>
                  <a:srgbClr val="009900"/>
                </a:solidFill>
              </a:rPr>
              <a:t>jls</a:t>
            </a:r>
            <a:r>
              <a:rPr lang="en-US" sz="2200" i="1" dirty="0">
                <a:solidFill>
                  <a:srgbClr val="009900"/>
                </a:solidFill>
              </a:rPr>
              <a:t>/se9/html/jls-2.html#jls-2.1</a:t>
            </a:r>
            <a:endParaRPr lang="de-DE" sz="2200" dirty="0">
              <a:solidFill>
                <a:srgbClr val="009900"/>
              </a:solidFill>
            </a:endParaRPr>
          </a:p>
          <a:p>
            <a:pPr marL="0" indent="0">
              <a:buNone/>
            </a:pPr>
            <a:endParaRPr lang="en-US" sz="2400" dirty="0"/>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a:t>
            </a:fld>
            <a:endParaRPr lang="en-US" altLang="de-DE" sz="1400" dirty="0">
              <a:latin typeface="Arial" charset="0"/>
            </a:endParaRPr>
          </a:p>
        </p:txBody>
      </p:sp>
    </p:spTree>
    <p:extLst>
      <p:ext uri="{BB962C8B-B14F-4D97-AF65-F5344CB8AC3E}">
        <p14:creationId xmlns:p14="http://schemas.microsoft.com/office/powerpoint/2010/main" val="143850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782638" y="5213350"/>
            <a:ext cx="314325" cy="339725"/>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dirty="0">
                <a:latin typeface="Courier New" charset="0"/>
                <a:ea typeface="ＭＳ Ｐゴシック" charset="0"/>
                <a:cs typeface="ＭＳ Ｐゴシック" charset="0"/>
              </a:rPr>
              <a:t>(</a:t>
            </a:r>
          </a:p>
        </p:txBody>
      </p:sp>
      <p:sp>
        <p:nvSpPr>
          <p:cNvPr id="427011" name="Rectangle 3"/>
          <p:cNvSpPr>
            <a:spLocks noGrp="1" noChangeArrowheads="1"/>
          </p:cNvSpPr>
          <p:nvPr>
            <p:ph type="title"/>
          </p:nvPr>
        </p:nvSpPr>
        <p:spPr>
          <a:xfrm>
            <a:off x="0" y="-76200"/>
            <a:ext cx="9144000" cy="1143000"/>
          </a:xfrm>
        </p:spPr>
        <p:txBody>
          <a:bodyPr/>
          <a:lstStyle/>
          <a:p>
            <a:pPr>
              <a:defRPr/>
            </a:pPr>
            <a:r>
              <a:rPr lang="en-US" dirty="0">
                <a:latin typeface="Arial" charset="0"/>
                <a:ea typeface="Arial" charset="0"/>
                <a:cs typeface="Arial" charset="0"/>
              </a:rPr>
              <a:t>Exercise: Precedence Evaluation</a:t>
            </a:r>
          </a:p>
        </p:txBody>
      </p:sp>
      <p:sp>
        <p:nvSpPr>
          <p:cNvPr id="427050" name="Rectangle 42"/>
          <p:cNvSpPr>
            <a:spLocks noChangeArrowheads="1"/>
          </p:cNvSpPr>
          <p:nvPr/>
        </p:nvSpPr>
        <p:spPr bwMode="auto">
          <a:xfrm>
            <a:off x="11128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dirty="0">
                <a:latin typeface="Courier New" charset="0"/>
                <a:ea typeface="ＭＳ Ｐゴシック" charset="0"/>
                <a:cs typeface="ＭＳ Ｐゴシック" charset="0"/>
              </a:rPr>
              <a:t>1</a:t>
            </a:r>
          </a:p>
        </p:txBody>
      </p:sp>
      <p:sp>
        <p:nvSpPr>
          <p:cNvPr id="427051" name="Rectangle 43"/>
          <p:cNvSpPr>
            <a:spLocks noChangeArrowheads="1"/>
          </p:cNvSpPr>
          <p:nvPr/>
        </p:nvSpPr>
        <p:spPr bwMode="auto">
          <a:xfrm>
            <a:off x="14430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52" name="Rectangle 44"/>
          <p:cNvSpPr>
            <a:spLocks noChangeArrowheads="1"/>
          </p:cNvSpPr>
          <p:nvPr/>
        </p:nvSpPr>
        <p:spPr bwMode="auto">
          <a:xfrm>
            <a:off x="17732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2</a:t>
            </a:r>
          </a:p>
        </p:txBody>
      </p:sp>
      <p:sp>
        <p:nvSpPr>
          <p:cNvPr id="427053" name="Rectangle 45"/>
          <p:cNvSpPr>
            <a:spLocks noChangeArrowheads="1"/>
          </p:cNvSpPr>
          <p:nvPr/>
        </p:nvSpPr>
        <p:spPr bwMode="auto">
          <a:xfrm>
            <a:off x="21034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54" name="Rectangle 46"/>
          <p:cNvSpPr>
            <a:spLocks noChangeArrowheads="1"/>
          </p:cNvSpPr>
          <p:nvPr/>
        </p:nvSpPr>
        <p:spPr bwMode="auto">
          <a:xfrm>
            <a:off x="24336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55" name="Rectangle 47"/>
          <p:cNvSpPr>
            <a:spLocks noChangeArrowheads="1"/>
          </p:cNvSpPr>
          <p:nvPr/>
        </p:nvSpPr>
        <p:spPr bwMode="auto">
          <a:xfrm>
            <a:off x="27638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3</a:t>
            </a:r>
          </a:p>
        </p:txBody>
      </p:sp>
      <p:sp>
        <p:nvSpPr>
          <p:cNvPr id="427056" name="Rectangle 48"/>
          <p:cNvSpPr>
            <a:spLocks noChangeArrowheads="1"/>
          </p:cNvSpPr>
          <p:nvPr/>
        </p:nvSpPr>
        <p:spPr bwMode="auto">
          <a:xfrm>
            <a:off x="30940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57" name="Rectangle 49"/>
          <p:cNvSpPr>
            <a:spLocks noChangeArrowheads="1"/>
          </p:cNvSpPr>
          <p:nvPr/>
        </p:nvSpPr>
        <p:spPr bwMode="auto">
          <a:xfrm>
            <a:off x="34242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4</a:t>
            </a:r>
          </a:p>
        </p:txBody>
      </p:sp>
      <p:sp>
        <p:nvSpPr>
          <p:cNvPr id="427058" name="Rectangle 50"/>
          <p:cNvSpPr>
            <a:spLocks noChangeArrowheads="1"/>
          </p:cNvSpPr>
          <p:nvPr/>
        </p:nvSpPr>
        <p:spPr bwMode="auto">
          <a:xfrm>
            <a:off x="37544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59" name="Rectangle 51"/>
          <p:cNvSpPr>
            <a:spLocks noChangeArrowheads="1"/>
          </p:cNvSpPr>
          <p:nvPr/>
        </p:nvSpPr>
        <p:spPr bwMode="auto">
          <a:xfrm>
            <a:off x="40846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5</a:t>
            </a:r>
          </a:p>
        </p:txBody>
      </p:sp>
      <p:sp>
        <p:nvSpPr>
          <p:cNvPr id="427060" name="Rectangle 52"/>
          <p:cNvSpPr>
            <a:spLocks noChangeArrowheads="1"/>
          </p:cNvSpPr>
          <p:nvPr/>
        </p:nvSpPr>
        <p:spPr bwMode="auto">
          <a:xfrm>
            <a:off x="44148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61" name="Rectangle 53"/>
          <p:cNvSpPr>
            <a:spLocks noChangeArrowheads="1"/>
          </p:cNvSpPr>
          <p:nvPr/>
        </p:nvSpPr>
        <p:spPr bwMode="auto">
          <a:xfrm>
            <a:off x="47450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6</a:t>
            </a:r>
          </a:p>
        </p:txBody>
      </p:sp>
      <p:sp>
        <p:nvSpPr>
          <p:cNvPr id="427062" name="Rectangle 54"/>
          <p:cNvSpPr>
            <a:spLocks noChangeArrowheads="1"/>
          </p:cNvSpPr>
          <p:nvPr/>
        </p:nvSpPr>
        <p:spPr bwMode="auto">
          <a:xfrm>
            <a:off x="50752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63" name="Rectangle 55"/>
          <p:cNvSpPr>
            <a:spLocks noChangeArrowheads="1"/>
          </p:cNvSpPr>
          <p:nvPr/>
        </p:nvSpPr>
        <p:spPr bwMode="auto">
          <a:xfrm>
            <a:off x="54054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7</a:t>
            </a:r>
          </a:p>
        </p:txBody>
      </p:sp>
      <p:sp>
        <p:nvSpPr>
          <p:cNvPr id="427064" name="Rectangle 56"/>
          <p:cNvSpPr>
            <a:spLocks noChangeArrowheads="1"/>
          </p:cNvSpPr>
          <p:nvPr/>
        </p:nvSpPr>
        <p:spPr bwMode="auto">
          <a:xfrm>
            <a:off x="57356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65" name="Rectangle 57"/>
          <p:cNvSpPr>
            <a:spLocks noChangeArrowheads="1"/>
          </p:cNvSpPr>
          <p:nvPr/>
        </p:nvSpPr>
        <p:spPr bwMode="auto">
          <a:xfrm>
            <a:off x="60658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66" name="Rectangle 58"/>
          <p:cNvSpPr>
            <a:spLocks noChangeArrowheads="1"/>
          </p:cNvSpPr>
          <p:nvPr/>
        </p:nvSpPr>
        <p:spPr bwMode="auto">
          <a:xfrm>
            <a:off x="63960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8</a:t>
            </a:r>
          </a:p>
        </p:txBody>
      </p:sp>
      <p:sp>
        <p:nvSpPr>
          <p:cNvPr id="427067" name="Rectangle 59"/>
          <p:cNvSpPr>
            <a:spLocks noChangeArrowheads="1"/>
          </p:cNvSpPr>
          <p:nvPr/>
        </p:nvSpPr>
        <p:spPr bwMode="auto">
          <a:xfrm>
            <a:off x="67262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68" name="Rectangle 60"/>
          <p:cNvSpPr>
            <a:spLocks noChangeArrowheads="1"/>
          </p:cNvSpPr>
          <p:nvPr/>
        </p:nvSpPr>
        <p:spPr bwMode="auto">
          <a:xfrm>
            <a:off x="70564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9</a:t>
            </a:r>
          </a:p>
        </p:txBody>
      </p:sp>
      <p:sp>
        <p:nvSpPr>
          <p:cNvPr id="427069" name="Rectangle 61"/>
          <p:cNvSpPr>
            <a:spLocks noChangeArrowheads="1"/>
          </p:cNvSpPr>
          <p:nvPr/>
        </p:nvSpPr>
        <p:spPr bwMode="auto">
          <a:xfrm>
            <a:off x="73866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70" name="Rectangle 62"/>
          <p:cNvSpPr>
            <a:spLocks noChangeArrowheads="1"/>
          </p:cNvSpPr>
          <p:nvPr/>
        </p:nvSpPr>
        <p:spPr bwMode="auto">
          <a:xfrm>
            <a:off x="77168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a:t>
            </a:r>
          </a:p>
        </p:txBody>
      </p:sp>
      <p:sp>
        <p:nvSpPr>
          <p:cNvPr id="427071" name="Rectangle 63"/>
          <p:cNvSpPr>
            <a:spLocks noChangeArrowheads="1"/>
          </p:cNvSpPr>
          <p:nvPr/>
        </p:nvSpPr>
        <p:spPr bwMode="auto">
          <a:xfrm>
            <a:off x="8161338" y="5224462"/>
            <a:ext cx="314325" cy="338138"/>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10</a:t>
            </a:r>
          </a:p>
        </p:txBody>
      </p:sp>
      <p:grpSp>
        <p:nvGrpSpPr>
          <p:cNvPr id="427110" name="Group 102"/>
          <p:cNvGrpSpPr>
            <a:grpSpLocks/>
          </p:cNvGrpSpPr>
          <p:nvPr/>
        </p:nvGrpSpPr>
        <p:grpSpPr bwMode="auto">
          <a:xfrm>
            <a:off x="1270000" y="4487865"/>
            <a:ext cx="660400" cy="792163"/>
            <a:chOff x="800" y="3416"/>
            <a:chExt cx="416" cy="499"/>
          </a:xfrm>
        </p:grpSpPr>
        <p:sp>
          <p:nvSpPr>
            <p:cNvPr id="427072" name="Rectangle 64"/>
            <p:cNvSpPr>
              <a:spLocks noChangeArrowheads="1"/>
            </p:cNvSpPr>
            <p:nvPr/>
          </p:nvSpPr>
          <p:spPr bwMode="auto">
            <a:xfrm>
              <a:off x="904" y="3416"/>
              <a:ext cx="198" cy="21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3</a:t>
              </a:r>
            </a:p>
          </p:txBody>
        </p:sp>
        <p:cxnSp>
          <p:nvCxnSpPr>
            <p:cNvPr id="427083" name="AutoShape 75"/>
            <p:cNvCxnSpPr>
              <a:cxnSpLocks noChangeShapeType="1"/>
              <a:stCxn id="427072" idx="2"/>
              <a:endCxn id="427050" idx="0"/>
            </p:cNvCxnSpPr>
            <p:nvPr/>
          </p:nvCxnSpPr>
          <p:spPr bwMode="auto">
            <a:xfrm flipH="1">
              <a:off x="800" y="3629"/>
              <a:ext cx="203"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84" name="AutoShape 76"/>
            <p:cNvCxnSpPr>
              <a:cxnSpLocks noChangeShapeType="1"/>
              <a:stCxn id="427072" idx="2"/>
              <a:endCxn id="427051" idx="0"/>
            </p:cNvCxnSpPr>
            <p:nvPr/>
          </p:nvCxnSpPr>
          <p:spPr bwMode="auto">
            <a:xfrm>
              <a:off x="1003" y="3629"/>
              <a:ext cx="5"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85" name="AutoShape 77"/>
            <p:cNvCxnSpPr>
              <a:cxnSpLocks noChangeShapeType="1"/>
              <a:stCxn id="427072" idx="2"/>
              <a:endCxn id="427052" idx="0"/>
            </p:cNvCxnSpPr>
            <p:nvPr/>
          </p:nvCxnSpPr>
          <p:spPr bwMode="auto">
            <a:xfrm>
              <a:off x="1003" y="3629"/>
              <a:ext cx="213"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1" name="Group 103"/>
          <p:cNvGrpSpPr>
            <a:grpSpLocks/>
          </p:cNvGrpSpPr>
          <p:nvPr/>
        </p:nvGrpSpPr>
        <p:grpSpPr bwMode="auto">
          <a:xfrm>
            <a:off x="1592263" y="3725863"/>
            <a:ext cx="1328737" cy="1554163"/>
            <a:chOff x="1003" y="2936"/>
            <a:chExt cx="837" cy="979"/>
          </a:xfrm>
        </p:grpSpPr>
        <p:sp>
          <p:nvSpPr>
            <p:cNvPr id="427076" name="Rectangle 68"/>
            <p:cNvSpPr>
              <a:spLocks noChangeArrowheads="1"/>
            </p:cNvSpPr>
            <p:nvPr/>
          </p:nvSpPr>
          <p:spPr bwMode="auto">
            <a:xfrm>
              <a:off x="1528" y="2936"/>
              <a:ext cx="198" cy="18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0</a:t>
              </a:r>
            </a:p>
          </p:txBody>
        </p:sp>
        <p:cxnSp>
          <p:nvCxnSpPr>
            <p:cNvPr id="427086" name="AutoShape 78"/>
            <p:cNvCxnSpPr>
              <a:cxnSpLocks noChangeShapeType="1"/>
              <a:stCxn id="427076" idx="2"/>
              <a:endCxn id="427072" idx="0"/>
            </p:cNvCxnSpPr>
            <p:nvPr/>
          </p:nvCxnSpPr>
          <p:spPr bwMode="auto">
            <a:xfrm flipH="1">
              <a:off x="1003" y="3119"/>
              <a:ext cx="624" cy="332"/>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87" name="AutoShape 79"/>
            <p:cNvCxnSpPr>
              <a:cxnSpLocks noChangeShapeType="1"/>
              <a:stCxn id="427076" idx="2"/>
              <a:endCxn id="427054" idx="0"/>
            </p:cNvCxnSpPr>
            <p:nvPr/>
          </p:nvCxnSpPr>
          <p:spPr bwMode="auto">
            <a:xfrm>
              <a:off x="1627" y="3119"/>
              <a:ext cx="5" cy="79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88" name="AutoShape 80"/>
            <p:cNvCxnSpPr>
              <a:cxnSpLocks noChangeShapeType="1"/>
              <a:stCxn id="427076" idx="2"/>
              <a:endCxn id="427055" idx="0"/>
            </p:cNvCxnSpPr>
            <p:nvPr/>
          </p:nvCxnSpPr>
          <p:spPr bwMode="auto">
            <a:xfrm>
              <a:off x="1627" y="3119"/>
              <a:ext cx="213" cy="79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2" name="Group 104"/>
          <p:cNvGrpSpPr>
            <a:grpSpLocks/>
          </p:cNvGrpSpPr>
          <p:nvPr/>
        </p:nvGrpSpPr>
        <p:grpSpPr bwMode="auto">
          <a:xfrm>
            <a:off x="2582863" y="3192463"/>
            <a:ext cx="998537" cy="2087563"/>
            <a:chOff x="1627" y="2600"/>
            <a:chExt cx="629" cy="1315"/>
          </a:xfrm>
        </p:grpSpPr>
        <p:sp>
          <p:nvSpPr>
            <p:cNvPr id="427079" name="Rectangle 71"/>
            <p:cNvSpPr>
              <a:spLocks noChangeArrowheads="1"/>
            </p:cNvSpPr>
            <p:nvPr/>
          </p:nvSpPr>
          <p:spPr bwMode="auto">
            <a:xfrm>
              <a:off x="1944" y="2600"/>
              <a:ext cx="198" cy="18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0</a:t>
              </a:r>
            </a:p>
          </p:txBody>
        </p:sp>
        <p:cxnSp>
          <p:nvCxnSpPr>
            <p:cNvPr id="427089" name="AutoShape 81"/>
            <p:cNvCxnSpPr>
              <a:cxnSpLocks noChangeShapeType="1"/>
              <a:stCxn id="427079" idx="2"/>
              <a:endCxn id="427076" idx="0"/>
            </p:cNvCxnSpPr>
            <p:nvPr/>
          </p:nvCxnSpPr>
          <p:spPr bwMode="auto">
            <a:xfrm flipH="1">
              <a:off x="1627" y="2783"/>
              <a:ext cx="416" cy="188"/>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0" name="AutoShape 82"/>
            <p:cNvCxnSpPr>
              <a:cxnSpLocks noChangeShapeType="1"/>
              <a:stCxn id="427079" idx="2"/>
              <a:endCxn id="427056" idx="0"/>
            </p:cNvCxnSpPr>
            <p:nvPr/>
          </p:nvCxnSpPr>
          <p:spPr bwMode="auto">
            <a:xfrm>
              <a:off x="2043" y="2783"/>
              <a:ext cx="5" cy="1132"/>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1" name="AutoShape 83"/>
            <p:cNvCxnSpPr>
              <a:cxnSpLocks noChangeShapeType="1"/>
              <a:stCxn id="427079" idx="2"/>
              <a:endCxn id="427057" idx="0"/>
            </p:cNvCxnSpPr>
            <p:nvPr/>
          </p:nvCxnSpPr>
          <p:spPr bwMode="auto">
            <a:xfrm>
              <a:off x="2043" y="2783"/>
              <a:ext cx="213" cy="1132"/>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7" name="Group 109"/>
          <p:cNvGrpSpPr>
            <a:grpSpLocks/>
          </p:cNvGrpSpPr>
          <p:nvPr/>
        </p:nvGrpSpPr>
        <p:grpSpPr bwMode="auto">
          <a:xfrm>
            <a:off x="3243263" y="2062162"/>
            <a:ext cx="2667000" cy="3217863"/>
            <a:chOff x="2043" y="1888"/>
            <a:chExt cx="1680" cy="2027"/>
          </a:xfrm>
        </p:grpSpPr>
        <p:sp>
          <p:nvSpPr>
            <p:cNvPr id="427082" name="Rectangle 74"/>
            <p:cNvSpPr>
              <a:spLocks noChangeArrowheads="1"/>
            </p:cNvSpPr>
            <p:nvPr/>
          </p:nvSpPr>
          <p:spPr bwMode="auto">
            <a:xfrm>
              <a:off x="2682" y="1888"/>
              <a:ext cx="198" cy="18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32</a:t>
              </a:r>
            </a:p>
          </p:txBody>
        </p:sp>
        <p:cxnSp>
          <p:nvCxnSpPr>
            <p:cNvPr id="427092" name="AutoShape 84"/>
            <p:cNvCxnSpPr>
              <a:cxnSpLocks noChangeShapeType="1"/>
              <a:stCxn id="427082" idx="2"/>
              <a:endCxn id="427079" idx="0"/>
            </p:cNvCxnSpPr>
            <p:nvPr/>
          </p:nvCxnSpPr>
          <p:spPr bwMode="auto">
            <a:xfrm flipH="1">
              <a:off x="2043" y="2071"/>
              <a:ext cx="738" cy="564"/>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3" name="AutoShape 85"/>
            <p:cNvCxnSpPr>
              <a:cxnSpLocks noChangeShapeType="1"/>
              <a:stCxn id="427082" idx="2"/>
              <a:endCxn id="427058" idx="0"/>
            </p:cNvCxnSpPr>
            <p:nvPr/>
          </p:nvCxnSpPr>
          <p:spPr bwMode="auto">
            <a:xfrm flipH="1">
              <a:off x="2464" y="2071"/>
              <a:ext cx="317" cy="1844"/>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4" name="AutoShape 86"/>
            <p:cNvCxnSpPr>
              <a:cxnSpLocks noChangeShapeType="1"/>
              <a:stCxn id="427082" idx="2"/>
              <a:endCxn id="427080" idx="0"/>
            </p:cNvCxnSpPr>
            <p:nvPr/>
          </p:nvCxnSpPr>
          <p:spPr bwMode="auto">
            <a:xfrm>
              <a:off x="2781" y="2071"/>
              <a:ext cx="942" cy="529"/>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3" name="Group 105"/>
          <p:cNvGrpSpPr>
            <a:grpSpLocks/>
          </p:cNvGrpSpPr>
          <p:nvPr/>
        </p:nvGrpSpPr>
        <p:grpSpPr bwMode="auto">
          <a:xfrm>
            <a:off x="4241800" y="4487865"/>
            <a:ext cx="660400" cy="792163"/>
            <a:chOff x="2672" y="3416"/>
            <a:chExt cx="416" cy="499"/>
          </a:xfrm>
        </p:grpSpPr>
        <p:sp>
          <p:nvSpPr>
            <p:cNvPr id="427073" name="Rectangle 65"/>
            <p:cNvSpPr>
              <a:spLocks noChangeArrowheads="1"/>
            </p:cNvSpPr>
            <p:nvPr/>
          </p:nvSpPr>
          <p:spPr bwMode="auto">
            <a:xfrm>
              <a:off x="2781" y="3416"/>
              <a:ext cx="198" cy="21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30</a:t>
              </a:r>
            </a:p>
          </p:txBody>
        </p:sp>
        <p:cxnSp>
          <p:nvCxnSpPr>
            <p:cNvPr id="427095" name="AutoShape 87"/>
            <p:cNvCxnSpPr>
              <a:cxnSpLocks noChangeShapeType="1"/>
              <a:stCxn id="427073" idx="2"/>
              <a:endCxn id="427059" idx="0"/>
            </p:cNvCxnSpPr>
            <p:nvPr/>
          </p:nvCxnSpPr>
          <p:spPr bwMode="auto">
            <a:xfrm flipH="1">
              <a:off x="2672" y="3629"/>
              <a:ext cx="208"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6" name="AutoShape 88"/>
            <p:cNvCxnSpPr>
              <a:cxnSpLocks noChangeShapeType="1"/>
              <a:stCxn id="427073" idx="2"/>
              <a:endCxn id="427060" idx="0"/>
            </p:cNvCxnSpPr>
            <p:nvPr/>
          </p:nvCxnSpPr>
          <p:spPr bwMode="auto">
            <a:xfrm>
              <a:off x="2880" y="3629"/>
              <a:ext cx="0"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7" name="AutoShape 89"/>
            <p:cNvCxnSpPr>
              <a:cxnSpLocks noChangeShapeType="1"/>
              <a:stCxn id="427073" idx="2"/>
              <a:endCxn id="427061" idx="0"/>
            </p:cNvCxnSpPr>
            <p:nvPr/>
          </p:nvCxnSpPr>
          <p:spPr bwMode="auto">
            <a:xfrm>
              <a:off x="2880" y="3629"/>
              <a:ext cx="208"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4" name="Group 106"/>
          <p:cNvGrpSpPr>
            <a:grpSpLocks/>
          </p:cNvGrpSpPr>
          <p:nvPr/>
        </p:nvGrpSpPr>
        <p:grpSpPr bwMode="auto">
          <a:xfrm>
            <a:off x="4572000" y="3725863"/>
            <a:ext cx="990600" cy="1554163"/>
            <a:chOff x="2880" y="2936"/>
            <a:chExt cx="624" cy="979"/>
          </a:xfrm>
        </p:grpSpPr>
        <p:sp>
          <p:nvSpPr>
            <p:cNvPr id="427077" name="Rectangle 69"/>
            <p:cNvSpPr>
              <a:spLocks noChangeArrowheads="1"/>
            </p:cNvSpPr>
            <p:nvPr/>
          </p:nvSpPr>
          <p:spPr bwMode="auto">
            <a:xfrm>
              <a:off x="3208" y="2936"/>
              <a:ext cx="198" cy="18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4</a:t>
              </a:r>
            </a:p>
          </p:txBody>
        </p:sp>
        <p:cxnSp>
          <p:nvCxnSpPr>
            <p:cNvPr id="427098" name="AutoShape 90"/>
            <p:cNvCxnSpPr>
              <a:cxnSpLocks noChangeShapeType="1"/>
              <a:stCxn id="427077" idx="2"/>
              <a:endCxn id="427073" idx="0"/>
            </p:cNvCxnSpPr>
            <p:nvPr/>
          </p:nvCxnSpPr>
          <p:spPr bwMode="auto">
            <a:xfrm flipH="1">
              <a:off x="2880" y="3119"/>
              <a:ext cx="427" cy="332"/>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099" name="AutoShape 91"/>
            <p:cNvCxnSpPr>
              <a:cxnSpLocks noChangeShapeType="1"/>
              <a:stCxn id="427077" idx="2"/>
              <a:endCxn id="427062" idx="0"/>
            </p:cNvCxnSpPr>
            <p:nvPr/>
          </p:nvCxnSpPr>
          <p:spPr bwMode="auto">
            <a:xfrm flipH="1">
              <a:off x="3296" y="3119"/>
              <a:ext cx="11" cy="79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0" name="AutoShape 92"/>
            <p:cNvCxnSpPr>
              <a:cxnSpLocks noChangeShapeType="1"/>
              <a:stCxn id="427077" idx="2"/>
              <a:endCxn id="427063" idx="0"/>
            </p:cNvCxnSpPr>
            <p:nvPr/>
          </p:nvCxnSpPr>
          <p:spPr bwMode="auto">
            <a:xfrm>
              <a:off x="3307" y="3119"/>
              <a:ext cx="197" cy="79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6" name="Group 108"/>
          <p:cNvGrpSpPr>
            <a:grpSpLocks/>
          </p:cNvGrpSpPr>
          <p:nvPr/>
        </p:nvGrpSpPr>
        <p:grpSpPr bwMode="auto">
          <a:xfrm>
            <a:off x="5249863" y="3192463"/>
            <a:ext cx="1641475" cy="2087563"/>
            <a:chOff x="3307" y="2600"/>
            <a:chExt cx="1034" cy="1315"/>
          </a:xfrm>
        </p:grpSpPr>
        <p:sp>
          <p:nvSpPr>
            <p:cNvPr id="427080" name="Rectangle 72"/>
            <p:cNvSpPr>
              <a:spLocks noChangeArrowheads="1"/>
            </p:cNvSpPr>
            <p:nvPr/>
          </p:nvSpPr>
          <p:spPr bwMode="auto">
            <a:xfrm>
              <a:off x="3624" y="2600"/>
              <a:ext cx="198" cy="18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32</a:t>
              </a:r>
            </a:p>
          </p:txBody>
        </p:sp>
        <p:cxnSp>
          <p:nvCxnSpPr>
            <p:cNvPr id="427101" name="AutoShape 93"/>
            <p:cNvCxnSpPr>
              <a:cxnSpLocks noChangeShapeType="1"/>
              <a:stCxn id="427080" idx="2"/>
              <a:endCxn id="427077" idx="0"/>
            </p:cNvCxnSpPr>
            <p:nvPr/>
          </p:nvCxnSpPr>
          <p:spPr bwMode="auto">
            <a:xfrm flipH="1">
              <a:off x="3307" y="2783"/>
              <a:ext cx="416" cy="188"/>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2" name="AutoShape 94"/>
            <p:cNvCxnSpPr>
              <a:cxnSpLocks noChangeShapeType="1"/>
              <a:stCxn id="427080" idx="2"/>
              <a:endCxn id="427064" idx="0"/>
            </p:cNvCxnSpPr>
            <p:nvPr/>
          </p:nvCxnSpPr>
          <p:spPr bwMode="auto">
            <a:xfrm flipH="1">
              <a:off x="3712" y="2783"/>
              <a:ext cx="11" cy="1132"/>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3" name="AutoShape 95"/>
            <p:cNvCxnSpPr>
              <a:cxnSpLocks noChangeShapeType="1"/>
              <a:stCxn id="427080" idx="2"/>
              <a:endCxn id="427074" idx="0"/>
            </p:cNvCxnSpPr>
            <p:nvPr/>
          </p:nvCxnSpPr>
          <p:spPr bwMode="auto">
            <a:xfrm>
              <a:off x="3723" y="2783"/>
              <a:ext cx="618" cy="633"/>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5" name="Group 107"/>
          <p:cNvGrpSpPr>
            <a:grpSpLocks/>
          </p:cNvGrpSpPr>
          <p:nvPr/>
        </p:nvGrpSpPr>
        <p:grpSpPr bwMode="auto">
          <a:xfrm>
            <a:off x="6553200" y="4487865"/>
            <a:ext cx="660400" cy="792163"/>
            <a:chOff x="4128" y="3416"/>
            <a:chExt cx="416" cy="499"/>
          </a:xfrm>
        </p:grpSpPr>
        <p:sp>
          <p:nvSpPr>
            <p:cNvPr id="427074" name="Rectangle 66"/>
            <p:cNvSpPr>
              <a:spLocks noChangeArrowheads="1"/>
            </p:cNvSpPr>
            <p:nvPr/>
          </p:nvSpPr>
          <p:spPr bwMode="auto">
            <a:xfrm>
              <a:off x="4242" y="3416"/>
              <a:ext cx="198" cy="213"/>
            </a:xfrm>
            <a:prstGeom prst="rect">
              <a:avLst/>
            </a:prstGeom>
            <a:solidFill>
              <a:srgbClr val="CC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atin typeface="Courier New" charset="0"/>
                  <a:ea typeface="ＭＳ Ｐゴシック" charset="0"/>
                  <a:cs typeface="ＭＳ Ｐゴシック" charset="0"/>
                </a:rPr>
                <a:t>8</a:t>
              </a:r>
            </a:p>
          </p:txBody>
        </p:sp>
        <p:cxnSp>
          <p:nvCxnSpPr>
            <p:cNvPr id="427104" name="AutoShape 96"/>
            <p:cNvCxnSpPr>
              <a:cxnSpLocks noChangeShapeType="1"/>
              <a:stCxn id="427074" idx="2"/>
              <a:endCxn id="427066" idx="0"/>
            </p:cNvCxnSpPr>
            <p:nvPr/>
          </p:nvCxnSpPr>
          <p:spPr bwMode="auto">
            <a:xfrm flipH="1">
              <a:off x="4128" y="3629"/>
              <a:ext cx="213"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5" name="AutoShape 97"/>
            <p:cNvCxnSpPr>
              <a:cxnSpLocks noChangeShapeType="1"/>
              <a:stCxn id="427074" idx="2"/>
              <a:endCxn id="427067" idx="0"/>
            </p:cNvCxnSpPr>
            <p:nvPr/>
          </p:nvCxnSpPr>
          <p:spPr bwMode="auto">
            <a:xfrm flipH="1">
              <a:off x="4336" y="3629"/>
              <a:ext cx="5"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6" name="AutoShape 98"/>
            <p:cNvCxnSpPr>
              <a:cxnSpLocks noChangeShapeType="1"/>
              <a:stCxn id="427074" idx="2"/>
              <a:endCxn id="427068" idx="0"/>
            </p:cNvCxnSpPr>
            <p:nvPr/>
          </p:nvCxnSpPr>
          <p:spPr bwMode="auto">
            <a:xfrm>
              <a:off x="4341" y="3629"/>
              <a:ext cx="203" cy="28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427119" name="Group 111"/>
          <p:cNvGrpSpPr>
            <a:grpSpLocks/>
          </p:cNvGrpSpPr>
          <p:nvPr/>
        </p:nvGrpSpPr>
        <p:grpSpPr bwMode="auto">
          <a:xfrm>
            <a:off x="4414837" y="893762"/>
            <a:ext cx="3905249" cy="4386263"/>
            <a:chOff x="2781" y="1152"/>
            <a:chExt cx="2460" cy="2763"/>
          </a:xfrm>
        </p:grpSpPr>
        <p:sp>
          <p:nvSpPr>
            <p:cNvPr id="427047" name="Oval 39"/>
            <p:cNvSpPr>
              <a:spLocks noChangeArrowheads="1"/>
            </p:cNvSpPr>
            <p:nvPr/>
          </p:nvSpPr>
          <p:spPr bwMode="auto">
            <a:xfrm>
              <a:off x="4072" y="1152"/>
              <a:ext cx="317" cy="317"/>
            </a:xfrm>
            <a:prstGeom prst="ellipse">
              <a:avLst/>
            </a:prstGeom>
            <a:solidFill>
              <a:schemeClr val="bg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en-US" sz="2200">
                <a:latin typeface="Courier New" charset="0"/>
                <a:ea typeface="ＭＳ Ｐゴシック" charset="0"/>
                <a:cs typeface="ＭＳ Ｐゴシック" charset="0"/>
              </a:endParaRPr>
            </a:p>
          </p:txBody>
        </p:sp>
        <p:cxnSp>
          <p:nvCxnSpPr>
            <p:cNvPr id="427107" name="AutoShape 99"/>
            <p:cNvCxnSpPr>
              <a:cxnSpLocks noChangeShapeType="1"/>
              <a:stCxn id="427047" idx="4"/>
              <a:endCxn id="427082" idx="0"/>
            </p:cNvCxnSpPr>
            <p:nvPr/>
          </p:nvCxnSpPr>
          <p:spPr bwMode="auto">
            <a:xfrm flipH="1">
              <a:off x="2781" y="1469"/>
              <a:ext cx="1449" cy="454"/>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8" name="AutoShape 100"/>
            <p:cNvCxnSpPr>
              <a:cxnSpLocks noChangeShapeType="1"/>
              <a:stCxn id="427047" idx="4"/>
              <a:endCxn id="427070" idx="0"/>
            </p:cNvCxnSpPr>
            <p:nvPr/>
          </p:nvCxnSpPr>
          <p:spPr bwMode="auto">
            <a:xfrm>
              <a:off x="4231" y="1469"/>
              <a:ext cx="730" cy="244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27109" name="AutoShape 101"/>
            <p:cNvCxnSpPr>
              <a:cxnSpLocks noChangeShapeType="1"/>
              <a:stCxn id="427047" idx="4"/>
              <a:endCxn id="427071" idx="0"/>
            </p:cNvCxnSpPr>
            <p:nvPr/>
          </p:nvCxnSpPr>
          <p:spPr bwMode="auto">
            <a:xfrm>
              <a:off x="4231" y="1469"/>
              <a:ext cx="1010" cy="2446"/>
            </a:xfrm>
            <a:prstGeom prst="straightConnector1">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27118" name="Text Box 110"/>
            <p:cNvSpPr txBox="1">
              <a:spLocks noChangeArrowheads="1"/>
            </p:cNvSpPr>
            <p:nvPr/>
          </p:nvSpPr>
          <p:spPr bwMode="auto">
            <a:xfrm>
              <a:off x="4056" y="1176"/>
              <a:ext cx="336"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2200">
                  <a:latin typeface="Courier New" charset="0"/>
                  <a:ea typeface="ＭＳ Ｐゴシック" charset="0"/>
                  <a:cs typeface="ＭＳ Ｐゴシック" charset="0"/>
                </a:rPr>
                <a:t>42</a:t>
              </a:r>
            </a:p>
          </p:txBody>
        </p:sp>
      </p:grpSp>
      <p:sp>
        <p:nvSpPr>
          <p:cNvPr id="73" name="Foliennummernplatzhalter 3"/>
          <p:cNvSpPr>
            <a:spLocks noGrp="1"/>
          </p:cNvSpPr>
          <p:nvPr>
            <p:ph type="sldNum" sz="quarter" idx="12"/>
          </p:nvPr>
        </p:nvSpPr>
        <p:spPr>
          <a:xfrm>
            <a:off x="7208837" y="649287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6FF59ED-5D5B-FD47-9F6B-8C6B7B7C3BE2}" type="slidenum">
              <a:rPr lang="en-US" altLang="de-DE" sz="1400">
                <a:latin typeface="Arial" charset="0"/>
              </a:rPr>
              <a:pPr/>
              <a:t>60</a:t>
            </a:fld>
            <a:endParaRPr lang="en-US" altLang="de-DE" sz="1400" dirty="0">
              <a:latin typeface="Arial" charset="0"/>
            </a:endParaRPr>
          </a:p>
        </p:txBody>
      </p:sp>
      <p:sp>
        <p:nvSpPr>
          <p:cNvPr id="2" name="Textfeld 1"/>
          <p:cNvSpPr txBox="1"/>
          <p:nvPr/>
        </p:nvSpPr>
        <p:spPr>
          <a:xfrm>
            <a:off x="4165" y="5653427"/>
            <a:ext cx="8987435" cy="1107996"/>
          </a:xfrm>
          <a:prstGeom prst="rect">
            <a:avLst/>
          </a:prstGeom>
          <a:noFill/>
        </p:spPr>
        <p:txBody>
          <a:bodyPr wrap="square" rtlCol="0">
            <a:spAutoFit/>
          </a:bodyPr>
          <a:lstStyle/>
          <a:p>
            <a:r>
              <a:rPr lang="en-US" sz="2200" b="1" dirty="0">
                <a:latin typeface="Arial" charset="0"/>
                <a:ea typeface="Arial" charset="0"/>
                <a:cs typeface="Arial" charset="0"/>
              </a:rPr>
              <a:t>To get started:</a:t>
            </a:r>
            <a:r>
              <a:rPr lang="en-US" sz="2200" dirty="0">
                <a:latin typeface="Arial" charset="0"/>
                <a:ea typeface="Arial" charset="0"/>
                <a:cs typeface="Arial" charset="0"/>
              </a:rPr>
              <a:t> we have a sum (root of parse tree), whose left operand is another sum, whose left operand is a product, whose left operand is a modulo operation, whose left operand is the sum "</a:t>
            </a:r>
            <a:r>
              <a:rPr lang="en-US" sz="2200" b="1" dirty="0">
                <a:latin typeface="Courier New" charset="0"/>
                <a:ea typeface="Courier New" charset="0"/>
                <a:cs typeface="Courier New" charset="0"/>
              </a:rPr>
              <a:t>1 + 2</a:t>
            </a:r>
            <a:r>
              <a:rPr lang="en-US" sz="2200" dirty="0">
                <a:latin typeface="Arial" charset="0"/>
                <a:ea typeface="Arial" charset="0"/>
                <a:cs typeface="Arial" charset="0"/>
              </a:rPr>
              <a:t>".</a:t>
            </a:r>
          </a:p>
        </p:txBody>
      </p:sp>
      <p:sp>
        <p:nvSpPr>
          <p:cNvPr id="3" name="Textfeld 2"/>
          <p:cNvSpPr txBox="1"/>
          <p:nvPr/>
        </p:nvSpPr>
        <p:spPr>
          <a:xfrm>
            <a:off x="735092" y="5156115"/>
            <a:ext cx="2467342" cy="461665"/>
          </a:xfrm>
          <a:prstGeom prst="rect">
            <a:avLst/>
          </a:prstGeom>
          <a:noFill/>
        </p:spPr>
        <p:txBody>
          <a:bodyPr wrap="none" rtlCol="0">
            <a:spAutoFit/>
          </a:bodyPr>
          <a:lstStyle/>
          <a:p>
            <a:r>
              <a:rPr lang="en-US">
                <a:solidFill>
                  <a:srgbClr val="FF0000"/>
                </a:solidFill>
              </a:rPr>
              <a:t>(                           )</a:t>
            </a:r>
          </a:p>
        </p:txBody>
      </p:sp>
      <p:sp>
        <p:nvSpPr>
          <p:cNvPr id="75" name="Textfeld 74"/>
          <p:cNvSpPr txBox="1"/>
          <p:nvPr/>
        </p:nvSpPr>
        <p:spPr>
          <a:xfrm>
            <a:off x="656858" y="5156115"/>
            <a:ext cx="3236784" cy="461665"/>
          </a:xfrm>
          <a:prstGeom prst="rect">
            <a:avLst/>
          </a:prstGeom>
          <a:noFill/>
        </p:spPr>
        <p:txBody>
          <a:bodyPr wrap="none" rtlCol="0">
            <a:spAutoFit/>
          </a:bodyPr>
          <a:lstStyle/>
          <a:p>
            <a:r>
              <a:rPr lang="en-US" dirty="0">
                <a:solidFill>
                  <a:srgbClr val="FF0000"/>
                </a:solidFill>
              </a:rPr>
              <a:t>(                                     )</a:t>
            </a:r>
          </a:p>
        </p:txBody>
      </p:sp>
      <p:sp>
        <p:nvSpPr>
          <p:cNvPr id="76" name="Textfeld 75"/>
          <p:cNvSpPr txBox="1"/>
          <p:nvPr/>
        </p:nvSpPr>
        <p:spPr>
          <a:xfrm>
            <a:off x="4021564" y="5156115"/>
            <a:ext cx="1159292" cy="461665"/>
          </a:xfrm>
          <a:prstGeom prst="rect">
            <a:avLst/>
          </a:prstGeom>
          <a:noFill/>
        </p:spPr>
        <p:txBody>
          <a:bodyPr wrap="none" rtlCol="0">
            <a:spAutoFit/>
          </a:bodyPr>
          <a:lstStyle/>
          <a:p>
            <a:r>
              <a:rPr lang="en-US" dirty="0">
                <a:solidFill>
                  <a:srgbClr val="FF0000"/>
                </a:solidFill>
              </a:rPr>
              <a:t>(          )</a:t>
            </a:r>
          </a:p>
        </p:txBody>
      </p:sp>
      <p:sp>
        <p:nvSpPr>
          <p:cNvPr id="77" name="Textfeld 76"/>
          <p:cNvSpPr txBox="1"/>
          <p:nvPr/>
        </p:nvSpPr>
        <p:spPr>
          <a:xfrm>
            <a:off x="3957720" y="5156115"/>
            <a:ext cx="1928733" cy="461665"/>
          </a:xfrm>
          <a:prstGeom prst="rect">
            <a:avLst/>
          </a:prstGeom>
          <a:noFill/>
        </p:spPr>
        <p:txBody>
          <a:bodyPr wrap="none" rtlCol="0">
            <a:spAutoFit/>
          </a:bodyPr>
          <a:lstStyle/>
          <a:p>
            <a:r>
              <a:rPr lang="en-US" dirty="0">
                <a:solidFill>
                  <a:srgbClr val="FF0000"/>
                </a:solidFill>
              </a:rPr>
              <a:t>(                    )</a:t>
            </a:r>
          </a:p>
        </p:txBody>
      </p:sp>
      <p:sp>
        <p:nvSpPr>
          <p:cNvPr id="78" name="Textfeld 77"/>
          <p:cNvSpPr txBox="1"/>
          <p:nvPr/>
        </p:nvSpPr>
        <p:spPr>
          <a:xfrm>
            <a:off x="3893642" y="5156115"/>
            <a:ext cx="3929281" cy="461665"/>
          </a:xfrm>
          <a:prstGeom prst="rect">
            <a:avLst/>
          </a:prstGeom>
          <a:noFill/>
        </p:spPr>
        <p:txBody>
          <a:bodyPr wrap="none" rtlCol="0">
            <a:spAutoFit/>
          </a:bodyPr>
          <a:lstStyle/>
          <a:p>
            <a:r>
              <a:rPr lang="en-US">
                <a:solidFill>
                  <a:srgbClr val="FF0000"/>
                </a:solidFill>
              </a:rPr>
              <a:t>(                                             </a:t>
            </a:r>
            <a:r>
              <a:rPr lang="en-US" dirty="0">
                <a:solidFill>
                  <a:srgbClr val="FF0000"/>
                </a:solidFill>
              </a:rPr>
              <a:t>)</a:t>
            </a:r>
          </a:p>
        </p:txBody>
      </p:sp>
      <p:sp>
        <p:nvSpPr>
          <p:cNvPr id="79" name="Textfeld 78"/>
          <p:cNvSpPr txBox="1"/>
          <p:nvPr/>
        </p:nvSpPr>
        <p:spPr>
          <a:xfrm>
            <a:off x="559177" y="5156115"/>
            <a:ext cx="7314823" cy="461665"/>
          </a:xfrm>
          <a:prstGeom prst="rect">
            <a:avLst/>
          </a:prstGeom>
          <a:noFill/>
        </p:spPr>
        <p:txBody>
          <a:bodyPr wrap="none" rtlCol="0">
            <a:spAutoFit/>
          </a:bodyPr>
          <a:lstStyle/>
          <a:p>
            <a:r>
              <a:rPr lang="en-US" dirty="0">
                <a:solidFill>
                  <a:srgbClr val="FF0000"/>
                </a:solidFill>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2" nodeType="click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2" nodeType="click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4271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4271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4271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4271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499"/>
                                          </p:stCondLst>
                                        </p:cTn>
                                        <p:tgtEl>
                                          <p:spTgt spid="4271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499"/>
                                          </p:stCondLst>
                                        </p:cTn>
                                        <p:tgtEl>
                                          <p:spTgt spid="4271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4271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4271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499"/>
                                          </p:stCondLst>
                                        </p:cTn>
                                        <p:tgtEl>
                                          <p:spTgt spid="4271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5" grpId="1"/>
      <p:bldP spid="76" grpId="2"/>
      <p:bldP spid="77" grpId="2"/>
      <p:bldP spid="78" grpId="2"/>
      <p:bldP spid="79" grpId="2"/>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32825"/>
            <a:ext cx="9144000" cy="1143000"/>
          </a:xfrm>
        </p:spPr>
        <p:txBody>
          <a:bodyPr/>
          <a:lstStyle/>
          <a:p>
            <a:r>
              <a:rPr lang="en-US" dirty="0"/>
              <a:t>Coding Advice – Naming, </a:t>
            </a:r>
            <a:r>
              <a:rPr lang="en-US" dirty="0" err="1"/>
              <a:t>Paren's</a:t>
            </a:r>
            <a:endParaRPr lang="en-US" dirty="0"/>
          </a:p>
        </p:txBody>
      </p:sp>
      <p:sp>
        <p:nvSpPr>
          <p:cNvPr id="3" name="Inhaltsplatzhalter 2"/>
          <p:cNvSpPr>
            <a:spLocks noGrp="1"/>
          </p:cNvSpPr>
          <p:nvPr>
            <p:ph idx="1"/>
          </p:nvPr>
        </p:nvSpPr>
        <p:spPr>
          <a:xfrm>
            <a:off x="152400" y="1219200"/>
            <a:ext cx="9296400" cy="3962400"/>
          </a:xfrm>
        </p:spPr>
        <p:txBody>
          <a:bodyPr/>
          <a:lstStyle/>
          <a:p>
            <a:r>
              <a:rPr lang="en-US"/>
              <a:t>Use </a:t>
            </a:r>
            <a:r>
              <a:rPr lang="en-US" dirty="0"/>
              <a:t>meaningful variable names</a:t>
            </a:r>
          </a:p>
          <a:p>
            <a:r>
              <a:rPr lang="en-US" dirty="0"/>
              <a:t>Don't use "magic numbers",</a:t>
            </a:r>
            <a:br>
              <a:rPr lang="en-US" dirty="0"/>
            </a:br>
            <a:r>
              <a:rPr lang="en-US" dirty="0"/>
              <a:t>use named constants instead</a:t>
            </a:r>
          </a:p>
          <a:p>
            <a:r>
              <a:rPr lang="en-US" dirty="0"/>
              <a:t>Add </a:t>
            </a:r>
            <a:r>
              <a:rPr lang="en-US" dirty="0" err="1"/>
              <a:t>paren's</a:t>
            </a:r>
            <a:r>
              <a:rPr lang="en-US" dirty="0"/>
              <a:t> if precedence may not be obvious</a:t>
            </a:r>
          </a:p>
          <a:p>
            <a:pPr marL="0" indent="0">
              <a:buNone/>
            </a:pPr>
            <a:endParaRPr lang="en-US" sz="2800" dirty="0"/>
          </a:p>
          <a:p>
            <a:pPr marL="0" indent="0">
              <a:buNone/>
            </a:pPr>
            <a:r>
              <a:rPr lang="en-US" sz="2800" b="1" dirty="0"/>
              <a:t>Example:</a:t>
            </a:r>
            <a:r>
              <a:rPr lang="en-US" sz="2800" dirty="0"/>
              <a:t> Replace</a:t>
            </a:r>
          </a:p>
          <a:p>
            <a:pPr marL="0" indent="0">
              <a:buNone/>
            </a:pPr>
            <a:r>
              <a:rPr lang="en-US" sz="2800" b="1" dirty="0">
                <a:latin typeface="Courier New" charset="0"/>
                <a:ea typeface="Courier New" charset="0"/>
                <a:cs typeface="Courier New" charset="0"/>
              </a:rPr>
              <a:t>help || me == read &amp;&amp; that != thing</a:t>
            </a:r>
          </a:p>
          <a:p>
            <a:pPr marL="0" indent="0">
              <a:buNone/>
            </a:pPr>
            <a:r>
              <a:rPr lang="en-US" sz="2800" dirty="0">
                <a:latin typeface="Arial" charset="0"/>
                <a:ea typeface="Arial" charset="0"/>
                <a:cs typeface="Arial" charset="0"/>
              </a:rPr>
              <a:t>by</a:t>
            </a:r>
          </a:p>
          <a:p>
            <a:pPr marL="0" indent="0">
              <a:buNone/>
            </a:pPr>
            <a:r>
              <a:rPr lang="en-US" sz="2800" b="1" dirty="0">
                <a:latin typeface="Courier New" charset="0"/>
                <a:ea typeface="Courier New" charset="0"/>
                <a:cs typeface="Courier New" charset="0"/>
              </a:rPr>
              <a:t>help || ((me == read) &amp;&amp; (that != thing))</a:t>
            </a:r>
          </a:p>
          <a:p>
            <a:pPr marL="514350" indent="-457200"/>
            <a:endParaRPr lang="en-US" sz="2800" dirty="0">
              <a:latin typeface="Arial" charset="0"/>
              <a:ea typeface="Arial" charset="0"/>
              <a:cs typeface="Arial" charset="0"/>
            </a:endParaRPr>
          </a:p>
        </p:txBody>
      </p:sp>
      <p:sp>
        <p:nvSpPr>
          <p:cNvPr id="4" name="Foliennummernplatzhalter 3"/>
          <p:cNvSpPr>
            <a:spLocks noGrp="1"/>
          </p:cNvSpPr>
          <p:nvPr>
            <p:ph type="sldNum" sz="quarter" idx="12"/>
          </p:nvPr>
        </p:nvSpPr>
        <p:spPr>
          <a:xfrm>
            <a:off x="7092778" y="6433751"/>
            <a:ext cx="1905000" cy="457200"/>
          </a:xfrm>
        </p:spPr>
        <p:txBody>
          <a:bodyPr/>
          <a:lstStyle/>
          <a:p>
            <a:fld id="{CAA5E5AE-CCE4-A44C-9C05-C54042C2E600}" type="slidenum">
              <a:rPr lang="en-US" altLang="de-DE" smtClean="0"/>
              <a:pPr/>
              <a:t>61</a:t>
            </a:fld>
            <a:endParaRPr lang="en-US" altLang="de-DE" dirty="0"/>
          </a:p>
        </p:txBody>
      </p:sp>
    </p:spTree>
    <p:extLst>
      <p:ext uri="{BB962C8B-B14F-4D97-AF65-F5344CB8AC3E}">
        <p14:creationId xmlns:p14="http://schemas.microsoft.com/office/powerpoint/2010/main" val="7539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0" y="76200"/>
            <a:ext cx="9144000" cy="1143000"/>
          </a:xfrm>
        </p:spPr>
        <p:txBody>
          <a:bodyPr/>
          <a:lstStyle/>
          <a:p>
            <a:pPr>
              <a:defRPr/>
            </a:pPr>
            <a:r>
              <a:rPr lang="en-US" dirty="0">
                <a:solidFill>
                  <a:srgbClr val="FF0000"/>
                </a:solidFill>
                <a:latin typeface="Times New Roman" charset="0"/>
              </a:rPr>
              <a:t>Assignment Statements</a:t>
            </a:r>
            <a:endParaRPr lang="en-US" dirty="0">
              <a:solidFill>
                <a:schemeClr val="tx1"/>
              </a:solidFill>
            </a:endParaRPr>
          </a:p>
        </p:txBody>
      </p:sp>
      <p:sp>
        <p:nvSpPr>
          <p:cNvPr id="431112" name="Rectangle 8"/>
          <p:cNvSpPr>
            <a:spLocks noChangeArrowheads="1"/>
          </p:cNvSpPr>
          <p:nvPr/>
        </p:nvSpPr>
        <p:spPr bwMode="auto">
          <a:xfrm>
            <a:off x="1422400" y="2044700"/>
            <a:ext cx="6553200" cy="76200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31113" name="Text Box 9"/>
          <p:cNvSpPr txBox="1">
            <a:spLocks noChangeArrowheads="1"/>
          </p:cNvSpPr>
          <p:nvPr/>
        </p:nvSpPr>
        <p:spPr bwMode="auto">
          <a:xfrm>
            <a:off x="1600200" y="2197100"/>
            <a:ext cx="6248400" cy="4270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i="1" dirty="0">
                <a:ea typeface="ＭＳ Ｐゴシック" charset="0"/>
                <a:cs typeface="ＭＳ Ｐゴシック" charset="0"/>
              </a:rPr>
              <a:t>variable</a:t>
            </a:r>
            <a:r>
              <a:rPr lang="en-US" sz="2200" dirty="0">
                <a:latin typeface="Courier New" charset="0"/>
                <a:ea typeface="ＭＳ Ｐゴシック" charset="0"/>
                <a:cs typeface="ＭＳ Ｐゴシック" charset="0"/>
              </a:rPr>
              <a:t> = </a:t>
            </a:r>
            <a:r>
              <a:rPr lang="en-US" sz="2200" i="1" dirty="0">
                <a:ea typeface="ＭＳ Ｐゴシック" charset="0"/>
                <a:cs typeface="ＭＳ Ｐゴシック" charset="0"/>
              </a:rPr>
              <a:t>expression</a:t>
            </a:r>
            <a:r>
              <a:rPr lang="en-US" sz="2200" dirty="0">
                <a:latin typeface="Courier New" charset="0"/>
                <a:ea typeface="ＭＳ Ｐゴシック" charset="0"/>
                <a:cs typeface="ＭＳ Ｐゴシック" charset="0"/>
              </a:rPr>
              <a:t>;</a:t>
            </a:r>
          </a:p>
        </p:txBody>
      </p:sp>
      <p:sp>
        <p:nvSpPr>
          <p:cNvPr id="431114" name="Rectangle 10"/>
          <p:cNvSpPr>
            <a:spLocks noChangeArrowheads="1"/>
          </p:cNvSpPr>
          <p:nvPr/>
        </p:nvSpPr>
        <p:spPr bwMode="auto">
          <a:xfrm>
            <a:off x="482600" y="1219200"/>
            <a:ext cx="81280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You can change the value of a variable in your program by using an assignment statement, which has the general form:</a:t>
            </a:r>
          </a:p>
        </p:txBody>
      </p:sp>
      <p:grpSp>
        <p:nvGrpSpPr>
          <p:cNvPr id="431122" name="Group 18"/>
          <p:cNvGrpSpPr>
            <a:grpSpLocks/>
          </p:cNvGrpSpPr>
          <p:nvPr/>
        </p:nvGrpSpPr>
        <p:grpSpPr bwMode="auto">
          <a:xfrm>
            <a:off x="469900" y="3035300"/>
            <a:ext cx="8140700" cy="2679700"/>
            <a:chOff x="296" y="1912"/>
            <a:chExt cx="5128" cy="1688"/>
          </a:xfrm>
        </p:grpSpPr>
        <p:sp>
          <p:nvSpPr>
            <p:cNvPr id="431116" name="Rectangle 12"/>
            <p:cNvSpPr>
              <a:spLocks noChangeArrowheads="1"/>
            </p:cNvSpPr>
            <p:nvPr/>
          </p:nvSpPr>
          <p:spPr bwMode="auto">
            <a:xfrm>
              <a:off x="304" y="1912"/>
              <a:ext cx="5120" cy="9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The effect of an assignment statement is to compute the value of the expression on the right side of the equal sign and assign that value to the variable that appears on the left.  Thus, the assignment statement</a:t>
              </a:r>
            </a:p>
          </p:txBody>
        </p:sp>
        <p:sp>
          <p:nvSpPr>
            <p:cNvPr id="431120" name="Text Box 16"/>
            <p:cNvSpPr txBox="1">
              <a:spLocks noChangeArrowheads="1"/>
            </p:cNvSpPr>
            <p:nvPr/>
          </p:nvSpPr>
          <p:spPr bwMode="auto">
            <a:xfrm>
              <a:off x="912" y="2826"/>
              <a:ext cx="451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total = total + value;</a:t>
              </a:r>
            </a:p>
          </p:txBody>
        </p:sp>
        <p:sp>
          <p:nvSpPr>
            <p:cNvPr id="431121" name="Rectangle 17"/>
            <p:cNvSpPr>
              <a:spLocks noChangeArrowheads="1"/>
            </p:cNvSpPr>
            <p:nvPr/>
          </p:nvSpPr>
          <p:spPr bwMode="auto">
            <a:xfrm>
              <a:off x="296" y="3112"/>
              <a:ext cx="5120" cy="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defRPr/>
              </a:pPr>
              <a:r>
                <a:rPr lang="en-US">
                  <a:ea typeface="ＭＳ Ｐゴシック" charset="0"/>
                  <a:cs typeface="ＭＳ Ｐゴシック" charset="0"/>
                </a:rPr>
                <a:t>	adds together the current values of the variables </a:t>
              </a:r>
              <a:r>
                <a:rPr lang="en-US" sz="2200">
                  <a:latin typeface="Courier New" charset="0"/>
                  <a:ea typeface="ＭＳ Ｐゴシック" charset="0"/>
                  <a:cs typeface="ＭＳ Ｐゴシック" charset="0"/>
                </a:rPr>
                <a:t>total</a:t>
              </a:r>
              <a:r>
                <a:rPr lang="en-US">
                  <a:ea typeface="ＭＳ Ｐゴシック" charset="0"/>
                  <a:cs typeface="ＭＳ Ｐゴシック" charset="0"/>
                </a:rPr>
                <a:t> and </a:t>
              </a:r>
              <a:r>
                <a:rPr lang="en-US" sz="2200">
                  <a:latin typeface="Courier New" charset="0"/>
                  <a:ea typeface="ＭＳ Ｐゴシック" charset="0"/>
                  <a:cs typeface="ＭＳ Ｐゴシック" charset="0"/>
                </a:rPr>
                <a:t>value</a:t>
              </a:r>
              <a:r>
                <a:rPr lang="en-US">
                  <a:ea typeface="ＭＳ Ｐゴシック" charset="0"/>
                  <a:cs typeface="ＭＳ Ｐゴシック" charset="0"/>
                </a:rPr>
                <a:t> and then stores that sum back in the variable </a:t>
              </a:r>
              <a:r>
                <a:rPr lang="en-US" sz="2200">
                  <a:latin typeface="Courier New" charset="0"/>
                  <a:ea typeface="ＭＳ Ｐゴシック" charset="0"/>
                  <a:cs typeface="ＭＳ Ｐゴシック" charset="0"/>
                </a:rPr>
                <a:t>total</a:t>
              </a:r>
              <a:r>
                <a:rPr lang="en-US">
                  <a:ea typeface="ＭＳ Ｐゴシック" charset="0"/>
                  <a:cs typeface="ＭＳ Ｐゴシック" charset="0"/>
                </a:rPr>
                <a:t>.</a:t>
              </a:r>
            </a:p>
          </p:txBody>
        </p:sp>
      </p:grpSp>
      <p:sp>
        <p:nvSpPr>
          <p:cNvPr id="431123" name="Rectangle 19"/>
          <p:cNvSpPr>
            <a:spLocks noChangeArrowheads="1"/>
          </p:cNvSpPr>
          <p:nvPr/>
        </p:nvSpPr>
        <p:spPr bwMode="auto">
          <a:xfrm>
            <a:off x="495300" y="5753100"/>
            <a:ext cx="8128000" cy="876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dirty="0">
                <a:ea typeface="ＭＳ Ｐゴシック" charset="0"/>
                <a:cs typeface="ＭＳ Ｐゴシック" charset="0"/>
              </a:rPr>
              <a:t>When you assign a new value to a variable, the old value of that variable is lost. </a:t>
            </a:r>
          </a:p>
        </p:txBody>
      </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62</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1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31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23"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Shorthand Assignments</a:t>
            </a:r>
            <a:endParaRPr lang="en-US">
              <a:solidFill>
                <a:schemeClr val="tx1"/>
              </a:solidFill>
            </a:endParaRPr>
          </a:p>
        </p:txBody>
      </p:sp>
      <p:sp>
        <p:nvSpPr>
          <p:cNvPr id="433157" name="Rectangle 5"/>
          <p:cNvSpPr>
            <a:spLocks noChangeArrowheads="1"/>
          </p:cNvSpPr>
          <p:nvPr/>
        </p:nvSpPr>
        <p:spPr bwMode="auto">
          <a:xfrm>
            <a:off x="482600" y="1219200"/>
            <a:ext cx="81280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Statements such as</a:t>
            </a:r>
          </a:p>
        </p:txBody>
      </p:sp>
      <p:sp>
        <p:nvSpPr>
          <p:cNvPr id="433160" name="Text Box 8"/>
          <p:cNvSpPr txBox="1">
            <a:spLocks noChangeArrowheads="1"/>
          </p:cNvSpPr>
          <p:nvPr/>
        </p:nvSpPr>
        <p:spPr bwMode="auto">
          <a:xfrm>
            <a:off x="1447800" y="1666875"/>
            <a:ext cx="7162800" cy="393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total = total + value;</a:t>
            </a:r>
          </a:p>
        </p:txBody>
      </p:sp>
      <p:sp>
        <p:nvSpPr>
          <p:cNvPr id="433161" name="Rectangle 9"/>
          <p:cNvSpPr>
            <a:spLocks noChangeArrowheads="1"/>
          </p:cNvSpPr>
          <p:nvPr/>
        </p:nvSpPr>
        <p:spPr bwMode="auto">
          <a:xfrm>
            <a:off x="482600" y="2120900"/>
            <a:ext cx="8280400" cy="469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defRPr/>
            </a:pPr>
            <a:r>
              <a:rPr lang="en-US">
                <a:ea typeface="ＭＳ Ｐゴシック" charset="0"/>
                <a:cs typeface="ＭＳ Ｐゴシック" charset="0"/>
              </a:rPr>
              <a:t>	are so common that Java allows the following shorthand form:</a:t>
            </a:r>
          </a:p>
        </p:txBody>
      </p:sp>
      <p:sp>
        <p:nvSpPr>
          <p:cNvPr id="433163" name="Text Box 11"/>
          <p:cNvSpPr txBox="1">
            <a:spLocks noChangeArrowheads="1"/>
          </p:cNvSpPr>
          <p:nvPr/>
        </p:nvSpPr>
        <p:spPr bwMode="auto">
          <a:xfrm>
            <a:off x="1447800" y="2603500"/>
            <a:ext cx="7162800" cy="393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total += value;</a:t>
            </a:r>
          </a:p>
        </p:txBody>
      </p:sp>
      <p:grpSp>
        <p:nvGrpSpPr>
          <p:cNvPr id="433170" name="Group 18"/>
          <p:cNvGrpSpPr>
            <a:grpSpLocks/>
          </p:cNvGrpSpPr>
          <p:nvPr/>
        </p:nvGrpSpPr>
        <p:grpSpPr bwMode="auto">
          <a:xfrm>
            <a:off x="482600" y="3111500"/>
            <a:ext cx="8280400" cy="3378200"/>
            <a:chOff x="304" y="1960"/>
            <a:chExt cx="5216" cy="2128"/>
          </a:xfrm>
        </p:grpSpPr>
        <p:sp>
          <p:nvSpPr>
            <p:cNvPr id="433155" name="Rectangle 3"/>
            <p:cNvSpPr>
              <a:spLocks noChangeArrowheads="1"/>
            </p:cNvSpPr>
            <p:nvPr/>
          </p:nvSpPr>
          <p:spPr bwMode="auto">
            <a:xfrm>
              <a:off x="896" y="2232"/>
              <a:ext cx="4128" cy="48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ea typeface="ＭＳ Ｐゴシック" charset="0"/>
                <a:cs typeface="ＭＳ Ｐゴシック" charset="0"/>
              </a:endParaRPr>
            </a:p>
          </p:txBody>
        </p:sp>
        <p:sp>
          <p:nvSpPr>
            <p:cNvPr id="433156" name="Text Box 4"/>
            <p:cNvSpPr txBox="1">
              <a:spLocks noChangeArrowheads="1"/>
            </p:cNvSpPr>
            <p:nvPr/>
          </p:nvSpPr>
          <p:spPr bwMode="auto">
            <a:xfrm>
              <a:off x="1008" y="2328"/>
              <a:ext cx="3936"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i="1" dirty="0">
                  <a:ea typeface="ＭＳ Ｐゴシック" charset="0"/>
                  <a:cs typeface="ＭＳ Ｐゴシック" charset="0"/>
                </a:rPr>
                <a:t>variable</a:t>
              </a:r>
              <a:r>
                <a:rPr lang="en-US" sz="2200" dirty="0">
                  <a:latin typeface="Courier New" charset="0"/>
                  <a:ea typeface="ＭＳ Ｐゴシック" charset="0"/>
                  <a:cs typeface="ＭＳ Ｐゴシック" charset="0"/>
                </a:rPr>
                <a:t> </a:t>
              </a:r>
              <a:r>
                <a:rPr lang="en-US" sz="2200" i="1" dirty="0">
                  <a:ea typeface="ＭＳ Ｐゴシック" charset="0"/>
                  <a:cs typeface="ＭＳ Ｐゴシック" charset="0"/>
                </a:rPr>
                <a:t>op</a:t>
              </a:r>
              <a:r>
                <a:rPr lang="en-US" sz="2200" dirty="0">
                  <a:latin typeface="Courier New" charset="0"/>
                  <a:ea typeface="ＭＳ Ｐゴシック" charset="0"/>
                  <a:cs typeface="ＭＳ Ｐゴシック" charset="0"/>
                </a:rPr>
                <a:t>= </a:t>
              </a:r>
              <a:r>
                <a:rPr lang="en-US" sz="2200" i="1" dirty="0">
                  <a:ea typeface="ＭＳ Ｐゴシック" charset="0"/>
                  <a:cs typeface="ＭＳ Ｐゴシック" charset="0"/>
                </a:rPr>
                <a:t>expression</a:t>
              </a:r>
              <a:r>
                <a:rPr lang="en-US" sz="2200" dirty="0">
                  <a:latin typeface="Courier New" charset="0"/>
                  <a:ea typeface="ＭＳ Ｐゴシック" charset="0"/>
                  <a:cs typeface="ＭＳ Ｐゴシック" charset="0"/>
                </a:rPr>
                <a:t>;</a:t>
              </a:r>
            </a:p>
          </p:txBody>
        </p:sp>
        <p:sp>
          <p:nvSpPr>
            <p:cNvPr id="433159" name="Rectangle 7"/>
            <p:cNvSpPr>
              <a:spLocks noChangeArrowheads="1"/>
            </p:cNvSpPr>
            <p:nvPr/>
          </p:nvSpPr>
          <p:spPr bwMode="auto">
            <a:xfrm>
              <a:off x="304" y="1960"/>
              <a:ext cx="5120" cy="9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The general form of a shorthand assignment is</a:t>
              </a:r>
            </a:p>
          </p:txBody>
        </p:sp>
        <p:sp>
          <p:nvSpPr>
            <p:cNvPr id="433164" name="Rectangle 12"/>
            <p:cNvSpPr>
              <a:spLocks noChangeArrowheads="1"/>
            </p:cNvSpPr>
            <p:nvPr/>
          </p:nvSpPr>
          <p:spPr bwMode="auto">
            <a:xfrm>
              <a:off x="304" y="2776"/>
              <a:ext cx="5120" cy="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just">
                <a:lnSpc>
                  <a:spcPct val="85000"/>
                </a:lnSpc>
                <a:spcAft>
                  <a:spcPct val="50000"/>
                </a:spcAft>
              </a:pPr>
              <a:r>
                <a:rPr lang="en-US" altLang="de-DE"/>
                <a:t>	where </a:t>
              </a:r>
              <a:r>
                <a:rPr lang="en-US" altLang="de-DE" i="1"/>
                <a:t>op</a:t>
              </a:r>
              <a:r>
                <a:rPr lang="en-US" altLang="de-DE"/>
                <a:t> is any of Java</a:t>
              </a:r>
              <a:r>
                <a:rPr lang="ja-JP" altLang="en-US"/>
                <a:t>’</a:t>
              </a:r>
              <a:r>
                <a:rPr lang="en-US" altLang="ja-JP"/>
                <a:t>s binary operators.  The effect of this statement is the same as</a:t>
              </a:r>
              <a:endParaRPr lang="en-US" altLang="de-DE"/>
            </a:p>
          </p:txBody>
        </p:sp>
        <p:sp>
          <p:nvSpPr>
            <p:cNvPr id="433165" name="Text Box 13"/>
            <p:cNvSpPr txBox="1">
              <a:spLocks noChangeArrowheads="1"/>
            </p:cNvSpPr>
            <p:nvPr/>
          </p:nvSpPr>
          <p:spPr bwMode="auto">
            <a:xfrm>
              <a:off x="912" y="3256"/>
              <a:ext cx="451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i="1">
                  <a:ea typeface="ＭＳ Ｐゴシック" charset="0"/>
                  <a:cs typeface="ＭＳ Ｐゴシック" charset="0"/>
                </a:rPr>
                <a:t>variable</a:t>
              </a:r>
              <a:r>
                <a:rPr lang="en-US" sz="2200">
                  <a:latin typeface="Courier New" charset="0"/>
                  <a:ea typeface="ＭＳ Ｐゴシック" charset="0"/>
                  <a:cs typeface="ＭＳ Ｐゴシック" charset="0"/>
                </a:rPr>
                <a:t> = </a:t>
              </a:r>
              <a:r>
                <a:rPr lang="en-US" sz="2200" i="1">
                  <a:ea typeface="ＭＳ Ｐゴシック" charset="0"/>
                  <a:cs typeface="ＭＳ Ｐゴシック" charset="0"/>
                </a:rPr>
                <a:t>variable</a:t>
              </a:r>
              <a:r>
                <a:rPr lang="en-US" sz="2200">
                  <a:latin typeface="Courier New" charset="0"/>
                  <a:ea typeface="ＭＳ Ｐゴシック" charset="0"/>
                  <a:cs typeface="ＭＳ Ｐゴシック" charset="0"/>
                </a:rPr>
                <a:t> </a:t>
              </a:r>
              <a:r>
                <a:rPr lang="en-US" sz="2200" i="1">
                  <a:ea typeface="ＭＳ Ｐゴシック" charset="0"/>
                  <a:cs typeface="ＭＳ Ｐゴシック" charset="0"/>
                </a:rPr>
                <a:t>op</a:t>
              </a:r>
              <a:r>
                <a:rPr lang="en-US" sz="2200">
                  <a:latin typeface="Courier New" charset="0"/>
                  <a:ea typeface="ＭＳ Ｐゴシック" charset="0"/>
                  <a:cs typeface="ＭＳ Ｐゴシック" charset="0"/>
                </a:rPr>
                <a:t> (</a:t>
              </a:r>
              <a:r>
                <a:rPr lang="en-US" sz="2200" i="1">
                  <a:ea typeface="ＭＳ Ｐゴシック" charset="0"/>
                  <a:cs typeface="ＭＳ Ｐゴシック" charset="0"/>
                </a:rPr>
                <a:t>expression</a:t>
              </a:r>
              <a:r>
                <a:rPr lang="en-US" sz="2200">
                  <a:latin typeface="Courier New" charset="0"/>
                  <a:ea typeface="ＭＳ Ｐゴシック" charset="0"/>
                  <a:cs typeface="ＭＳ Ｐゴシック" charset="0"/>
                </a:rPr>
                <a:t>);</a:t>
              </a:r>
            </a:p>
          </p:txBody>
        </p:sp>
        <p:sp>
          <p:nvSpPr>
            <p:cNvPr id="433166" name="Rectangle 14"/>
            <p:cNvSpPr>
              <a:spLocks noChangeArrowheads="1"/>
            </p:cNvSpPr>
            <p:nvPr/>
          </p:nvSpPr>
          <p:spPr bwMode="auto">
            <a:xfrm>
              <a:off x="304" y="3536"/>
              <a:ext cx="5216" cy="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defRPr/>
              </a:pPr>
              <a:r>
                <a:rPr lang="en-US">
                  <a:ea typeface="ＭＳ Ｐゴシック" charset="0"/>
                  <a:cs typeface="ＭＳ Ｐゴシック" charset="0"/>
                </a:rPr>
                <a:t>	For example, the following statement multiplies </a:t>
              </a:r>
              <a:r>
                <a:rPr lang="en-US" sz="2200">
                  <a:latin typeface="Courier New" charset="0"/>
                  <a:ea typeface="ＭＳ Ｐゴシック" charset="0"/>
                  <a:cs typeface="ＭＳ Ｐゴシック" charset="0"/>
                </a:rPr>
                <a:t>salary</a:t>
              </a:r>
              <a:r>
                <a:rPr lang="en-US">
                  <a:ea typeface="ＭＳ Ｐゴシック" charset="0"/>
                  <a:cs typeface="ＭＳ Ｐゴシック" charset="0"/>
                </a:rPr>
                <a:t> by 2.</a:t>
              </a:r>
            </a:p>
          </p:txBody>
        </p:sp>
        <p:sp>
          <p:nvSpPr>
            <p:cNvPr id="433167" name="Text Box 15"/>
            <p:cNvSpPr txBox="1">
              <a:spLocks noChangeArrowheads="1"/>
            </p:cNvSpPr>
            <p:nvPr/>
          </p:nvSpPr>
          <p:spPr bwMode="auto">
            <a:xfrm>
              <a:off x="912" y="3840"/>
              <a:ext cx="451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salary *= 2;</a:t>
              </a:r>
            </a:p>
          </p:txBody>
        </p:sp>
      </p:grpSp>
      <p:sp>
        <p:nvSpPr>
          <p:cNvPr id="1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63</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3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Increment and Decrement Operators</a:t>
            </a:r>
            <a:endParaRPr lang="en-US">
              <a:solidFill>
                <a:schemeClr val="tx1"/>
              </a:solidFill>
            </a:endParaRPr>
          </a:p>
        </p:txBody>
      </p:sp>
      <p:grpSp>
        <p:nvGrpSpPr>
          <p:cNvPr id="43010" name="Group 20"/>
          <p:cNvGrpSpPr>
            <a:grpSpLocks/>
          </p:cNvGrpSpPr>
          <p:nvPr/>
        </p:nvGrpSpPr>
        <p:grpSpPr bwMode="auto">
          <a:xfrm>
            <a:off x="482600" y="1219200"/>
            <a:ext cx="8128000" cy="1473200"/>
            <a:chOff x="304" y="768"/>
            <a:chExt cx="5120" cy="928"/>
          </a:xfrm>
        </p:grpSpPr>
        <p:sp>
          <p:nvSpPr>
            <p:cNvPr id="435205" name="Rectangle 5"/>
            <p:cNvSpPr>
              <a:spLocks noChangeArrowheads="1"/>
            </p:cNvSpPr>
            <p:nvPr/>
          </p:nvSpPr>
          <p:spPr bwMode="auto">
            <a:xfrm>
              <a:off x="304" y="768"/>
              <a:ext cx="5120" cy="7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Another important shorthand form that appears frequently in Java programs is the increment operator, which is most commonly written immediately after a variable, like this:</a:t>
              </a:r>
            </a:p>
          </p:txBody>
        </p:sp>
        <p:sp>
          <p:nvSpPr>
            <p:cNvPr id="435207" name="Text Box 7"/>
            <p:cNvSpPr txBox="1">
              <a:spLocks noChangeArrowheads="1"/>
            </p:cNvSpPr>
            <p:nvPr/>
          </p:nvSpPr>
          <p:spPr bwMode="auto">
            <a:xfrm>
              <a:off x="912" y="1448"/>
              <a:ext cx="451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x++;</a:t>
              </a:r>
            </a:p>
          </p:txBody>
        </p:sp>
      </p:grpSp>
      <p:grpSp>
        <p:nvGrpSpPr>
          <p:cNvPr id="435221" name="Group 21"/>
          <p:cNvGrpSpPr>
            <a:grpSpLocks/>
          </p:cNvGrpSpPr>
          <p:nvPr/>
        </p:nvGrpSpPr>
        <p:grpSpPr bwMode="auto">
          <a:xfrm>
            <a:off x="482600" y="2781300"/>
            <a:ext cx="8280400" cy="2108200"/>
            <a:chOff x="304" y="1752"/>
            <a:chExt cx="5216" cy="1328"/>
          </a:xfrm>
        </p:grpSpPr>
        <p:sp>
          <p:nvSpPr>
            <p:cNvPr id="435208" name="Rectangle 8"/>
            <p:cNvSpPr>
              <a:spLocks noChangeArrowheads="1"/>
            </p:cNvSpPr>
            <p:nvPr/>
          </p:nvSpPr>
          <p:spPr bwMode="auto">
            <a:xfrm>
              <a:off x="304" y="1752"/>
              <a:ext cx="5216" cy="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defRPr/>
              </a:pPr>
              <a:r>
                <a:rPr lang="en-US">
                  <a:ea typeface="ＭＳ Ｐゴシック" charset="0"/>
                  <a:cs typeface="ＭＳ Ｐゴシック" charset="0"/>
                </a:rPr>
                <a:t>	The effect of this statement is to add one to the value of </a:t>
              </a:r>
              <a:r>
                <a:rPr lang="en-US" sz="2200">
                  <a:latin typeface="Courier New" charset="0"/>
                  <a:ea typeface="ＭＳ Ｐゴシック" charset="0"/>
                  <a:cs typeface="ＭＳ Ｐゴシック" charset="0"/>
                </a:rPr>
                <a:t>x</a:t>
              </a:r>
              <a:r>
                <a:rPr lang="en-US">
                  <a:ea typeface="ＭＳ Ｐゴシック" charset="0"/>
                  <a:cs typeface="ＭＳ Ｐゴシック" charset="0"/>
                </a:rPr>
                <a:t>, which means that this statement is equivalent to</a:t>
              </a:r>
            </a:p>
          </p:txBody>
        </p:sp>
        <p:sp>
          <p:nvSpPr>
            <p:cNvPr id="435214" name="Text Box 14"/>
            <p:cNvSpPr txBox="1">
              <a:spLocks noChangeArrowheads="1"/>
            </p:cNvSpPr>
            <p:nvPr/>
          </p:nvSpPr>
          <p:spPr bwMode="auto">
            <a:xfrm>
              <a:off x="912" y="2248"/>
              <a:ext cx="451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x += 1;</a:t>
              </a:r>
            </a:p>
          </p:txBody>
        </p:sp>
        <p:sp>
          <p:nvSpPr>
            <p:cNvPr id="435215" name="Rectangle 15"/>
            <p:cNvSpPr>
              <a:spLocks noChangeArrowheads="1"/>
            </p:cNvSpPr>
            <p:nvPr/>
          </p:nvSpPr>
          <p:spPr bwMode="auto">
            <a:xfrm>
              <a:off x="304" y="2552"/>
              <a:ext cx="5216" cy="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defRPr/>
              </a:pPr>
              <a:r>
                <a:rPr lang="en-US">
                  <a:ea typeface="ＭＳ Ｐゴシック" charset="0"/>
                  <a:cs typeface="ＭＳ Ｐゴシック" charset="0"/>
                </a:rPr>
                <a:t>	or in an even longer form</a:t>
              </a:r>
            </a:p>
          </p:txBody>
        </p:sp>
        <p:sp>
          <p:nvSpPr>
            <p:cNvPr id="435216" name="Text Box 16"/>
            <p:cNvSpPr txBox="1">
              <a:spLocks noChangeArrowheads="1"/>
            </p:cNvSpPr>
            <p:nvPr/>
          </p:nvSpPr>
          <p:spPr bwMode="auto">
            <a:xfrm>
              <a:off x="912" y="2832"/>
              <a:ext cx="4512"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200">
                  <a:latin typeface="Courier New" charset="0"/>
                  <a:ea typeface="ＭＳ Ｐゴシック" charset="0"/>
                  <a:cs typeface="ＭＳ Ｐゴシック" charset="0"/>
                </a:rPr>
                <a:t>x = x + 1;</a:t>
              </a:r>
            </a:p>
          </p:txBody>
        </p:sp>
      </p:grpSp>
      <p:sp>
        <p:nvSpPr>
          <p:cNvPr id="435217" name="Rectangle 17"/>
          <p:cNvSpPr>
            <a:spLocks noChangeArrowheads="1"/>
          </p:cNvSpPr>
          <p:nvPr/>
        </p:nvSpPr>
        <p:spPr bwMode="auto">
          <a:xfrm>
            <a:off x="482600" y="4991100"/>
            <a:ext cx="8128000" cy="800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The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 (which is called the decrement operator) is similar but subtracts one instead of adding one.</a:t>
            </a:r>
          </a:p>
        </p:txBody>
      </p:sp>
      <p:sp>
        <p:nvSpPr>
          <p:cNvPr id="435218" name="Rectangle 18"/>
          <p:cNvSpPr>
            <a:spLocks noChangeArrowheads="1"/>
          </p:cNvSpPr>
          <p:nvPr/>
        </p:nvSpPr>
        <p:spPr bwMode="auto">
          <a:xfrm>
            <a:off x="482600" y="5765800"/>
            <a:ext cx="8128000" cy="800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The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and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operators are more complicated than shown here, but it makes sense to defer the details until Chapter 11.</a:t>
            </a:r>
          </a:p>
        </p:txBody>
      </p:sp>
      <p:sp>
        <p:nvSpPr>
          <p:cNvPr id="14"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64</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52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3521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352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17" grpId="0" build="p" autoUpdateAnimBg="0"/>
      <p:bldP spid="435218"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0" y="76200"/>
            <a:ext cx="3581400" cy="1143000"/>
          </a:xfrm>
        </p:spPr>
        <p:txBody>
          <a:bodyPr/>
          <a:lstStyle/>
          <a:p>
            <a:pPr>
              <a:defRPr/>
            </a:pPr>
            <a:r>
              <a:rPr lang="en-US" dirty="0">
                <a:solidFill>
                  <a:srgbClr val="000000"/>
                </a:solidFill>
              </a:rPr>
              <a:t>Booleans</a:t>
            </a:r>
            <a:endParaRPr lang="en-US" sz="3600" dirty="0">
              <a:solidFill>
                <a:srgbClr val="000000"/>
              </a:solidFill>
            </a:endParaRPr>
          </a:p>
        </p:txBody>
      </p:sp>
      <p:sp>
        <p:nvSpPr>
          <p:cNvPr id="437251" name="Text Box 3"/>
          <p:cNvSpPr txBox="1">
            <a:spLocks noChangeArrowheads="1"/>
          </p:cNvSpPr>
          <p:nvPr/>
        </p:nvSpPr>
        <p:spPr bwMode="auto">
          <a:xfrm>
            <a:off x="304800" y="5105400"/>
            <a:ext cx="2632075" cy="284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a:ea typeface="ＭＳ Ｐゴシック" charset="0"/>
                <a:cs typeface="ＭＳ Ｐゴシック" charset="0"/>
              </a:rPr>
              <a:t>George Boole (1791-1871)</a:t>
            </a:r>
          </a:p>
        </p:txBody>
      </p:sp>
      <p:sp>
        <p:nvSpPr>
          <p:cNvPr id="7" name="Rectangle 3"/>
          <p:cNvSpPr>
            <a:spLocks noChangeArrowheads="1"/>
          </p:cNvSpPr>
          <p:nvPr/>
        </p:nvSpPr>
        <p:spPr bwMode="auto">
          <a:xfrm>
            <a:off x="3482340" y="469900"/>
            <a:ext cx="5638800" cy="5168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85000"/>
              </a:lnSpc>
              <a:spcAft>
                <a:spcPct val="50000"/>
              </a:spcAft>
              <a:defRPr/>
            </a:pPr>
            <a:r>
              <a:rPr lang="en-US" sz="2200" dirty="0">
                <a:latin typeface="Arial"/>
                <a:ea typeface="ＭＳ Ｐゴシック" charset="0"/>
                <a:cs typeface="Arial"/>
              </a:rPr>
              <a:t>Boolean values: </a:t>
            </a:r>
            <a:r>
              <a:rPr lang="en-US" sz="2200" b="1" dirty="0">
                <a:latin typeface="Courier New"/>
                <a:ea typeface="ＭＳ Ｐゴシック" charset="0"/>
                <a:cs typeface="Courier New"/>
              </a:rPr>
              <a:t>true, false</a:t>
            </a:r>
          </a:p>
          <a:p>
            <a:pPr>
              <a:lnSpc>
                <a:spcPct val="85000"/>
              </a:lnSpc>
              <a:spcAft>
                <a:spcPct val="50000"/>
              </a:spcAft>
              <a:defRPr/>
            </a:pPr>
            <a:endParaRPr lang="en-US" sz="2200" dirty="0">
              <a:latin typeface="Arial"/>
              <a:ea typeface="ＭＳ Ｐゴシック" charset="0"/>
              <a:cs typeface="Arial"/>
            </a:endParaRPr>
          </a:p>
          <a:p>
            <a:pPr>
              <a:lnSpc>
                <a:spcPct val="85000"/>
              </a:lnSpc>
              <a:spcAft>
                <a:spcPct val="50000"/>
              </a:spcAft>
              <a:defRPr/>
            </a:pPr>
            <a:r>
              <a:rPr lang="en-US" sz="2200" dirty="0">
                <a:latin typeface="Arial"/>
                <a:ea typeface="ＭＳ Ｐゴシック" charset="0"/>
                <a:cs typeface="Arial"/>
              </a:rPr>
              <a:t>Logical operators on Booleans:</a:t>
            </a:r>
          </a:p>
          <a:p>
            <a:pPr>
              <a:lnSpc>
                <a:spcPct val="85000"/>
              </a:lnSpc>
              <a:spcAft>
                <a:spcPct val="50000"/>
              </a:spcAft>
              <a:defRPr/>
            </a:pPr>
            <a:r>
              <a:rPr lang="en-US" sz="2200" b="1" dirty="0">
                <a:latin typeface="Courier New"/>
                <a:ea typeface="ＭＳ Ｐゴシック" charset="0"/>
                <a:cs typeface="Courier New"/>
              </a:rPr>
              <a:t>&amp;&amp;  ||</a:t>
            </a:r>
          </a:p>
          <a:p>
            <a:pPr>
              <a:lnSpc>
                <a:spcPct val="85000"/>
              </a:lnSpc>
              <a:spcAft>
                <a:spcPct val="50000"/>
              </a:spcAft>
              <a:defRPr/>
            </a:pPr>
            <a:r>
              <a:rPr lang="en-US" sz="2200" dirty="0">
                <a:latin typeface="Arial" charset="0"/>
                <a:ea typeface="Arial" charset="0"/>
                <a:cs typeface="Arial" charset="0"/>
              </a:rPr>
              <a:t>These </a:t>
            </a:r>
            <a:r>
              <a:rPr lang="en-US" sz="2200" i="1" dirty="0">
                <a:solidFill>
                  <a:srgbClr val="FF0000"/>
                </a:solidFill>
                <a:latin typeface="Arial" charset="0"/>
                <a:ea typeface="Arial" charset="0"/>
                <a:cs typeface="Arial" charset="0"/>
              </a:rPr>
              <a:t>short-circuit</a:t>
            </a:r>
            <a:r>
              <a:rPr lang="en-US" sz="2200" dirty="0">
                <a:latin typeface="Arial" charset="0"/>
                <a:ea typeface="Arial" charset="0"/>
                <a:cs typeface="Arial" charset="0"/>
              </a:rPr>
              <a:t>:</a:t>
            </a:r>
            <a:br>
              <a:rPr lang="en-US" sz="2200" dirty="0">
                <a:latin typeface="Arial" charset="0"/>
                <a:ea typeface="Arial" charset="0"/>
                <a:cs typeface="Arial" charset="0"/>
              </a:rPr>
            </a:br>
            <a:r>
              <a:rPr lang="en-US" sz="2200" dirty="0">
                <a:latin typeface="Arial" charset="0"/>
                <a:ea typeface="Arial" charset="0"/>
                <a:cs typeface="Arial" charset="0"/>
              </a:rPr>
              <a:t>right operand evaluated only when needed</a:t>
            </a:r>
          </a:p>
          <a:p>
            <a:pPr>
              <a:lnSpc>
                <a:spcPct val="85000"/>
              </a:lnSpc>
              <a:spcAft>
                <a:spcPct val="50000"/>
              </a:spcAft>
              <a:defRPr/>
            </a:pPr>
            <a:endParaRPr lang="en-US" sz="2200" dirty="0">
              <a:latin typeface="Arial"/>
              <a:ea typeface="ＭＳ Ｐゴシック" charset="0"/>
              <a:cs typeface="Arial"/>
            </a:endParaRPr>
          </a:p>
          <a:p>
            <a:pPr>
              <a:lnSpc>
                <a:spcPct val="85000"/>
              </a:lnSpc>
              <a:spcAft>
                <a:spcPct val="50000"/>
              </a:spcAft>
              <a:defRPr/>
            </a:pPr>
            <a:r>
              <a:rPr lang="en-US" sz="2200" dirty="0">
                <a:latin typeface="Arial"/>
                <a:ea typeface="ＭＳ Ｐゴシック" charset="0"/>
                <a:cs typeface="Arial"/>
              </a:rPr>
              <a:t>Other logical operators on Booleans:</a:t>
            </a:r>
          </a:p>
          <a:p>
            <a:pPr>
              <a:lnSpc>
                <a:spcPct val="85000"/>
              </a:lnSpc>
              <a:spcAft>
                <a:spcPct val="50000"/>
              </a:spcAft>
              <a:defRPr/>
            </a:pPr>
            <a:r>
              <a:rPr lang="en-US" sz="2200" b="1" dirty="0">
                <a:latin typeface="Courier New"/>
                <a:ea typeface="ＭＳ Ｐゴシック" charset="0"/>
                <a:cs typeface="Courier New"/>
              </a:rPr>
              <a:t>==  !=  !  &amp;  |  ^</a:t>
            </a:r>
          </a:p>
          <a:p>
            <a:pPr>
              <a:lnSpc>
                <a:spcPct val="85000"/>
              </a:lnSpc>
              <a:spcAft>
                <a:spcPct val="50000"/>
              </a:spcAft>
              <a:defRPr/>
            </a:pPr>
            <a:r>
              <a:rPr lang="en-US" sz="2200" dirty="0">
                <a:latin typeface="Arial" charset="0"/>
                <a:ea typeface="Arial" charset="0"/>
                <a:cs typeface="Arial" charset="0"/>
              </a:rPr>
              <a:t>These don't short-circuit</a:t>
            </a:r>
          </a:p>
          <a:p>
            <a:pPr>
              <a:lnSpc>
                <a:spcPct val="85000"/>
              </a:lnSpc>
              <a:spcAft>
                <a:spcPct val="50000"/>
              </a:spcAft>
              <a:defRPr/>
            </a:pPr>
            <a:endParaRPr lang="en-US" sz="2200" dirty="0">
              <a:latin typeface="Courier New"/>
              <a:ea typeface="ＭＳ Ｐゴシック" charset="0"/>
              <a:cs typeface="Courier New"/>
            </a:endParaRPr>
          </a:p>
          <a:p>
            <a:pPr>
              <a:lnSpc>
                <a:spcPct val="85000"/>
              </a:lnSpc>
              <a:spcAft>
                <a:spcPct val="50000"/>
              </a:spcAft>
              <a:defRPr/>
            </a:pPr>
            <a:r>
              <a:rPr lang="en-US" sz="2200" dirty="0">
                <a:latin typeface="Arial"/>
                <a:ea typeface="ＭＳ Ｐゴシック" charset="0"/>
                <a:cs typeface="Arial"/>
              </a:rPr>
              <a:t>Relational operators producing Booleans:</a:t>
            </a:r>
          </a:p>
          <a:p>
            <a:pPr>
              <a:lnSpc>
                <a:spcPct val="85000"/>
              </a:lnSpc>
              <a:spcAft>
                <a:spcPct val="50000"/>
              </a:spcAft>
              <a:defRPr/>
            </a:pPr>
            <a:r>
              <a:rPr lang="en-US" sz="2200" b="1" dirty="0">
                <a:latin typeface="Courier New"/>
                <a:ea typeface="ＭＳ Ｐゴシック" charset="0"/>
                <a:cs typeface="Courier New"/>
              </a:rPr>
              <a:t>&lt;  &lt;=  ==  &gt;=  &gt;  !=</a:t>
            </a:r>
          </a:p>
          <a:p>
            <a:pPr>
              <a:lnSpc>
                <a:spcPct val="85000"/>
              </a:lnSpc>
              <a:spcAft>
                <a:spcPct val="50000"/>
              </a:spcAft>
              <a:defRPr/>
            </a:pPr>
            <a:endParaRPr lang="en-US" sz="2200" dirty="0">
              <a:latin typeface="Courier New"/>
              <a:ea typeface="ＭＳ Ｐゴシック" charset="0"/>
              <a:cs typeface="Courier New"/>
            </a:endParaRPr>
          </a:p>
        </p:txBody>
      </p:sp>
      <p:pic>
        <p:nvPicPr>
          <p:cNvPr id="45061" name="Bild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2275" y="1219200"/>
            <a:ext cx="2729552" cy="3657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65</a:t>
            </a:fld>
            <a:endParaRPr lang="en-US" altLang="de-DE" sz="14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Boolean Expressions </a:t>
            </a:r>
            <a:endParaRPr lang="en-US" sz="3600">
              <a:solidFill>
                <a:srgbClr val="FF0000"/>
              </a:solidFill>
              <a:latin typeface="Times New Roman" charset="0"/>
            </a:endParaRPr>
          </a:p>
        </p:txBody>
      </p:sp>
      <p:sp>
        <p:nvSpPr>
          <p:cNvPr id="437251" name="Text Box 3"/>
          <p:cNvSpPr txBox="1">
            <a:spLocks noChangeArrowheads="1"/>
          </p:cNvSpPr>
          <p:nvPr/>
        </p:nvSpPr>
        <p:spPr bwMode="auto">
          <a:xfrm>
            <a:off x="720725" y="5486400"/>
            <a:ext cx="2632075" cy="284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a:ea typeface="ＭＳ Ｐゴシック" charset="0"/>
                <a:cs typeface="ＭＳ Ｐゴシック" charset="0"/>
              </a:rPr>
              <a:t>George Boole (1791-1871)</a:t>
            </a:r>
          </a:p>
        </p:txBody>
      </p:sp>
      <p:sp>
        <p:nvSpPr>
          <p:cNvPr id="437252" name="Text Box 4"/>
          <p:cNvSpPr txBox="1">
            <a:spLocks noChangeArrowheads="1"/>
          </p:cNvSpPr>
          <p:nvPr/>
        </p:nvSpPr>
        <p:spPr bwMode="auto">
          <a:xfrm>
            <a:off x="3962400" y="1143000"/>
            <a:ext cx="4800600" cy="1739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000">
                <a:ea typeface="ＭＳ Ｐゴシック" charset="0"/>
                <a:cs typeface="ＭＳ Ｐゴシック" charset="0"/>
              </a:rPr>
              <a:t>In many ways, the most important primitive type in Java is </a:t>
            </a:r>
            <a:r>
              <a:rPr lang="en-US" sz="1800">
                <a:latin typeface="Courier New" charset="0"/>
                <a:ea typeface="ＭＳ Ｐゴシック" charset="0"/>
                <a:cs typeface="ＭＳ Ｐゴシック" charset="0"/>
              </a:rPr>
              <a:t>boolean</a:t>
            </a:r>
            <a:r>
              <a:rPr lang="en-US" sz="2000">
                <a:ea typeface="ＭＳ Ｐゴシック" charset="0"/>
                <a:cs typeface="ＭＳ Ｐゴシック" charset="0"/>
              </a:rPr>
              <a:t>, even though it is by far the simplest.  The only values in the </a:t>
            </a:r>
            <a:r>
              <a:rPr lang="en-US" sz="1800">
                <a:latin typeface="Courier New" charset="0"/>
                <a:ea typeface="ＭＳ Ｐゴシック" charset="0"/>
                <a:cs typeface="ＭＳ Ｐゴシック" charset="0"/>
              </a:rPr>
              <a:t>boolean</a:t>
            </a:r>
            <a:r>
              <a:rPr lang="en-US" sz="2000">
                <a:ea typeface="ＭＳ Ｐゴシック" charset="0"/>
                <a:cs typeface="ＭＳ Ｐゴシック" charset="0"/>
              </a:rPr>
              <a:t> domain are </a:t>
            </a:r>
            <a:r>
              <a:rPr lang="en-US" sz="1800">
                <a:latin typeface="Courier New" charset="0"/>
                <a:ea typeface="ＭＳ Ｐゴシック" charset="0"/>
                <a:cs typeface="ＭＳ Ｐゴシック" charset="0"/>
              </a:rPr>
              <a:t>true</a:t>
            </a:r>
            <a:r>
              <a:rPr lang="en-US" sz="2000">
                <a:ea typeface="ＭＳ Ｐゴシック" charset="0"/>
                <a:cs typeface="ＭＳ Ｐゴシック" charset="0"/>
              </a:rPr>
              <a:t> and </a:t>
            </a:r>
            <a:r>
              <a:rPr lang="en-US" sz="1800">
                <a:latin typeface="Courier New" charset="0"/>
                <a:ea typeface="ＭＳ Ｐゴシック" charset="0"/>
                <a:cs typeface="ＭＳ Ｐゴシック" charset="0"/>
              </a:rPr>
              <a:t>false</a:t>
            </a:r>
            <a:r>
              <a:rPr lang="en-US" sz="2000">
                <a:ea typeface="ＭＳ Ｐゴシック" charset="0"/>
                <a:cs typeface="ＭＳ Ｐゴシック" charset="0"/>
              </a:rPr>
              <a:t>, but these are exactly the values you need if you want your program to make decisions.</a:t>
            </a:r>
          </a:p>
        </p:txBody>
      </p:sp>
      <p:sp>
        <p:nvSpPr>
          <p:cNvPr id="437257" name="Text Box 9"/>
          <p:cNvSpPr txBox="1">
            <a:spLocks noChangeArrowheads="1"/>
          </p:cNvSpPr>
          <p:nvPr/>
        </p:nvSpPr>
        <p:spPr bwMode="auto">
          <a:xfrm>
            <a:off x="3962400" y="2959100"/>
            <a:ext cx="4800600" cy="25638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90000"/>
              </a:lnSpc>
              <a:defRPr/>
            </a:pPr>
            <a:r>
              <a:rPr lang="en-US" sz="2000">
                <a:ea typeface="ＭＳ Ｐゴシック" charset="0"/>
                <a:cs typeface="ＭＳ Ｐゴシック" charset="0"/>
              </a:rPr>
              <a:t>The name </a:t>
            </a:r>
            <a:r>
              <a:rPr lang="en-US" sz="1800">
                <a:latin typeface="Courier New" charset="0"/>
                <a:ea typeface="ＭＳ Ｐゴシック" charset="0"/>
                <a:cs typeface="ＭＳ Ｐゴシック" charset="0"/>
              </a:rPr>
              <a:t>boolean</a:t>
            </a:r>
            <a:r>
              <a:rPr lang="en-US" sz="2000">
                <a:ea typeface="ＭＳ Ｐゴシック" charset="0"/>
                <a:cs typeface="ＭＳ Ｐゴシック" charset="0"/>
              </a:rPr>
              <a:t> comes from the English mathematician George Boole who in 1854 wrote a book entitled </a:t>
            </a:r>
            <a:r>
              <a:rPr lang="en-US" sz="2000" i="1">
                <a:ea typeface="ＭＳ Ｐゴシック" charset="0"/>
                <a:cs typeface="ＭＳ Ｐゴシック" charset="0"/>
              </a:rPr>
              <a:t>An Investigation into the Laws of Thought, on Which are Founded the Mathematical Theories of Logic and Probabilities</a:t>
            </a:r>
            <a:r>
              <a:rPr lang="en-US" sz="2000">
                <a:ea typeface="ＭＳ Ｐゴシック" charset="0"/>
                <a:cs typeface="ＭＳ Ｐゴシック" charset="0"/>
              </a:rPr>
              <a:t>. That book introduced a system of logic that has come to be known as </a:t>
            </a:r>
            <a:r>
              <a:rPr lang="en-US" sz="2000" i="1">
                <a:ea typeface="ＭＳ Ｐゴシック" charset="0"/>
                <a:cs typeface="ＭＳ Ｐゴシック" charset="0"/>
              </a:rPr>
              <a:t>Boolean algebra</a:t>
            </a:r>
            <a:r>
              <a:rPr lang="en-US" sz="2000">
                <a:ea typeface="ＭＳ Ｐゴシック" charset="0"/>
                <a:cs typeface="ＭＳ Ｐゴシック" charset="0"/>
              </a:rPr>
              <a:t>, which is the foundation for the </a:t>
            </a:r>
            <a:r>
              <a:rPr lang="en-US" sz="1800">
                <a:latin typeface="Courier New" charset="0"/>
                <a:ea typeface="ＭＳ Ｐゴシック" charset="0"/>
                <a:cs typeface="ＭＳ Ｐゴシック" charset="0"/>
              </a:rPr>
              <a:t>boolean</a:t>
            </a:r>
            <a:r>
              <a:rPr lang="en-US" sz="2000">
                <a:ea typeface="ＭＳ Ｐゴシック" charset="0"/>
                <a:cs typeface="ＭＳ Ｐゴシック" charset="0"/>
              </a:rPr>
              <a:t> data type.</a:t>
            </a:r>
          </a:p>
        </p:txBody>
      </p:sp>
      <p:pic>
        <p:nvPicPr>
          <p:cNvPr id="43725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00" y="1250950"/>
            <a:ext cx="3124200" cy="4178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8"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66</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3725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7"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Boolean Operators</a:t>
            </a:r>
            <a:endParaRPr lang="en-US">
              <a:solidFill>
                <a:schemeClr val="tx1"/>
              </a:solidFill>
              <a:latin typeface="Times New Roman" charset="0"/>
            </a:endParaRPr>
          </a:p>
        </p:txBody>
      </p:sp>
      <p:sp>
        <p:nvSpPr>
          <p:cNvPr id="439299"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dirty="0">
                <a:ea typeface="ＭＳ Ｐゴシック" charset="0"/>
                <a:cs typeface="ＭＳ Ｐゴシック" charset="0"/>
              </a:rPr>
              <a:t>The operators used with the </a:t>
            </a:r>
            <a:r>
              <a:rPr lang="en-US" sz="2200" dirty="0" err="1">
                <a:latin typeface="Courier New" charset="0"/>
                <a:ea typeface="ＭＳ Ｐゴシック" charset="0"/>
                <a:cs typeface="ＭＳ Ｐゴシック" charset="0"/>
              </a:rPr>
              <a:t>boolean</a:t>
            </a:r>
            <a:r>
              <a:rPr lang="en-US" dirty="0">
                <a:ea typeface="ＭＳ Ｐゴシック" charset="0"/>
                <a:cs typeface="ＭＳ Ｐゴシック" charset="0"/>
              </a:rPr>
              <a:t> data type fall into two categories: relational operators and logical operators.</a:t>
            </a:r>
          </a:p>
        </p:txBody>
      </p:sp>
      <p:grpSp>
        <p:nvGrpSpPr>
          <p:cNvPr id="439331" name="Group 35"/>
          <p:cNvGrpSpPr>
            <a:grpSpLocks/>
          </p:cNvGrpSpPr>
          <p:nvPr/>
        </p:nvGrpSpPr>
        <p:grpSpPr bwMode="auto">
          <a:xfrm>
            <a:off x="482600" y="1968500"/>
            <a:ext cx="8137525" cy="2768600"/>
            <a:chOff x="304" y="1240"/>
            <a:chExt cx="5126" cy="1744"/>
          </a:xfrm>
        </p:grpSpPr>
        <p:sp>
          <p:nvSpPr>
            <p:cNvPr id="439302" name="Rectangle 6"/>
            <p:cNvSpPr>
              <a:spLocks noChangeArrowheads="1"/>
            </p:cNvSpPr>
            <p:nvPr/>
          </p:nvSpPr>
          <p:spPr bwMode="auto">
            <a:xfrm>
              <a:off x="310" y="1240"/>
              <a:ext cx="5120" cy="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There are six relational operators that compare values of other types and produce a </a:t>
              </a:r>
              <a:r>
                <a:rPr lang="en-US" sz="2200">
                  <a:latin typeface="Courier New" charset="0"/>
                  <a:ea typeface="ＭＳ Ｐゴシック" charset="0"/>
                  <a:cs typeface="ＭＳ Ｐゴシック" charset="0"/>
                </a:rPr>
                <a:t>boolean</a:t>
              </a:r>
              <a:r>
                <a:rPr lang="en-US">
                  <a:ea typeface="ＭＳ Ｐゴシック" charset="0"/>
                  <a:cs typeface="ＭＳ Ｐゴシック" charset="0"/>
                </a:rPr>
                <a:t> result:</a:t>
              </a:r>
            </a:p>
          </p:txBody>
        </p:sp>
        <p:sp>
          <p:nvSpPr>
            <p:cNvPr id="439303" name="Rectangle 7"/>
            <p:cNvSpPr>
              <a:spLocks noChangeArrowheads="1"/>
            </p:cNvSpPr>
            <p:nvPr/>
          </p:nvSpPr>
          <p:spPr bwMode="auto">
            <a:xfrm>
              <a:off x="864" y="1691"/>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dirty="0">
                  <a:latin typeface="Courier New" charset="0"/>
                  <a:ea typeface="ＭＳ Ｐゴシック" charset="0"/>
                  <a:cs typeface="ＭＳ Ｐゴシック" charset="0"/>
                </a:rPr>
                <a:t>=</a:t>
              </a:r>
              <a:r>
                <a:rPr lang="en-US" sz="400" dirty="0">
                  <a:latin typeface="Courier New" charset="0"/>
                  <a:ea typeface="ＭＳ Ｐゴシック" charset="0"/>
                  <a:cs typeface="ＭＳ Ｐゴシック" charset="0"/>
                </a:rPr>
                <a:t> </a:t>
              </a:r>
              <a:r>
                <a:rPr lang="en-US" sz="2200" dirty="0">
                  <a:latin typeface="Courier New" charset="0"/>
                  <a:ea typeface="ＭＳ Ｐゴシック" charset="0"/>
                  <a:cs typeface="ＭＳ Ｐゴシック" charset="0"/>
                </a:rPr>
                <a:t>=</a:t>
              </a:r>
            </a:p>
          </p:txBody>
        </p:sp>
        <p:sp>
          <p:nvSpPr>
            <p:cNvPr id="439304" name="Text Box 8"/>
            <p:cNvSpPr txBox="1">
              <a:spLocks noChangeArrowheads="1"/>
            </p:cNvSpPr>
            <p:nvPr/>
          </p:nvSpPr>
          <p:spPr bwMode="auto">
            <a:xfrm>
              <a:off x="1224" y="1680"/>
              <a:ext cx="1008"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dirty="0">
                  <a:ea typeface="ＭＳ Ｐゴシック" charset="0"/>
                  <a:cs typeface="ＭＳ Ｐゴシック" charset="0"/>
                </a:rPr>
                <a:t>Equals</a:t>
              </a:r>
            </a:p>
          </p:txBody>
        </p:sp>
        <p:sp>
          <p:nvSpPr>
            <p:cNvPr id="439305" name="Rectangle 9"/>
            <p:cNvSpPr>
              <a:spLocks noChangeArrowheads="1"/>
            </p:cNvSpPr>
            <p:nvPr/>
          </p:nvSpPr>
          <p:spPr bwMode="auto">
            <a:xfrm>
              <a:off x="864" y="1939"/>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&lt;</a:t>
              </a:r>
            </a:p>
          </p:txBody>
        </p:sp>
        <p:sp>
          <p:nvSpPr>
            <p:cNvPr id="439306" name="Text Box 10"/>
            <p:cNvSpPr txBox="1">
              <a:spLocks noChangeArrowheads="1"/>
            </p:cNvSpPr>
            <p:nvPr/>
          </p:nvSpPr>
          <p:spPr bwMode="auto">
            <a:xfrm>
              <a:off x="1224" y="1928"/>
              <a:ext cx="1008"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Less than</a:t>
              </a:r>
            </a:p>
          </p:txBody>
        </p:sp>
        <p:sp>
          <p:nvSpPr>
            <p:cNvPr id="439307" name="Rectangle 11"/>
            <p:cNvSpPr>
              <a:spLocks noChangeArrowheads="1"/>
            </p:cNvSpPr>
            <p:nvPr/>
          </p:nvSpPr>
          <p:spPr bwMode="auto">
            <a:xfrm>
              <a:off x="2784" y="1691"/>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a:t>
              </a:r>
            </a:p>
          </p:txBody>
        </p:sp>
        <p:sp>
          <p:nvSpPr>
            <p:cNvPr id="439308" name="Text Box 12"/>
            <p:cNvSpPr txBox="1">
              <a:spLocks noChangeArrowheads="1"/>
            </p:cNvSpPr>
            <p:nvPr/>
          </p:nvSpPr>
          <p:spPr bwMode="auto">
            <a:xfrm>
              <a:off x="3144" y="1680"/>
              <a:ext cx="1296"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Not equals</a:t>
              </a:r>
            </a:p>
          </p:txBody>
        </p:sp>
        <p:sp>
          <p:nvSpPr>
            <p:cNvPr id="439309" name="Rectangle 13"/>
            <p:cNvSpPr>
              <a:spLocks noChangeArrowheads="1"/>
            </p:cNvSpPr>
            <p:nvPr/>
          </p:nvSpPr>
          <p:spPr bwMode="auto">
            <a:xfrm>
              <a:off x="2784" y="1939"/>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&lt;=</a:t>
              </a:r>
            </a:p>
          </p:txBody>
        </p:sp>
        <p:sp>
          <p:nvSpPr>
            <p:cNvPr id="439310" name="Text Box 14"/>
            <p:cNvSpPr txBox="1">
              <a:spLocks noChangeArrowheads="1"/>
            </p:cNvSpPr>
            <p:nvPr/>
          </p:nvSpPr>
          <p:spPr bwMode="auto">
            <a:xfrm>
              <a:off x="3144" y="1928"/>
              <a:ext cx="1968"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Less than or equal to</a:t>
              </a:r>
            </a:p>
          </p:txBody>
        </p:sp>
        <p:sp>
          <p:nvSpPr>
            <p:cNvPr id="439311" name="Rectangle 15"/>
            <p:cNvSpPr>
              <a:spLocks noChangeArrowheads="1"/>
            </p:cNvSpPr>
            <p:nvPr/>
          </p:nvSpPr>
          <p:spPr bwMode="auto">
            <a:xfrm>
              <a:off x="2784" y="2192"/>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&gt;=</a:t>
              </a:r>
            </a:p>
          </p:txBody>
        </p:sp>
        <p:sp>
          <p:nvSpPr>
            <p:cNvPr id="439312" name="Text Box 16"/>
            <p:cNvSpPr txBox="1">
              <a:spLocks noChangeArrowheads="1"/>
            </p:cNvSpPr>
            <p:nvPr/>
          </p:nvSpPr>
          <p:spPr bwMode="auto">
            <a:xfrm>
              <a:off x="3144" y="2181"/>
              <a:ext cx="2016"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Greater than or equal to</a:t>
              </a:r>
            </a:p>
          </p:txBody>
        </p:sp>
        <p:sp>
          <p:nvSpPr>
            <p:cNvPr id="439313" name="Rectangle 17"/>
            <p:cNvSpPr>
              <a:spLocks noChangeArrowheads="1"/>
            </p:cNvSpPr>
            <p:nvPr/>
          </p:nvSpPr>
          <p:spPr bwMode="auto">
            <a:xfrm>
              <a:off x="864" y="2195"/>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&gt;</a:t>
              </a:r>
            </a:p>
          </p:txBody>
        </p:sp>
        <p:sp>
          <p:nvSpPr>
            <p:cNvPr id="439314" name="Text Box 18"/>
            <p:cNvSpPr txBox="1">
              <a:spLocks noChangeArrowheads="1"/>
            </p:cNvSpPr>
            <p:nvPr/>
          </p:nvSpPr>
          <p:spPr bwMode="auto">
            <a:xfrm>
              <a:off x="1224" y="2184"/>
              <a:ext cx="1104"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Greater than</a:t>
              </a:r>
            </a:p>
          </p:txBody>
        </p:sp>
        <p:sp>
          <p:nvSpPr>
            <p:cNvPr id="439316" name="Rectangle 20"/>
            <p:cNvSpPr>
              <a:spLocks noChangeArrowheads="1"/>
            </p:cNvSpPr>
            <p:nvPr/>
          </p:nvSpPr>
          <p:spPr bwMode="auto">
            <a:xfrm>
              <a:off x="304" y="2496"/>
              <a:ext cx="5120" cy="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defRPr/>
              </a:pPr>
              <a:r>
                <a:rPr lang="en-US">
                  <a:ea typeface="ＭＳ Ｐゴシック" charset="0"/>
                  <a:cs typeface="ＭＳ Ｐゴシック" charset="0"/>
                </a:rPr>
                <a:t>	For example, the expression </a:t>
              </a:r>
              <a:r>
                <a:rPr lang="en-US" sz="2200">
                  <a:latin typeface="Courier New" charset="0"/>
                  <a:ea typeface="ＭＳ Ｐゴシック" charset="0"/>
                  <a:cs typeface="ＭＳ Ｐゴシック" charset="0"/>
                </a:rPr>
                <a:t>n</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&lt;=</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10</a:t>
              </a:r>
              <a:r>
                <a:rPr lang="en-US">
                  <a:ea typeface="ＭＳ Ｐゴシック" charset="0"/>
                  <a:cs typeface="ＭＳ Ｐゴシック" charset="0"/>
                </a:rPr>
                <a:t> has the value </a:t>
              </a:r>
              <a:r>
                <a:rPr lang="en-US" sz="2200">
                  <a:latin typeface="Courier New" charset="0"/>
                  <a:ea typeface="ＭＳ Ｐゴシック" charset="0"/>
                  <a:cs typeface="ＭＳ Ｐゴシック" charset="0"/>
                </a:rPr>
                <a:t>true</a:t>
              </a:r>
              <a:r>
                <a:rPr lang="en-US">
                  <a:ea typeface="ＭＳ Ｐゴシック" charset="0"/>
                  <a:cs typeface="ＭＳ Ｐゴシック" charset="0"/>
                </a:rPr>
                <a:t> if </a:t>
              </a:r>
              <a:r>
                <a:rPr lang="en-US" sz="2200">
                  <a:latin typeface="Courier New" charset="0"/>
                  <a:ea typeface="ＭＳ Ｐゴシック" charset="0"/>
                  <a:cs typeface="ＭＳ Ｐゴシック" charset="0"/>
                </a:rPr>
                <a:t>x</a:t>
              </a:r>
              <a:r>
                <a:rPr lang="en-US">
                  <a:ea typeface="ＭＳ Ｐゴシック" charset="0"/>
                  <a:cs typeface="ＭＳ Ｐゴシック" charset="0"/>
                </a:rPr>
                <a:t> is less than or equal to 10 and the value </a:t>
              </a:r>
              <a:r>
                <a:rPr lang="en-US" sz="2200">
                  <a:latin typeface="Courier New" charset="0"/>
                  <a:ea typeface="ＭＳ Ｐゴシック" charset="0"/>
                  <a:cs typeface="ＭＳ Ｐゴシック" charset="0"/>
                </a:rPr>
                <a:t>false</a:t>
              </a:r>
              <a:r>
                <a:rPr lang="en-US">
                  <a:ea typeface="ＭＳ Ｐゴシック" charset="0"/>
                  <a:cs typeface="ＭＳ Ｐゴシック" charset="0"/>
                </a:rPr>
                <a:t> otherwise.</a:t>
              </a:r>
            </a:p>
          </p:txBody>
        </p:sp>
      </p:grpSp>
      <p:grpSp>
        <p:nvGrpSpPr>
          <p:cNvPr id="439340" name="Group 44"/>
          <p:cNvGrpSpPr>
            <a:grpSpLocks/>
          </p:cNvGrpSpPr>
          <p:nvPr/>
        </p:nvGrpSpPr>
        <p:grpSpPr bwMode="auto">
          <a:xfrm>
            <a:off x="482600" y="4749800"/>
            <a:ext cx="8509000" cy="1752600"/>
            <a:chOff x="304" y="2992"/>
            <a:chExt cx="5360" cy="1104"/>
          </a:xfrm>
        </p:grpSpPr>
        <p:sp>
          <p:nvSpPr>
            <p:cNvPr id="439333" name="Text Box 37"/>
            <p:cNvSpPr txBox="1">
              <a:spLocks noChangeArrowheads="1"/>
            </p:cNvSpPr>
            <p:nvPr/>
          </p:nvSpPr>
          <p:spPr bwMode="auto">
            <a:xfrm>
              <a:off x="2544" y="3528"/>
              <a:ext cx="3120"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a:latin typeface="Courier New" charset="0"/>
                  <a:ea typeface="ＭＳ Ｐゴシック" charset="0"/>
                  <a:cs typeface="ＭＳ Ｐゴシック" charset="0"/>
                </a:rPr>
                <a:t>p</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q</a:t>
              </a:r>
              <a:r>
                <a:rPr lang="en-US">
                  <a:ea typeface="ＭＳ Ｐゴシック" charset="0"/>
                  <a:cs typeface="ＭＳ Ｐゴシック" charset="0"/>
                </a:rPr>
                <a:t> means either </a:t>
              </a:r>
              <a:r>
                <a:rPr lang="en-US" sz="2200">
                  <a:latin typeface="Courier New" charset="0"/>
                  <a:ea typeface="ＭＳ Ｐゴシック" charset="0"/>
                  <a:cs typeface="ＭＳ Ｐゴシック" charset="0"/>
                </a:rPr>
                <a:t>p</a:t>
              </a:r>
              <a:r>
                <a:rPr lang="en-US" sz="1200">
                  <a:latin typeface="Courier New" charset="0"/>
                  <a:ea typeface="ＭＳ Ｐゴシック" charset="0"/>
                  <a:cs typeface="ＭＳ Ｐゴシック" charset="0"/>
                </a:rPr>
                <a:t> </a:t>
              </a:r>
              <a:r>
                <a:rPr lang="en-US">
                  <a:ea typeface="ＭＳ Ｐゴシック" charset="0"/>
                  <a:cs typeface="ＭＳ Ｐゴシック" charset="0"/>
                </a:rPr>
                <a:t>or</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q</a:t>
              </a:r>
              <a:r>
                <a:rPr lang="en-US" sz="1200">
                  <a:latin typeface="Courier New" charset="0"/>
                  <a:ea typeface="ＭＳ Ｐゴシック" charset="0"/>
                  <a:cs typeface="ＭＳ Ｐゴシック" charset="0"/>
                </a:rPr>
                <a:t> </a:t>
              </a:r>
              <a:r>
                <a:rPr lang="en-US">
                  <a:ea typeface="ＭＳ Ｐゴシック" charset="0"/>
                  <a:cs typeface="ＭＳ Ｐゴシック" charset="0"/>
                </a:rPr>
                <a:t>(or both)</a:t>
              </a:r>
            </a:p>
          </p:txBody>
        </p:sp>
        <p:sp>
          <p:nvSpPr>
            <p:cNvPr id="439300" name="Rectangle 4"/>
            <p:cNvSpPr>
              <a:spLocks noChangeArrowheads="1"/>
            </p:cNvSpPr>
            <p:nvPr/>
          </p:nvSpPr>
          <p:spPr bwMode="auto">
            <a:xfrm>
              <a:off x="304" y="2992"/>
              <a:ext cx="5120" cy="4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There are also three logical operators:</a:t>
              </a:r>
            </a:p>
          </p:txBody>
        </p:sp>
        <p:sp>
          <p:nvSpPr>
            <p:cNvPr id="439325" name="Rectangle 29"/>
            <p:cNvSpPr>
              <a:spLocks noChangeArrowheads="1"/>
            </p:cNvSpPr>
            <p:nvPr/>
          </p:nvSpPr>
          <p:spPr bwMode="auto">
            <a:xfrm>
              <a:off x="864" y="3283"/>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&amp;&amp;</a:t>
              </a:r>
            </a:p>
          </p:txBody>
        </p:sp>
        <p:sp>
          <p:nvSpPr>
            <p:cNvPr id="439326" name="Text Box 30"/>
            <p:cNvSpPr txBox="1">
              <a:spLocks noChangeArrowheads="1"/>
            </p:cNvSpPr>
            <p:nvPr/>
          </p:nvSpPr>
          <p:spPr bwMode="auto">
            <a:xfrm>
              <a:off x="1224" y="3264"/>
              <a:ext cx="4080"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Logical </a:t>
              </a:r>
              <a:r>
                <a:rPr lang="en-US" sz="1800">
                  <a:ea typeface="ＭＳ Ｐゴシック" charset="0"/>
                  <a:cs typeface="ＭＳ Ｐゴシック" charset="0"/>
                </a:rPr>
                <a:t>AND</a:t>
              </a:r>
              <a:endParaRPr lang="en-US">
                <a:ea typeface="ＭＳ Ｐゴシック" charset="0"/>
                <a:cs typeface="ＭＳ Ｐゴシック" charset="0"/>
              </a:endParaRPr>
            </a:p>
          </p:txBody>
        </p:sp>
        <p:sp>
          <p:nvSpPr>
            <p:cNvPr id="439327" name="Rectangle 31"/>
            <p:cNvSpPr>
              <a:spLocks noChangeArrowheads="1"/>
            </p:cNvSpPr>
            <p:nvPr/>
          </p:nvSpPr>
          <p:spPr bwMode="auto">
            <a:xfrm>
              <a:off x="864" y="3539"/>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a:t>
              </a:r>
            </a:p>
          </p:txBody>
        </p:sp>
        <p:sp>
          <p:nvSpPr>
            <p:cNvPr id="439328" name="Text Box 32"/>
            <p:cNvSpPr txBox="1">
              <a:spLocks noChangeArrowheads="1"/>
            </p:cNvSpPr>
            <p:nvPr/>
          </p:nvSpPr>
          <p:spPr bwMode="auto">
            <a:xfrm>
              <a:off x="1224" y="3528"/>
              <a:ext cx="4080"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Logical </a:t>
              </a:r>
              <a:r>
                <a:rPr lang="en-US" sz="1800">
                  <a:ea typeface="ＭＳ Ｐゴシック" charset="0"/>
                  <a:cs typeface="ＭＳ Ｐゴシック" charset="0"/>
                </a:rPr>
                <a:t>OR</a:t>
              </a:r>
              <a:endParaRPr lang="en-US">
                <a:ea typeface="ＭＳ Ｐゴシック" charset="0"/>
                <a:cs typeface="ＭＳ Ｐゴシック" charset="0"/>
              </a:endParaRPr>
            </a:p>
          </p:txBody>
        </p:sp>
        <p:sp>
          <p:nvSpPr>
            <p:cNvPr id="439329" name="Rectangle 33"/>
            <p:cNvSpPr>
              <a:spLocks noChangeArrowheads="1"/>
            </p:cNvSpPr>
            <p:nvPr/>
          </p:nvSpPr>
          <p:spPr bwMode="auto">
            <a:xfrm>
              <a:off x="864" y="3827"/>
              <a:ext cx="384" cy="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200">
                  <a:latin typeface="Courier New" charset="0"/>
                  <a:ea typeface="ＭＳ Ｐゴシック" charset="0"/>
                  <a:cs typeface="ＭＳ Ｐゴシック" charset="0"/>
                </a:rPr>
                <a:t>!</a:t>
              </a:r>
            </a:p>
          </p:txBody>
        </p:sp>
        <p:sp>
          <p:nvSpPr>
            <p:cNvPr id="439330" name="Text Box 34"/>
            <p:cNvSpPr txBox="1">
              <a:spLocks noChangeArrowheads="1"/>
            </p:cNvSpPr>
            <p:nvPr/>
          </p:nvSpPr>
          <p:spPr bwMode="auto">
            <a:xfrm>
              <a:off x="1224" y="3808"/>
              <a:ext cx="1104"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ea typeface="ＭＳ Ｐゴシック" charset="0"/>
                  <a:cs typeface="ＭＳ Ｐゴシック" charset="0"/>
                </a:rPr>
                <a:t>Logical </a:t>
              </a:r>
              <a:r>
                <a:rPr lang="en-US" sz="1800">
                  <a:ea typeface="ＭＳ Ｐゴシック" charset="0"/>
                  <a:cs typeface="ＭＳ Ｐゴシック" charset="0"/>
                </a:rPr>
                <a:t>NOT</a:t>
              </a:r>
              <a:r>
                <a:rPr lang="en-US" sz="1200">
                  <a:latin typeface="Courier New" charset="0"/>
                  <a:ea typeface="ＭＳ Ｐゴシック" charset="0"/>
                  <a:cs typeface="ＭＳ Ｐゴシック" charset="0"/>
                </a:rPr>
                <a:t> </a:t>
              </a:r>
            </a:p>
          </p:txBody>
        </p:sp>
        <p:sp>
          <p:nvSpPr>
            <p:cNvPr id="439332" name="Text Box 36"/>
            <p:cNvSpPr txBox="1">
              <a:spLocks noChangeArrowheads="1"/>
            </p:cNvSpPr>
            <p:nvPr/>
          </p:nvSpPr>
          <p:spPr bwMode="auto">
            <a:xfrm>
              <a:off x="2544" y="3264"/>
              <a:ext cx="2976"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a:latin typeface="Courier New" charset="0"/>
                  <a:ea typeface="ＭＳ Ｐゴシック" charset="0"/>
                  <a:cs typeface="ＭＳ Ｐゴシック" charset="0"/>
                </a:rPr>
                <a:t>p</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&amp;&amp;</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q</a:t>
              </a:r>
              <a:r>
                <a:rPr lang="en-US">
                  <a:ea typeface="ＭＳ Ｐゴシック" charset="0"/>
                  <a:cs typeface="ＭＳ Ｐゴシック" charset="0"/>
                </a:rPr>
                <a:t> means both </a:t>
              </a:r>
              <a:r>
                <a:rPr lang="en-US" sz="2200">
                  <a:latin typeface="Courier New" charset="0"/>
                  <a:ea typeface="ＭＳ Ｐゴシック" charset="0"/>
                  <a:cs typeface="ＭＳ Ｐゴシック" charset="0"/>
                </a:rPr>
                <a:t>p</a:t>
              </a:r>
              <a:r>
                <a:rPr lang="en-US" sz="1200">
                  <a:latin typeface="Courier New" charset="0"/>
                  <a:ea typeface="ＭＳ Ｐゴシック" charset="0"/>
                  <a:cs typeface="ＭＳ Ｐゴシック" charset="0"/>
                </a:rPr>
                <a:t> </a:t>
              </a:r>
              <a:r>
                <a:rPr lang="en-US">
                  <a:ea typeface="ＭＳ Ｐゴシック" charset="0"/>
                  <a:cs typeface="ＭＳ Ｐゴシック" charset="0"/>
                </a:rPr>
                <a:t>and</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q</a:t>
              </a:r>
              <a:endParaRPr lang="en-US">
                <a:ea typeface="ＭＳ Ｐゴシック" charset="0"/>
                <a:cs typeface="ＭＳ Ｐゴシック" charset="0"/>
              </a:endParaRPr>
            </a:p>
          </p:txBody>
        </p:sp>
        <p:sp>
          <p:nvSpPr>
            <p:cNvPr id="439334" name="Text Box 38"/>
            <p:cNvSpPr txBox="1">
              <a:spLocks noChangeArrowheads="1"/>
            </p:cNvSpPr>
            <p:nvPr/>
          </p:nvSpPr>
          <p:spPr bwMode="auto">
            <a:xfrm>
              <a:off x="2528" y="3800"/>
              <a:ext cx="2992"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200">
                  <a:latin typeface="Courier New" charset="0"/>
                  <a:ea typeface="ＭＳ Ｐゴシック" charset="0"/>
                  <a:cs typeface="ＭＳ Ｐゴシック" charset="0"/>
                </a:rPr>
                <a:t>!p</a:t>
              </a:r>
              <a:r>
                <a:rPr lang="en-US">
                  <a:ea typeface="ＭＳ Ｐゴシック" charset="0"/>
                  <a:cs typeface="ＭＳ Ｐゴシック" charset="0"/>
                </a:rPr>
                <a:t> means the opposite of </a:t>
              </a:r>
              <a:r>
                <a:rPr lang="en-US" sz="2200">
                  <a:latin typeface="Courier New" charset="0"/>
                  <a:ea typeface="ＭＳ Ｐゴシック" charset="0"/>
                  <a:cs typeface="ＭＳ Ｐゴシック" charset="0"/>
                </a:rPr>
                <a:t>p</a:t>
              </a:r>
              <a:r>
                <a:rPr lang="en-US">
                  <a:ea typeface="ＭＳ Ｐゴシック" charset="0"/>
                  <a:cs typeface="ＭＳ Ｐゴシック" charset="0"/>
                </a:rPr>
                <a:t> </a:t>
              </a:r>
            </a:p>
          </p:txBody>
        </p:sp>
      </p:grpSp>
      <p:sp>
        <p:nvSpPr>
          <p:cNvPr id="31"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67</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93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39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Notes on the Boolean Operators</a:t>
            </a:r>
            <a:endParaRPr lang="en-US">
              <a:solidFill>
                <a:schemeClr val="tx1"/>
              </a:solidFill>
            </a:endParaRPr>
          </a:p>
        </p:txBody>
      </p:sp>
      <p:sp>
        <p:nvSpPr>
          <p:cNvPr id="441347" name="Rectangle 3"/>
          <p:cNvSpPr>
            <a:spLocks noChangeArrowheads="1"/>
          </p:cNvSpPr>
          <p:nvPr/>
        </p:nvSpPr>
        <p:spPr bwMode="auto">
          <a:xfrm>
            <a:off x="482600" y="1155700"/>
            <a:ext cx="8128000" cy="901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Remember that Java uses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to denote assignment.  To test whether two values are equal, you must use the </a:t>
            </a:r>
            <a:r>
              <a:rPr lang="en-US" sz="2200">
                <a:latin typeface="Courier New" charset="0"/>
                <a:ea typeface="ＭＳ Ｐゴシック" charset="0"/>
                <a:cs typeface="ＭＳ Ｐゴシック" charset="0"/>
              </a:rPr>
              <a:t>=</a:t>
            </a:r>
            <a:r>
              <a:rPr lang="en-US" sz="4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a:t>
            </a:r>
          </a:p>
        </p:txBody>
      </p:sp>
      <p:sp>
        <p:nvSpPr>
          <p:cNvPr id="441365" name="Rectangle 21"/>
          <p:cNvSpPr>
            <a:spLocks noChangeArrowheads="1"/>
          </p:cNvSpPr>
          <p:nvPr/>
        </p:nvSpPr>
        <p:spPr bwMode="auto">
          <a:xfrm>
            <a:off x="482600" y="4381500"/>
            <a:ext cx="8128000" cy="774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The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 means </a:t>
            </a:r>
            <a:r>
              <a:rPr lang="en-US" i="1">
                <a:ea typeface="ＭＳ Ｐゴシック" charset="0"/>
                <a:cs typeface="ＭＳ Ｐゴシック" charset="0"/>
              </a:rPr>
              <a:t>either or both,</a:t>
            </a:r>
            <a:r>
              <a:rPr lang="en-US">
                <a:ea typeface="ＭＳ Ｐゴシック" charset="0"/>
                <a:cs typeface="ＭＳ Ｐゴシック" charset="0"/>
              </a:rPr>
              <a:t> which is not always clear in the English interpretation of </a:t>
            </a:r>
            <a:r>
              <a:rPr lang="en-US" i="1">
                <a:ea typeface="ＭＳ Ｐゴシック" charset="0"/>
                <a:cs typeface="ＭＳ Ｐゴシック" charset="0"/>
              </a:rPr>
              <a:t>or.</a:t>
            </a:r>
            <a:endParaRPr lang="en-US">
              <a:ea typeface="ＭＳ Ｐゴシック" charset="0"/>
              <a:cs typeface="ＭＳ Ｐゴシック" charset="0"/>
            </a:endParaRPr>
          </a:p>
        </p:txBody>
      </p:sp>
      <p:grpSp>
        <p:nvGrpSpPr>
          <p:cNvPr id="441380" name="Group 36"/>
          <p:cNvGrpSpPr>
            <a:grpSpLocks/>
          </p:cNvGrpSpPr>
          <p:nvPr/>
        </p:nvGrpSpPr>
        <p:grpSpPr bwMode="auto">
          <a:xfrm>
            <a:off x="482600" y="1968500"/>
            <a:ext cx="8137525" cy="2349500"/>
            <a:chOff x="304" y="1240"/>
            <a:chExt cx="5126" cy="1480"/>
          </a:xfrm>
        </p:grpSpPr>
        <p:sp>
          <p:nvSpPr>
            <p:cNvPr id="441349" name="Rectangle 5"/>
            <p:cNvSpPr>
              <a:spLocks noChangeArrowheads="1"/>
            </p:cNvSpPr>
            <p:nvPr/>
          </p:nvSpPr>
          <p:spPr bwMode="auto">
            <a:xfrm>
              <a:off x="310" y="1240"/>
              <a:ext cx="5120" cy="7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It is not legal in Java to use more than one relational operator in a single comparison as is often done in mathematics.  To express the idea embodied in the mathematical expression</a:t>
              </a:r>
            </a:p>
          </p:txBody>
        </p:sp>
        <p:sp>
          <p:nvSpPr>
            <p:cNvPr id="441375" name="Text Box 31"/>
            <p:cNvSpPr txBox="1">
              <a:spLocks noChangeArrowheads="1"/>
            </p:cNvSpPr>
            <p:nvPr/>
          </p:nvSpPr>
          <p:spPr bwMode="auto">
            <a:xfrm>
              <a:off x="576" y="1904"/>
              <a:ext cx="4848" cy="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ctr">
                <a:lnSpc>
                  <a:spcPct val="90000"/>
                </a:lnSpc>
              </a:pPr>
              <a:r>
                <a:rPr lang="en-US" altLang="de-DE"/>
                <a:t>0  ≤  </a:t>
              </a:r>
              <a:r>
                <a:rPr lang="en-US" altLang="de-DE" i="1"/>
                <a:t>x</a:t>
              </a:r>
              <a:r>
                <a:rPr lang="en-US" altLang="de-DE"/>
                <a:t>  ≤  9</a:t>
              </a:r>
            </a:p>
          </p:txBody>
        </p:sp>
        <p:sp>
          <p:nvSpPr>
            <p:cNvPr id="441376" name="Text Box 32"/>
            <p:cNvSpPr txBox="1">
              <a:spLocks noChangeArrowheads="1"/>
            </p:cNvSpPr>
            <p:nvPr/>
          </p:nvSpPr>
          <p:spPr bwMode="auto">
            <a:xfrm>
              <a:off x="576" y="2472"/>
              <a:ext cx="4848"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0 &lt;= x &amp;&amp; x &lt;= 9</a:t>
              </a:r>
            </a:p>
          </p:txBody>
        </p:sp>
        <p:sp>
          <p:nvSpPr>
            <p:cNvPr id="441377" name="Rectangle 33"/>
            <p:cNvSpPr>
              <a:spLocks noChangeArrowheads="1"/>
            </p:cNvSpPr>
            <p:nvPr/>
          </p:nvSpPr>
          <p:spPr bwMode="auto">
            <a:xfrm>
              <a:off x="304" y="2168"/>
              <a:ext cx="5120" cy="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defRPr/>
              </a:pPr>
              <a:r>
                <a:rPr lang="en-US">
                  <a:ea typeface="ＭＳ Ｐゴシック" charset="0"/>
                  <a:cs typeface="ＭＳ Ｐゴシック" charset="0"/>
                </a:rPr>
                <a:t>	you need to make both comparisons explicit, as in</a:t>
              </a:r>
            </a:p>
          </p:txBody>
        </p:sp>
      </p:grpSp>
      <p:sp>
        <p:nvSpPr>
          <p:cNvPr id="441379" name="Rectangle 35"/>
          <p:cNvSpPr>
            <a:spLocks noChangeArrowheads="1"/>
          </p:cNvSpPr>
          <p:nvPr/>
        </p:nvSpPr>
        <p:spPr bwMode="auto">
          <a:xfrm>
            <a:off x="482600" y="5156200"/>
            <a:ext cx="81280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Be careful when you combine the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 with </a:t>
            </a:r>
            <a:r>
              <a:rPr lang="en-US" sz="2200">
                <a:latin typeface="Courier New" charset="0"/>
                <a:ea typeface="ＭＳ Ｐゴシック" charset="0"/>
                <a:cs typeface="ＭＳ Ｐゴシック" charset="0"/>
              </a:rPr>
              <a:t>&amp;&amp;</a:t>
            </a:r>
            <a:r>
              <a:rPr lang="en-US">
                <a:ea typeface="ＭＳ Ｐゴシック" charset="0"/>
                <a:cs typeface="ＭＳ Ｐゴシック" charset="0"/>
              </a:rPr>
              <a:t> and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because the interpretation often differs from informal English. </a:t>
            </a:r>
          </a:p>
        </p:txBody>
      </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68</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413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136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4137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65" grpId="0"/>
      <p:bldP spid="441379"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Short-Circuit Evaluation</a:t>
            </a:r>
            <a:endParaRPr lang="en-US">
              <a:solidFill>
                <a:schemeClr val="tx1"/>
              </a:solidFill>
            </a:endParaRPr>
          </a:p>
        </p:txBody>
      </p:sp>
      <p:sp>
        <p:nvSpPr>
          <p:cNvPr id="445443"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Java evaluates the </a:t>
            </a:r>
            <a:r>
              <a:rPr lang="en-US" sz="2200">
                <a:latin typeface="Courier New" charset="0"/>
                <a:ea typeface="ＭＳ Ｐゴシック" charset="0"/>
                <a:cs typeface="ＭＳ Ｐゴシック" charset="0"/>
              </a:rPr>
              <a:t>&amp;&amp;</a:t>
            </a:r>
            <a:r>
              <a:rPr lang="en-US">
                <a:ea typeface="ＭＳ Ｐゴシック" charset="0"/>
                <a:cs typeface="ＭＳ Ｐゴシック" charset="0"/>
              </a:rPr>
              <a:t> and </a:t>
            </a:r>
            <a:r>
              <a:rPr lang="en-US" sz="2200">
                <a:latin typeface="Courier New" charset="0"/>
                <a:ea typeface="ＭＳ Ｐゴシック" charset="0"/>
                <a:cs typeface="ＭＳ Ｐゴシック" charset="0"/>
              </a:rPr>
              <a:t>||</a:t>
            </a:r>
            <a:r>
              <a:rPr lang="en-US">
                <a:ea typeface="ＭＳ Ｐゴシック" charset="0"/>
                <a:cs typeface="ＭＳ Ｐゴシック" charset="0"/>
              </a:rPr>
              <a:t> operators using a strategy called short-circuit mode in which it evaluates the right operand only if it needs to do so.</a:t>
            </a:r>
          </a:p>
        </p:txBody>
      </p:sp>
      <p:sp>
        <p:nvSpPr>
          <p:cNvPr id="445444" name="Rectangle 4"/>
          <p:cNvSpPr>
            <a:spLocks noChangeArrowheads="1"/>
          </p:cNvSpPr>
          <p:nvPr/>
        </p:nvSpPr>
        <p:spPr bwMode="auto">
          <a:xfrm>
            <a:off x="482600" y="4864100"/>
            <a:ext cx="8128000" cy="1384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pPr algn="just">
              <a:lnSpc>
                <a:spcPct val="85000"/>
              </a:lnSpc>
              <a:spcAft>
                <a:spcPct val="25000"/>
              </a:spcAft>
              <a:buFontTx/>
              <a:buChar char="•"/>
            </a:pPr>
            <a:r>
              <a:rPr lang="en-US" altLang="de-DE"/>
              <a:t>One of the advantages of short-circuit evaluation is that you can use </a:t>
            </a:r>
            <a:r>
              <a:rPr lang="en-US" altLang="de-DE" sz="2200">
                <a:latin typeface="Courier New" charset="0"/>
              </a:rPr>
              <a:t>&amp;&amp;</a:t>
            </a:r>
            <a:r>
              <a:rPr lang="en-US" altLang="de-DE"/>
              <a:t> and </a:t>
            </a:r>
            <a:r>
              <a:rPr lang="en-US" altLang="de-DE" sz="2200">
                <a:latin typeface="Courier New" charset="0"/>
              </a:rPr>
              <a:t>||</a:t>
            </a:r>
            <a:r>
              <a:rPr lang="en-US" altLang="de-DE"/>
              <a:t> to prevent execution errors.  If </a:t>
            </a:r>
            <a:r>
              <a:rPr lang="en-US" altLang="de-DE" sz="2200">
                <a:latin typeface="Courier New" charset="0"/>
              </a:rPr>
              <a:t>n</a:t>
            </a:r>
            <a:r>
              <a:rPr lang="en-US" altLang="de-DE"/>
              <a:t> were 0 in the earlier example, evaluating </a:t>
            </a:r>
            <a:r>
              <a:rPr lang="en-US" altLang="de-DE" sz="2200">
                <a:latin typeface="Courier New" charset="0"/>
              </a:rPr>
              <a:t>x</a:t>
            </a:r>
            <a:r>
              <a:rPr lang="en-US" altLang="de-DE" sz="1200">
                <a:latin typeface="Courier New" charset="0"/>
              </a:rPr>
              <a:t> </a:t>
            </a:r>
            <a:r>
              <a:rPr lang="en-US" altLang="de-DE" sz="2200">
                <a:latin typeface="Courier New" charset="0"/>
              </a:rPr>
              <a:t>%</a:t>
            </a:r>
            <a:r>
              <a:rPr lang="en-US" altLang="de-DE" sz="1200">
                <a:latin typeface="Courier New" charset="0"/>
              </a:rPr>
              <a:t> </a:t>
            </a:r>
            <a:r>
              <a:rPr lang="en-US" altLang="de-DE" sz="2200">
                <a:latin typeface="Courier New" charset="0"/>
              </a:rPr>
              <a:t>n</a:t>
            </a:r>
            <a:r>
              <a:rPr lang="en-US" altLang="de-DE"/>
              <a:t> would cause a </a:t>
            </a:r>
            <a:r>
              <a:rPr lang="ja-JP" altLang="en-US"/>
              <a:t>“</a:t>
            </a:r>
            <a:r>
              <a:rPr lang="en-US" altLang="ja-JP"/>
              <a:t>division by zero</a:t>
            </a:r>
            <a:r>
              <a:rPr lang="ja-JP" altLang="en-US"/>
              <a:t>”</a:t>
            </a:r>
            <a:r>
              <a:rPr lang="en-US" altLang="ja-JP"/>
              <a:t> error.</a:t>
            </a:r>
            <a:endParaRPr lang="en-US" altLang="de-DE"/>
          </a:p>
        </p:txBody>
      </p:sp>
      <p:grpSp>
        <p:nvGrpSpPr>
          <p:cNvPr id="445455" name="Group 15"/>
          <p:cNvGrpSpPr>
            <a:grpSpLocks/>
          </p:cNvGrpSpPr>
          <p:nvPr/>
        </p:nvGrpSpPr>
        <p:grpSpPr bwMode="auto">
          <a:xfrm>
            <a:off x="482600" y="2273300"/>
            <a:ext cx="8137525" cy="2527300"/>
            <a:chOff x="304" y="1432"/>
            <a:chExt cx="5126" cy="1592"/>
          </a:xfrm>
        </p:grpSpPr>
        <p:sp>
          <p:nvSpPr>
            <p:cNvPr id="445446" name="Rectangle 6"/>
            <p:cNvSpPr>
              <a:spLocks noChangeArrowheads="1"/>
            </p:cNvSpPr>
            <p:nvPr/>
          </p:nvSpPr>
          <p:spPr bwMode="auto">
            <a:xfrm>
              <a:off x="310" y="1432"/>
              <a:ext cx="5120" cy="7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buFontTx/>
                <a:buChar char="•"/>
                <a:defRPr/>
              </a:pPr>
              <a:r>
                <a:rPr lang="en-US">
                  <a:ea typeface="ＭＳ Ｐゴシック" charset="0"/>
                  <a:cs typeface="ＭＳ Ｐゴシック" charset="0"/>
                </a:rPr>
                <a:t>For example, if </a:t>
              </a:r>
              <a:r>
                <a:rPr lang="en-US" sz="2200">
                  <a:latin typeface="Courier New" charset="0"/>
                  <a:ea typeface="ＭＳ Ｐゴシック" charset="0"/>
                  <a:cs typeface="ＭＳ Ｐゴシック" charset="0"/>
                </a:rPr>
                <a:t>n</a:t>
              </a:r>
              <a:r>
                <a:rPr lang="en-US">
                  <a:ea typeface="ＭＳ Ｐゴシック" charset="0"/>
                  <a:cs typeface="ＭＳ Ｐゴシック" charset="0"/>
                </a:rPr>
                <a:t> is 0, the right hand operand of </a:t>
              </a:r>
              <a:r>
                <a:rPr lang="en-US" sz="2200">
                  <a:latin typeface="Courier New" charset="0"/>
                  <a:ea typeface="ＭＳ Ｐゴシック" charset="0"/>
                  <a:cs typeface="ＭＳ Ｐゴシック" charset="0"/>
                </a:rPr>
                <a:t>&amp;&amp;</a:t>
              </a:r>
              <a:r>
                <a:rPr lang="en-US">
                  <a:ea typeface="ＭＳ Ｐゴシック" charset="0"/>
                  <a:cs typeface="ＭＳ Ｐゴシック" charset="0"/>
                </a:rPr>
                <a:t> in  </a:t>
              </a:r>
            </a:p>
          </p:txBody>
        </p:sp>
        <p:sp>
          <p:nvSpPr>
            <p:cNvPr id="445448" name="Text Box 8"/>
            <p:cNvSpPr txBox="1">
              <a:spLocks noChangeArrowheads="1"/>
            </p:cNvSpPr>
            <p:nvPr/>
          </p:nvSpPr>
          <p:spPr bwMode="auto">
            <a:xfrm>
              <a:off x="576" y="1744"/>
              <a:ext cx="4848"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n != 0 &amp;&amp; x % n == 0</a:t>
              </a:r>
            </a:p>
          </p:txBody>
        </p:sp>
        <p:sp>
          <p:nvSpPr>
            <p:cNvPr id="445449" name="Rectangle 9"/>
            <p:cNvSpPr>
              <a:spLocks noChangeArrowheads="1"/>
            </p:cNvSpPr>
            <p:nvPr/>
          </p:nvSpPr>
          <p:spPr bwMode="auto">
            <a:xfrm>
              <a:off x="304" y="2048"/>
              <a:ext cx="5120" cy="4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defRPr/>
              </a:pPr>
              <a:r>
                <a:rPr lang="en-US">
                  <a:ea typeface="ＭＳ Ｐゴシック" charset="0"/>
                  <a:cs typeface="ＭＳ Ｐゴシック" charset="0"/>
                </a:rPr>
                <a:t>	is not evaluated at all because </a:t>
              </a:r>
              <a:r>
                <a:rPr lang="en-US" sz="2200">
                  <a:latin typeface="Courier New" charset="0"/>
                  <a:ea typeface="ＭＳ Ｐゴシック" charset="0"/>
                  <a:cs typeface="ＭＳ Ｐゴシック" charset="0"/>
                </a:rPr>
                <a:t>n</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a:t>
              </a:r>
              <a:r>
                <a:rPr lang="en-US" sz="1200">
                  <a:latin typeface="Courier New" charset="0"/>
                  <a:ea typeface="ＭＳ Ｐゴシック" charset="0"/>
                  <a:cs typeface="ＭＳ Ｐゴシック" charset="0"/>
                </a:rPr>
                <a:t> </a:t>
              </a:r>
              <a:r>
                <a:rPr lang="en-US" sz="2200">
                  <a:latin typeface="Courier New" charset="0"/>
                  <a:ea typeface="ＭＳ Ｐゴシック" charset="0"/>
                  <a:cs typeface="ＭＳ Ｐゴシック" charset="0"/>
                </a:rPr>
                <a:t>0</a:t>
              </a:r>
              <a:r>
                <a:rPr lang="en-US">
                  <a:ea typeface="ＭＳ Ｐゴシック" charset="0"/>
                  <a:cs typeface="ＭＳ Ｐゴシック" charset="0"/>
                </a:rPr>
                <a:t> is </a:t>
              </a:r>
              <a:r>
                <a:rPr lang="en-US" sz="2200">
                  <a:latin typeface="Courier New" charset="0"/>
                  <a:ea typeface="ＭＳ Ｐゴシック" charset="0"/>
                  <a:cs typeface="ＭＳ Ｐゴシック" charset="0"/>
                </a:rPr>
                <a:t>false</a:t>
              </a:r>
              <a:r>
                <a:rPr lang="en-US">
                  <a:ea typeface="ＭＳ Ｐゴシック" charset="0"/>
                  <a:cs typeface="ＭＳ Ｐゴシック" charset="0"/>
                </a:rPr>
                <a:t>.  Because the expression	</a:t>
              </a:r>
            </a:p>
          </p:txBody>
        </p:sp>
        <p:sp>
          <p:nvSpPr>
            <p:cNvPr id="445452" name="Text Box 12"/>
            <p:cNvSpPr txBox="1">
              <a:spLocks noChangeArrowheads="1"/>
            </p:cNvSpPr>
            <p:nvPr/>
          </p:nvSpPr>
          <p:spPr bwMode="auto">
            <a:xfrm>
              <a:off x="576" y="2448"/>
              <a:ext cx="4848" cy="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90000"/>
                </a:lnSpc>
                <a:defRPr/>
              </a:pPr>
              <a:r>
                <a:rPr lang="en-US" sz="2200">
                  <a:latin typeface="Courier New" charset="0"/>
                  <a:ea typeface="ＭＳ Ｐゴシック" charset="0"/>
                  <a:cs typeface="ＭＳ Ｐゴシック" charset="0"/>
                </a:rPr>
                <a:t>false &amp;&amp; </a:t>
              </a:r>
              <a:r>
                <a:rPr lang="en-US" sz="2200" i="1">
                  <a:ea typeface="ＭＳ Ｐゴシック" charset="0"/>
                  <a:cs typeface="ＭＳ Ｐゴシック" charset="0"/>
                </a:rPr>
                <a:t>anything</a:t>
              </a:r>
              <a:endParaRPr lang="en-US" sz="2200">
                <a:latin typeface="Courier New" charset="0"/>
                <a:ea typeface="ＭＳ Ｐゴシック" charset="0"/>
                <a:cs typeface="ＭＳ Ｐゴシック" charset="0"/>
              </a:endParaRPr>
            </a:p>
          </p:txBody>
        </p:sp>
        <p:sp>
          <p:nvSpPr>
            <p:cNvPr id="445453" name="Rectangle 13"/>
            <p:cNvSpPr>
              <a:spLocks noChangeArrowheads="1"/>
            </p:cNvSpPr>
            <p:nvPr/>
          </p:nvSpPr>
          <p:spPr bwMode="auto">
            <a:xfrm>
              <a:off x="304" y="2736"/>
              <a:ext cx="5120"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25000"/>
                </a:spcAft>
                <a:defRPr/>
              </a:pPr>
              <a:r>
                <a:rPr lang="en-US">
                  <a:ea typeface="ＭＳ Ｐゴシック" charset="0"/>
                  <a:cs typeface="ＭＳ Ｐゴシック" charset="0"/>
                </a:rPr>
                <a:t>	is always </a:t>
              </a:r>
              <a:r>
                <a:rPr lang="en-US" sz="2200">
                  <a:latin typeface="Courier New" charset="0"/>
                  <a:ea typeface="ＭＳ Ｐゴシック" charset="0"/>
                  <a:cs typeface="ＭＳ Ｐゴシック" charset="0"/>
                </a:rPr>
                <a:t>false</a:t>
              </a:r>
              <a:r>
                <a:rPr lang="en-US">
                  <a:ea typeface="ＭＳ Ｐゴシック" charset="0"/>
                  <a:cs typeface="ＭＳ Ｐゴシック" charset="0"/>
                </a:rPr>
                <a:t>, the rest of the expression no longer matters.</a:t>
              </a:r>
            </a:p>
          </p:txBody>
        </p:sp>
      </p:grpSp>
      <p:sp>
        <p:nvSpPr>
          <p:cNvPr id="12"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69</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454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544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4"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22812" y="1088020"/>
            <a:ext cx="9073587" cy="5465180"/>
          </a:xfrm>
        </p:spPr>
        <p:txBody>
          <a:bodyPr/>
          <a:lstStyle/>
          <a:p>
            <a:pPr marL="0" indent="0">
              <a:buNone/>
            </a:pPr>
            <a:r>
              <a:rPr lang="en-US" sz="2800" b="1" dirty="0">
                <a:latin typeface="Arial" charset="0"/>
              </a:rPr>
              <a:t>Formally: </a:t>
            </a:r>
            <a:r>
              <a:rPr lang="en-US" sz="2800" i="1" dirty="0">
                <a:solidFill>
                  <a:srgbClr val="FF0000"/>
                </a:solidFill>
                <a:latin typeface="Arial" charset="0"/>
              </a:rPr>
              <a:t>CFG</a:t>
            </a:r>
            <a:r>
              <a:rPr lang="en-US" sz="2800" dirty="0"/>
              <a:t> defined by 4-tuple </a:t>
            </a:r>
            <a:r>
              <a:rPr lang="de-DE" altLang="de-DE" sz="2800" i="1" dirty="0">
                <a:latin typeface="Arial" charset="0"/>
              </a:rPr>
              <a:t>G</a:t>
            </a:r>
            <a:r>
              <a:rPr lang="de-DE" altLang="de-DE" sz="2800" dirty="0">
                <a:latin typeface="Arial" charset="0"/>
              </a:rPr>
              <a:t> = (</a:t>
            </a:r>
            <a:r>
              <a:rPr lang="de-DE" altLang="de-DE" sz="2800" i="1" dirty="0">
                <a:latin typeface="Arial" charset="0"/>
              </a:rPr>
              <a:t>V</a:t>
            </a:r>
            <a:r>
              <a:rPr lang="de-DE" altLang="de-DE" sz="2800" dirty="0">
                <a:latin typeface="Arial" charset="0"/>
              </a:rPr>
              <a:t>, </a:t>
            </a:r>
            <a:r>
              <a:rPr lang="de-DE" altLang="de-DE" sz="2800" i="1" dirty="0" err="1">
                <a:latin typeface="Arial" charset="0"/>
              </a:rPr>
              <a:t>Σ</a:t>
            </a:r>
            <a:r>
              <a:rPr lang="de-DE" altLang="de-DE" sz="2800" dirty="0">
                <a:latin typeface="Arial" charset="0"/>
              </a:rPr>
              <a:t>, </a:t>
            </a:r>
            <a:r>
              <a:rPr lang="de-DE" altLang="de-DE" sz="2800" i="1" dirty="0">
                <a:latin typeface="Arial" charset="0"/>
              </a:rPr>
              <a:t>R</a:t>
            </a:r>
            <a:r>
              <a:rPr lang="de-DE" altLang="de-DE" sz="2800" dirty="0">
                <a:latin typeface="Arial" charset="0"/>
              </a:rPr>
              <a:t>, </a:t>
            </a:r>
            <a:r>
              <a:rPr lang="de-DE" altLang="de-DE" sz="2800" i="1" dirty="0">
                <a:latin typeface="Arial" charset="0"/>
              </a:rPr>
              <a:t>S</a:t>
            </a:r>
            <a:r>
              <a:rPr lang="de-DE" altLang="de-DE" sz="2800" dirty="0">
                <a:latin typeface="Arial" charset="0"/>
              </a:rPr>
              <a:t>) </a:t>
            </a:r>
          </a:p>
          <a:p>
            <a:r>
              <a:rPr lang="de-DE" altLang="de-DE" sz="2800" i="1" dirty="0">
                <a:latin typeface="Arial" charset="0"/>
              </a:rPr>
              <a:t>V</a:t>
            </a:r>
            <a:r>
              <a:rPr lang="de-DE" altLang="de-DE" sz="2800" dirty="0">
                <a:latin typeface="Arial" charset="0"/>
              </a:rPr>
              <a:t> </a:t>
            </a:r>
            <a:r>
              <a:rPr lang="de-DE" altLang="de-DE" sz="2800" dirty="0" err="1">
                <a:latin typeface="Arial" charset="0"/>
              </a:rPr>
              <a:t>is</a:t>
            </a:r>
            <a:r>
              <a:rPr lang="de-DE" altLang="de-DE" sz="2800" dirty="0">
                <a:latin typeface="Arial" charset="0"/>
              </a:rPr>
              <a:t> a </a:t>
            </a:r>
            <a:r>
              <a:rPr lang="de-DE" altLang="de-DE" sz="2800" dirty="0" err="1">
                <a:latin typeface="Arial" charset="0"/>
              </a:rPr>
              <a:t>set</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i="1" dirty="0" err="1">
                <a:solidFill>
                  <a:srgbClr val="FF0000"/>
                </a:solidFill>
                <a:latin typeface="Arial" charset="0"/>
              </a:rPr>
              <a:t>nonterminal</a:t>
            </a:r>
            <a:r>
              <a:rPr lang="de-DE" altLang="de-DE" sz="2800" i="1" dirty="0">
                <a:solidFill>
                  <a:srgbClr val="FF0000"/>
                </a:solidFill>
                <a:latin typeface="Arial" charset="0"/>
              </a:rPr>
              <a:t> </a:t>
            </a:r>
            <a:r>
              <a:rPr lang="de-DE" altLang="de-DE" sz="2800" i="1" dirty="0" err="1">
                <a:solidFill>
                  <a:srgbClr val="FF0000"/>
                </a:solidFill>
                <a:latin typeface="Arial" charset="0"/>
              </a:rPr>
              <a:t>characters</a:t>
            </a:r>
            <a:r>
              <a:rPr lang="de-DE" altLang="de-DE" sz="2800" dirty="0">
                <a:solidFill>
                  <a:srgbClr val="FF0000"/>
                </a:solidFill>
                <a:latin typeface="Arial" charset="0"/>
              </a:rPr>
              <a:t> </a:t>
            </a:r>
            <a:r>
              <a:rPr lang="de-DE" altLang="de-DE" sz="2800" dirty="0" err="1">
                <a:latin typeface="Arial" charset="0"/>
              </a:rPr>
              <a:t>or</a:t>
            </a:r>
            <a:r>
              <a:rPr lang="de-DE" altLang="de-DE" sz="2800" dirty="0">
                <a:latin typeface="Arial" charset="0"/>
              </a:rPr>
              <a:t> </a:t>
            </a:r>
            <a:r>
              <a:rPr lang="de-DE" altLang="de-DE" sz="2800" i="1" dirty="0">
                <a:solidFill>
                  <a:srgbClr val="FF0000"/>
                </a:solidFill>
                <a:latin typeface="Arial" charset="0"/>
              </a:rPr>
              <a:t>variables</a:t>
            </a:r>
          </a:p>
          <a:p>
            <a:r>
              <a:rPr lang="de-DE" altLang="de-DE" sz="2800" dirty="0" err="1">
                <a:latin typeface="Arial" charset="0"/>
              </a:rPr>
              <a:t>Σ</a:t>
            </a:r>
            <a:r>
              <a:rPr lang="de-DE" altLang="de-DE" sz="2800" dirty="0">
                <a:latin typeface="Arial" charset="0"/>
              </a:rPr>
              <a:t>, </a:t>
            </a:r>
            <a:r>
              <a:rPr lang="de-DE" altLang="de-DE" sz="2800" dirty="0" err="1">
                <a:latin typeface="Arial" charset="0"/>
              </a:rPr>
              <a:t>the</a:t>
            </a:r>
            <a:r>
              <a:rPr lang="de-DE" altLang="de-DE" sz="2800" dirty="0">
                <a:latin typeface="Arial" charset="0"/>
              </a:rPr>
              <a:t> </a:t>
            </a:r>
            <a:r>
              <a:rPr lang="de-DE" altLang="de-DE" sz="2800" i="1" dirty="0" err="1">
                <a:solidFill>
                  <a:srgbClr val="FF0000"/>
                </a:solidFill>
                <a:latin typeface="Arial" charset="0"/>
              </a:rPr>
              <a:t>alphabet</a:t>
            </a:r>
            <a:r>
              <a:rPr lang="de-DE" altLang="de-DE" sz="2800" dirty="0">
                <a:latin typeface="Arial" charset="0"/>
              </a:rPr>
              <a:t>, </a:t>
            </a:r>
            <a:r>
              <a:rPr lang="de-DE" altLang="de-DE" sz="2800" dirty="0" err="1">
                <a:latin typeface="Arial" charset="0"/>
              </a:rPr>
              <a:t>is</a:t>
            </a:r>
            <a:r>
              <a:rPr lang="de-DE" altLang="de-DE" sz="2800" dirty="0">
                <a:latin typeface="Arial" charset="0"/>
              </a:rPr>
              <a:t> finite </a:t>
            </a:r>
            <a:r>
              <a:rPr lang="de-DE" altLang="de-DE" sz="2800" dirty="0" err="1">
                <a:latin typeface="Arial" charset="0"/>
              </a:rPr>
              <a:t>set</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i="1" dirty="0" err="1">
                <a:solidFill>
                  <a:srgbClr val="FF0000"/>
                </a:solidFill>
                <a:latin typeface="Arial" charset="0"/>
              </a:rPr>
              <a:t>terminals</a:t>
            </a:r>
            <a:r>
              <a:rPr lang="de-DE" altLang="de-DE" sz="2800" dirty="0">
                <a:latin typeface="Arial" charset="0"/>
              </a:rPr>
              <a:t>.</a:t>
            </a:r>
          </a:p>
          <a:p>
            <a:r>
              <a:rPr lang="de-DE" altLang="de-DE" sz="2800" i="1" dirty="0">
                <a:latin typeface="Arial" charset="0"/>
              </a:rPr>
              <a:t>R, </a:t>
            </a:r>
            <a:r>
              <a:rPr lang="de-DE" altLang="de-DE" sz="2800" dirty="0" err="1">
                <a:latin typeface="Arial" charset="0"/>
              </a:rPr>
              <a:t>the</a:t>
            </a:r>
            <a:r>
              <a:rPr lang="de-DE" altLang="de-DE" sz="2800" dirty="0">
                <a:latin typeface="Arial" charset="0"/>
              </a:rPr>
              <a:t> </a:t>
            </a:r>
            <a:r>
              <a:rPr lang="de-DE" altLang="de-DE" sz="2800" dirty="0" err="1">
                <a:latin typeface="Arial" charset="0"/>
              </a:rPr>
              <a:t>set</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i="1" dirty="0">
                <a:latin typeface="Arial" charset="0"/>
              </a:rPr>
              <a:t>(</a:t>
            </a:r>
            <a:r>
              <a:rPr lang="de-DE" altLang="de-DE" sz="2800" i="1" dirty="0" err="1">
                <a:solidFill>
                  <a:srgbClr val="FF0000"/>
                </a:solidFill>
                <a:latin typeface="Arial" charset="0"/>
              </a:rPr>
              <a:t>rewrite</a:t>
            </a:r>
            <a:r>
              <a:rPr lang="de-DE" altLang="de-DE" sz="2800" i="1" dirty="0">
                <a:latin typeface="Arial" charset="0"/>
              </a:rPr>
              <a:t>) </a:t>
            </a:r>
            <a:r>
              <a:rPr lang="de-DE" altLang="de-DE" sz="2800" i="1" dirty="0" err="1">
                <a:solidFill>
                  <a:srgbClr val="FF0000"/>
                </a:solidFill>
                <a:latin typeface="Arial" charset="0"/>
              </a:rPr>
              <a:t>rules</a:t>
            </a:r>
            <a:r>
              <a:rPr lang="de-DE" altLang="de-DE" sz="2800" dirty="0">
                <a:latin typeface="Arial" charset="0"/>
              </a:rPr>
              <a:t> </a:t>
            </a:r>
            <a:r>
              <a:rPr lang="de-DE" altLang="de-DE" sz="2800" dirty="0" err="1">
                <a:latin typeface="Arial" charset="0"/>
              </a:rPr>
              <a:t>or</a:t>
            </a:r>
            <a:r>
              <a:rPr lang="de-DE" altLang="de-DE" sz="2800" dirty="0">
                <a:latin typeface="Arial" charset="0"/>
              </a:rPr>
              <a:t> </a:t>
            </a:r>
            <a:r>
              <a:rPr lang="de-DE" altLang="de-DE" sz="2800" i="1" dirty="0" err="1">
                <a:solidFill>
                  <a:srgbClr val="FF0000"/>
                </a:solidFill>
                <a:latin typeface="Arial" charset="0"/>
              </a:rPr>
              <a:t>productions</a:t>
            </a:r>
            <a:r>
              <a:rPr lang="de-DE" altLang="de-DE" sz="2800" dirty="0">
                <a:latin typeface="Arial" charset="0"/>
              </a:rPr>
              <a:t>, </a:t>
            </a:r>
            <a:br>
              <a:rPr lang="de-DE" altLang="de-DE" sz="2800" dirty="0">
                <a:latin typeface="Arial" charset="0"/>
              </a:rPr>
            </a:br>
            <a:r>
              <a:rPr lang="de-DE" altLang="de-DE" sz="2800" dirty="0" err="1">
                <a:latin typeface="Arial" charset="0"/>
              </a:rPr>
              <a:t>is</a:t>
            </a:r>
            <a:r>
              <a:rPr lang="de-DE" altLang="de-DE" sz="2800" dirty="0">
                <a:latin typeface="Arial" charset="0"/>
              </a:rPr>
              <a:t> </a:t>
            </a:r>
            <a:r>
              <a:rPr lang="de-DE" altLang="de-DE" sz="2800" dirty="0" err="1">
                <a:latin typeface="Arial" charset="0"/>
              </a:rPr>
              <a:t>relation</a:t>
            </a:r>
            <a:r>
              <a:rPr lang="de-DE" altLang="de-DE" sz="2800" dirty="0">
                <a:latin typeface="Arial" charset="0"/>
              </a:rPr>
              <a:t> </a:t>
            </a:r>
            <a:r>
              <a:rPr lang="de-DE" altLang="de-DE" sz="2800" dirty="0" err="1">
                <a:latin typeface="Arial" charset="0"/>
              </a:rPr>
              <a:t>from</a:t>
            </a:r>
            <a:r>
              <a:rPr lang="de-DE" altLang="de-DE" sz="2800" dirty="0">
                <a:latin typeface="Arial" charset="0"/>
              </a:rPr>
              <a:t> </a:t>
            </a:r>
            <a:r>
              <a:rPr lang="de-DE" altLang="de-DE" sz="2800" i="1" dirty="0">
                <a:latin typeface="Arial" charset="0"/>
              </a:rPr>
              <a:t>V</a:t>
            </a:r>
            <a:r>
              <a:rPr lang="de-DE" altLang="de-DE" sz="2800" dirty="0">
                <a:latin typeface="Arial" charset="0"/>
              </a:rPr>
              <a:t> </a:t>
            </a:r>
            <a:r>
              <a:rPr lang="de-DE" altLang="de-DE" sz="2800" dirty="0" err="1">
                <a:latin typeface="Arial" charset="0"/>
              </a:rPr>
              <a:t>to</a:t>
            </a:r>
            <a:r>
              <a:rPr lang="de-DE" altLang="de-DE" sz="2800" dirty="0">
                <a:latin typeface="Arial" charset="0"/>
              </a:rPr>
              <a:t> (</a:t>
            </a:r>
            <a:r>
              <a:rPr lang="de-DE" altLang="de-DE" sz="2800" i="1" dirty="0">
                <a:latin typeface="Arial" charset="0"/>
              </a:rPr>
              <a:t>V</a:t>
            </a:r>
            <a:r>
              <a:rPr lang="de-DE" altLang="de-DE" sz="2800" dirty="0">
                <a:latin typeface="Arial" charset="0"/>
              </a:rPr>
              <a:t>∪Σ)*, i.e., a </a:t>
            </a:r>
            <a:r>
              <a:rPr lang="de-DE" altLang="de-DE" sz="2800" dirty="0" err="1">
                <a:latin typeface="Arial" charset="0"/>
              </a:rPr>
              <a:t>set</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dirty="0" err="1">
                <a:latin typeface="Arial" charset="0"/>
              </a:rPr>
              <a:t>ordered</a:t>
            </a:r>
            <a:r>
              <a:rPr lang="de-DE" altLang="de-DE" sz="2800" dirty="0">
                <a:latin typeface="Arial" charset="0"/>
              </a:rPr>
              <a:t> </a:t>
            </a:r>
            <a:r>
              <a:rPr lang="de-DE" altLang="de-DE" sz="2800" dirty="0" err="1">
                <a:latin typeface="Arial" charset="0"/>
              </a:rPr>
              <a:t>pairs</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dirty="0" err="1">
                <a:latin typeface="Arial" charset="0"/>
              </a:rPr>
              <a:t>elements</a:t>
            </a:r>
            <a:r>
              <a:rPr lang="de-DE" altLang="de-DE" sz="2800" dirty="0">
                <a:latin typeface="Arial" charset="0"/>
              </a:rPr>
              <a:t> </a:t>
            </a:r>
            <a:r>
              <a:rPr lang="de-DE" altLang="de-DE" sz="2800" dirty="0" err="1">
                <a:latin typeface="Arial" charset="0"/>
              </a:rPr>
              <a:t>from</a:t>
            </a:r>
            <a:r>
              <a:rPr lang="de-DE" altLang="de-DE" sz="2800" dirty="0">
                <a:latin typeface="Arial" charset="0"/>
              </a:rPr>
              <a:t> </a:t>
            </a:r>
            <a:r>
              <a:rPr lang="de-DE" altLang="de-DE" sz="2800" i="1" dirty="0">
                <a:latin typeface="Arial" charset="0"/>
              </a:rPr>
              <a:t>V</a:t>
            </a:r>
            <a:r>
              <a:rPr lang="de-DE" altLang="de-DE" sz="2800" dirty="0">
                <a:latin typeface="Arial" charset="0"/>
              </a:rPr>
              <a:t> </a:t>
            </a:r>
            <a:r>
              <a:rPr lang="de-DE" altLang="de-DE" sz="2800" dirty="0" err="1">
                <a:latin typeface="Arial" charset="0"/>
              </a:rPr>
              <a:t>and</a:t>
            </a:r>
            <a:r>
              <a:rPr lang="de-DE" altLang="de-DE" sz="2800" dirty="0">
                <a:latin typeface="Arial" charset="0"/>
              </a:rPr>
              <a:t> (</a:t>
            </a:r>
            <a:r>
              <a:rPr lang="de-DE" altLang="de-DE" sz="2800" i="1" dirty="0">
                <a:latin typeface="Arial" charset="0"/>
              </a:rPr>
              <a:t>V</a:t>
            </a:r>
            <a:r>
              <a:rPr lang="de-DE" altLang="de-DE" sz="2800" dirty="0">
                <a:latin typeface="Arial" charset="0"/>
              </a:rPr>
              <a:t>∪Σ)*, </a:t>
            </a:r>
            <a:r>
              <a:rPr lang="de-DE" altLang="de-DE" sz="2800" dirty="0" err="1">
                <a:latin typeface="Arial" charset="0"/>
              </a:rPr>
              <a:t>respectively</a:t>
            </a:r>
            <a:endParaRPr lang="de-DE" altLang="de-DE" sz="2800" dirty="0">
              <a:latin typeface="Arial" charset="0"/>
            </a:endParaRPr>
          </a:p>
          <a:p>
            <a:r>
              <a:rPr lang="de-DE" altLang="de-DE" sz="2800" i="1" dirty="0">
                <a:latin typeface="Arial" charset="0"/>
              </a:rPr>
              <a:t>S</a:t>
            </a:r>
            <a:r>
              <a:rPr lang="de-DE" altLang="de-DE" sz="2800" dirty="0">
                <a:latin typeface="Arial" charset="0"/>
              </a:rPr>
              <a:t> ∈ </a:t>
            </a:r>
            <a:r>
              <a:rPr lang="de-DE" altLang="de-DE" sz="2800" i="1" dirty="0">
                <a:latin typeface="Arial" charset="0"/>
              </a:rPr>
              <a:t>V</a:t>
            </a:r>
            <a:r>
              <a:rPr lang="de-DE" altLang="de-DE" sz="2800" dirty="0">
                <a:latin typeface="Arial" charset="0"/>
              </a:rPr>
              <a:t> </a:t>
            </a:r>
            <a:r>
              <a:rPr lang="de-DE" altLang="de-DE" sz="2800" dirty="0" err="1">
                <a:latin typeface="Arial" charset="0"/>
              </a:rPr>
              <a:t>is</a:t>
            </a:r>
            <a:r>
              <a:rPr lang="de-DE" altLang="de-DE" sz="2800" dirty="0">
                <a:latin typeface="Arial" charset="0"/>
              </a:rPr>
              <a:t> </a:t>
            </a:r>
            <a:r>
              <a:rPr lang="de-DE" altLang="de-DE" sz="2800" dirty="0" err="1">
                <a:latin typeface="Arial" charset="0"/>
              </a:rPr>
              <a:t>the</a:t>
            </a:r>
            <a:r>
              <a:rPr lang="de-DE" altLang="de-DE" sz="2800" dirty="0">
                <a:latin typeface="Arial" charset="0"/>
              </a:rPr>
              <a:t> </a:t>
            </a:r>
            <a:r>
              <a:rPr lang="de-DE" altLang="de-DE" sz="2800" i="1" dirty="0" err="1">
                <a:solidFill>
                  <a:srgbClr val="FF0000"/>
                </a:solidFill>
                <a:latin typeface="Arial" charset="0"/>
              </a:rPr>
              <a:t>start</a:t>
            </a:r>
            <a:r>
              <a:rPr lang="de-DE" altLang="de-DE" sz="2800" i="1" dirty="0">
                <a:latin typeface="Arial" charset="0"/>
              </a:rPr>
              <a:t> </a:t>
            </a:r>
            <a:r>
              <a:rPr lang="de-DE" altLang="de-DE" sz="2800" i="1" dirty="0">
                <a:solidFill>
                  <a:srgbClr val="FF0000"/>
                </a:solidFill>
                <a:latin typeface="Arial" charset="0"/>
              </a:rPr>
              <a:t>variable</a:t>
            </a:r>
            <a:r>
              <a:rPr lang="de-DE" altLang="de-DE" sz="2800" i="1" dirty="0">
                <a:latin typeface="Arial" charset="0"/>
              </a:rPr>
              <a:t> </a:t>
            </a:r>
            <a:r>
              <a:rPr lang="de-DE" altLang="de-DE" sz="2800" dirty="0">
                <a:latin typeface="Arial" charset="0"/>
              </a:rPr>
              <a:t>(</a:t>
            </a:r>
            <a:r>
              <a:rPr lang="de-DE" altLang="de-DE" sz="2800" dirty="0" err="1">
                <a:latin typeface="Arial" charset="0"/>
              </a:rPr>
              <a:t>or</a:t>
            </a:r>
            <a:r>
              <a:rPr lang="de-DE" altLang="de-DE" sz="2800" dirty="0">
                <a:latin typeface="Arial" charset="0"/>
              </a:rPr>
              <a:t> </a:t>
            </a:r>
            <a:r>
              <a:rPr lang="de-DE" altLang="de-DE" sz="2800" i="1" dirty="0" err="1">
                <a:solidFill>
                  <a:srgbClr val="FF0000"/>
                </a:solidFill>
                <a:latin typeface="Arial" charset="0"/>
              </a:rPr>
              <a:t>start</a:t>
            </a:r>
            <a:r>
              <a:rPr lang="de-DE" altLang="de-DE" sz="2800" i="1" dirty="0">
                <a:solidFill>
                  <a:srgbClr val="FF0000"/>
                </a:solidFill>
                <a:latin typeface="Arial" charset="0"/>
              </a:rPr>
              <a:t>/</a:t>
            </a:r>
            <a:r>
              <a:rPr lang="de-DE" altLang="de-DE" sz="2800" i="1" dirty="0" err="1">
                <a:solidFill>
                  <a:srgbClr val="FF0000"/>
                </a:solidFill>
                <a:latin typeface="Arial" charset="0"/>
              </a:rPr>
              <a:t>goal</a:t>
            </a:r>
            <a:r>
              <a:rPr lang="de-DE" altLang="de-DE" sz="2800" i="1" dirty="0">
                <a:latin typeface="Arial" charset="0"/>
              </a:rPr>
              <a:t> </a:t>
            </a:r>
            <a:r>
              <a:rPr lang="de-DE" altLang="de-DE" sz="2800" i="1" dirty="0" err="1">
                <a:solidFill>
                  <a:srgbClr val="FF0000"/>
                </a:solidFill>
                <a:latin typeface="Arial" charset="0"/>
              </a:rPr>
              <a:t>symbol</a:t>
            </a:r>
            <a:r>
              <a:rPr lang="de-DE" altLang="de-DE" sz="2800" dirty="0">
                <a:latin typeface="Arial" charset="0"/>
              </a:rPr>
              <a:t>)</a:t>
            </a:r>
          </a:p>
          <a:p>
            <a:pPr marL="0" indent="0">
              <a:buNone/>
            </a:pPr>
            <a:r>
              <a:rPr lang="de-DE" altLang="de-DE" sz="2800" b="1" dirty="0">
                <a:latin typeface="Arial" charset="0"/>
              </a:rPr>
              <a:t>Note:</a:t>
            </a:r>
            <a:r>
              <a:rPr lang="de-DE" altLang="de-DE" sz="2800" dirty="0">
                <a:latin typeface="Arial" charset="0"/>
              </a:rPr>
              <a:t> </a:t>
            </a:r>
            <a:r>
              <a:rPr lang="de-DE" altLang="de-DE" sz="2800" i="1" dirty="0">
                <a:solidFill>
                  <a:srgbClr val="FF0000"/>
                </a:solidFill>
                <a:latin typeface="Arial" charset="0"/>
              </a:rPr>
              <a:t>*</a:t>
            </a:r>
            <a:r>
              <a:rPr lang="de-DE" altLang="de-DE" sz="2800" dirty="0">
                <a:latin typeface="Arial" charset="0"/>
              </a:rPr>
              <a:t> </a:t>
            </a:r>
            <a:r>
              <a:rPr lang="de-DE" altLang="de-DE" sz="2800" dirty="0" err="1">
                <a:latin typeface="Arial" charset="0"/>
              </a:rPr>
              <a:t>is</a:t>
            </a:r>
            <a:r>
              <a:rPr lang="de-DE" altLang="de-DE" sz="2800" dirty="0">
                <a:latin typeface="Arial" charset="0"/>
              </a:rPr>
              <a:t> </a:t>
            </a:r>
            <a:r>
              <a:rPr lang="de-DE" altLang="de-DE" sz="2800" dirty="0" err="1">
                <a:latin typeface="Arial" charset="0"/>
              </a:rPr>
              <a:t>the</a:t>
            </a:r>
            <a:r>
              <a:rPr lang="de-DE" altLang="de-DE" sz="2800" dirty="0">
                <a:latin typeface="Arial" charset="0"/>
              </a:rPr>
              <a:t> </a:t>
            </a:r>
            <a:r>
              <a:rPr lang="de-DE" altLang="de-DE" sz="2800" i="1" dirty="0">
                <a:solidFill>
                  <a:srgbClr val="FF0000"/>
                </a:solidFill>
                <a:latin typeface="Arial" charset="0"/>
              </a:rPr>
              <a:t>Kleene</a:t>
            </a:r>
            <a:r>
              <a:rPr lang="de-DE" altLang="de-DE" sz="2800" i="1" dirty="0">
                <a:latin typeface="Arial" charset="0"/>
              </a:rPr>
              <a:t> </a:t>
            </a:r>
            <a:r>
              <a:rPr lang="de-DE" altLang="de-DE" sz="2800" i="1" dirty="0">
                <a:solidFill>
                  <a:srgbClr val="FF0000"/>
                </a:solidFill>
                <a:latin typeface="Arial" charset="0"/>
              </a:rPr>
              <a:t>Star</a:t>
            </a:r>
            <a:r>
              <a:rPr lang="de-DE" altLang="de-DE" sz="2800" dirty="0">
                <a:latin typeface="Arial" charset="0"/>
              </a:rPr>
              <a:t>. </a:t>
            </a:r>
            <a:r>
              <a:rPr lang="de-DE" altLang="de-DE" sz="2800" dirty="0" err="1">
                <a:latin typeface="Arial" charset="0"/>
              </a:rPr>
              <a:t>For</a:t>
            </a:r>
            <a:r>
              <a:rPr lang="de-DE" altLang="de-DE" sz="2800" dirty="0">
                <a:latin typeface="Arial" charset="0"/>
              </a:rPr>
              <a:t> </a:t>
            </a:r>
            <a:r>
              <a:rPr lang="de-DE" altLang="de-DE" sz="2800" dirty="0" err="1">
                <a:latin typeface="Arial" charset="0"/>
              </a:rPr>
              <a:t>any</a:t>
            </a:r>
            <a:r>
              <a:rPr lang="de-DE" altLang="de-DE" sz="2800" dirty="0">
                <a:latin typeface="Arial" charset="0"/>
              </a:rPr>
              <a:t> </a:t>
            </a:r>
            <a:r>
              <a:rPr lang="de-DE" altLang="de-DE" sz="2800" dirty="0" err="1">
                <a:latin typeface="Arial" charset="0"/>
              </a:rPr>
              <a:t>set</a:t>
            </a:r>
            <a:r>
              <a:rPr lang="de-DE" altLang="de-DE" sz="2800" dirty="0">
                <a:latin typeface="Arial" charset="0"/>
              </a:rPr>
              <a:t> </a:t>
            </a:r>
            <a:r>
              <a:rPr lang="de-DE" altLang="de-DE" sz="2800" i="1" dirty="0">
                <a:latin typeface="Arial" charset="0"/>
              </a:rPr>
              <a:t>X</a:t>
            </a:r>
            <a:r>
              <a:rPr lang="de-DE" altLang="de-DE" sz="2800" dirty="0">
                <a:latin typeface="Arial" charset="0"/>
              </a:rPr>
              <a:t>, </a:t>
            </a:r>
            <a:r>
              <a:rPr lang="de-DE" altLang="de-DE" sz="2800" i="1" dirty="0">
                <a:latin typeface="Arial" charset="0"/>
              </a:rPr>
              <a:t>X*</a:t>
            </a:r>
            <a:r>
              <a:rPr lang="de-DE" altLang="de-DE" sz="2800" dirty="0">
                <a:latin typeface="Arial" charset="0"/>
              </a:rPr>
              <a:t> </a:t>
            </a:r>
            <a:r>
              <a:rPr lang="de-DE" altLang="de-DE" sz="2800" dirty="0" err="1">
                <a:latin typeface="Arial" charset="0"/>
              </a:rPr>
              <a:t>denotes</a:t>
            </a:r>
            <a:r>
              <a:rPr lang="de-DE" altLang="de-DE" sz="2800" dirty="0">
                <a:latin typeface="Arial" charset="0"/>
              </a:rPr>
              <a:t> </a:t>
            </a:r>
            <a:r>
              <a:rPr lang="de-DE" altLang="de-DE" sz="2800" dirty="0" err="1">
                <a:latin typeface="Arial" charset="0"/>
              </a:rPr>
              <a:t>the</a:t>
            </a:r>
            <a:r>
              <a:rPr lang="de-DE" altLang="de-DE" sz="2800" dirty="0">
                <a:latin typeface="Arial" charset="0"/>
              </a:rPr>
              <a:t> </a:t>
            </a:r>
            <a:r>
              <a:rPr lang="de-DE" altLang="de-DE" sz="2800" dirty="0" err="1">
                <a:latin typeface="Arial" charset="0"/>
              </a:rPr>
              <a:t>set</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dirty="0" err="1">
                <a:latin typeface="Arial" charset="0"/>
              </a:rPr>
              <a:t>strings</a:t>
            </a:r>
            <a:r>
              <a:rPr lang="de-DE" altLang="de-DE" sz="2800" dirty="0">
                <a:latin typeface="Arial" charset="0"/>
              </a:rPr>
              <a:t> </a:t>
            </a:r>
            <a:r>
              <a:rPr lang="de-DE" altLang="de-DE" sz="2800" dirty="0" err="1">
                <a:latin typeface="Arial" charset="0"/>
              </a:rPr>
              <a:t>composed</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dirty="0" err="1">
                <a:latin typeface="Arial" charset="0"/>
              </a:rPr>
              <a:t>concatenating</a:t>
            </a:r>
            <a:r>
              <a:rPr lang="de-DE" altLang="de-DE" sz="2800" dirty="0">
                <a:latin typeface="Arial" charset="0"/>
              </a:rPr>
              <a:t> 0 </a:t>
            </a:r>
            <a:r>
              <a:rPr lang="de-DE" altLang="de-DE" sz="2800" dirty="0" err="1">
                <a:latin typeface="Arial" charset="0"/>
              </a:rPr>
              <a:t>or</a:t>
            </a:r>
            <a:r>
              <a:rPr lang="de-DE" altLang="de-DE" sz="2800" dirty="0">
                <a:latin typeface="Arial" charset="0"/>
              </a:rPr>
              <a:t> </a:t>
            </a:r>
            <a:r>
              <a:rPr lang="de-DE" altLang="de-DE" sz="2800" dirty="0" err="1">
                <a:latin typeface="Arial" charset="0"/>
              </a:rPr>
              <a:t>more</a:t>
            </a:r>
            <a:r>
              <a:rPr lang="de-DE" altLang="de-DE" sz="2800" dirty="0">
                <a:latin typeface="Arial" charset="0"/>
              </a:rPr>
              <a:t> </a:t>
            </a:r>
            <a:r>
              <a:rPr lang="de-DE" altLang="de-DE" sz="2800" dirty="0" err="1">
                <a:latin typeface="Arial" charset="0"/>
              </a:rPr>
              <a:t>elements</a:t>
            </a:r>
            <a:r>
              <a:rPr lang="de-DE" altLang="de-DE" sz="2800" dirty="0">
                <a:latin typeface="Arial" charset="0"/>
              </a:rPr>
              <a:t> </a:t>
            </a:r>
            <a:r>
              <a:rPr lang="de-DE" altLang="de-DE" sz="2800" dirty="0" err="1">
                <a:latin typeface="Arial" charset="0"/>
              </a:rPr>
              <a:t>of</a:t>
            </a:r>
            <a:r>
              <a:rPr lang="de-DE" altLang="de-DE" sz="2800" dirty="0">
                <a:latin typeface="Arial" charset="0"/>
              </a:rPr>
              <a:t> </a:t>
            </a:r>
            <a:r>
              <a:rPr lang="de-DE" altLang="de-DE" sz="2800" i="1" dirty="0">
                <a:latin typeface="Arial" charset="0"/>
              </a:rPr>
              <a:t>X</a:t>
            </a:r>
            <a:r>
              <a:rPr lang="de-DE" altLang="de-DE" sz="2800" dirty="0">
                <a:latin typeface="Arial" charset="0"/>
              </a:rPr>
              <a:t>.</a:t>
            </a:r>
          </a:p>
          <a:p>
            <a:pPr marL="0" indent="0">
              <a:buNone/>
            </a:pPr>
            <a:r>
              <a:rPr lang="de-DE" altLang="de-DE" sz="2800" b="1" dirty="0" err="1">
                <a:latin typeface="Arial" charset="0"/>
              </a:rPr>
              <a:t>Example</a:t>
            </a:r>
            <a:r>
              <a:rPr lang="de-DE" altLang="de-DE" sz="2800" b="1" dirty="0">
                <a:latin typeface="Arial" charset="0"/>
              </a:rPr>
              <a:t>:</a:t>
            </a:r>
            <a:r>
              <a:rPr lang="de-DE" altLang="de-DE" sz="2800" dirty="0">
                <a:latin typeface="Arial" charset="0"/>
              </a:rPr>
              <a:t> { 0, 1 }* = { </a:t>
            </a:r>
            <a:r>
              <a:rPr lang="de-DE" altLang="de-DE" sz="2800" dirty="0" err="1">
                <a:latin typeface="Arial" charset="0"/>
              </a:rPr>
              <a:t>ε</a:t>
            </a:r>
            <a:r>
              <a:rPr lang="de-DE" altLang="de-DE" sz="2800" dirty="0">
                <a:latin typeface="Arial" charset="0"/>
              </a:rPr>
              <a:t>, 0, 1, 00, 01, 10, 11, 000, ... }, </a:t>
            </a:r>
            <a:r>
              <a:rPr lang="de-DE" altLang="de-DE" sz="2800" dirty="0" err="1">
                <a:latin typeface="Arial" charset="0"/>
              </a:rPr>
              <a:t>where</a:t>
            </a:r>
            <a:r>
              <a:rPr lang="de-DE" altLang="de-DE" sz="2800" dirty="0">
                <a:latin typeface="Arial" charset="0"/>
              </a:rPr>
              <a:t> </a:t>
            </a:r>
            <a:r>
              <a:rPr lang="de-DE" altLang="de-DE" sz="2800" dirty="0" err="1">
                <a:solidFill>
                  <a:srgbClr val="FF0000"/>
                </a:solidFill>
                <a:latin typeface="Arial" charset="0"/>
              </a:rPr>
              <a:t>ε</a:t>
            </a:r>
            <a:r>
              <a:rPr lang="de-DE" altLang="de-DE" sz="2800" dirty="0">
                <a:latin typeface="Arial" charset="0"/>
              </a:rPr>
              <a:t> </a:t>
            </a:r>
            <a:r>
              <a:rPr lang="de-DE" altLang="de-DE" sz="2800" dirty="0" err="1">
                <a:latin typeface="Arial" charset="0"/>
              </a:rPr>
              <a:t>denotes</a:t>
            </a:r>
            <a:r>
              <a:rPr lang="de-DE" altLang="de-DE" sz="2800" dirty="0">
                <a:latin typeface="Arial" charset="0"/>
              </a:rPr>
              <a:t> </a:t>
            </a:r>
            <a:r>
              <a:rPr lang="de-DE" altLang="de-DE" sz="2800" dirty="0" err="1">
                <a:latin typeface="Arial" charset="0"/>
              </a:rPr>
              <a:t>the</a:t>
            </a:r>
            <a:r>
              <a:rPr lang="de-DE" altLang="de-DE" sz="2800" dirty="0">
                <a:latin typeface="Arial" charset="0"/>
              </a:rPr>
              <a:t> </a:t>
            </a:r>
            <a:r>
              <a:rPr lang="de-DE" altLang="de-DE" sz="2800" i="1" dirty="0" err="1">
                <a:solidFill>
                  <a:srgbClr val="FF0000"/>
                </a:solidFill>
                <a:latin typeface="Arial" charset="0"/>
              </a:rPr>
              <a:t>empty</a:t>
            </a:r>
            <a:r>
              <a:rPr lang="de-DE" altLang="de-DE" sz="2800" i="1" dirty="0">
                <a:solidFill>
                  <a:srgbClr val="FF0000"/>
                </a:solidFill>
                <a:latin typeface="Arial" charset="0"/>
              </a:rPr>
              <a:t> </a:t>
            </a:r>
            <a:r>
              <a:rPr lang="de-DE" altLang="de-DE" sz="2800" i="1" dirty="0" err="1">
                <a:solidFill>
                  <a:srgbClr val="FF0000"/>
                </a:solidFill>
                <a:latin typeface="Arial" charset="0"/>
              </a:rPr>
              <a:t>string</a:t>
            </a:r>
            <a:endParaRPr lang="de-DE" altLang="de-DE" sz="2800" dirty="0">
              <a:latin typeface="Arial" charset="0"/>
            </a:endParaRPr>
          </a:p>
          <a:p>
            <a:endParaRPr lang="en-US" sz="2800" dirty="0"/>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228600"/>
            <a:ext cx="9144000" cy="762000"/>
          </a:xfrm>
        </p:spPr>
        <p:txBody>
          <a:bodyPr/>
          <a:lstStyle/>
          <a:p>
            <a:pPr marL="0" indent="0">
              <a:buNone/>
            </a:pPr>
            <a:r>
              <a:rPr lang="en-US" sz="4000" dirty="0"/>
              <a:t>Context-Free Grammars (CFGs)</a:t>
            </a:r>
          </a:p>
        </p:txBody>
      </p:sp>
      <p:sp>
        <p:nvSpPr>
          <p:cNvPr id="11" name="AutoShape 2" descr=",v\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3" descr="\Rightarrow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exists (\alpha ,\beta )\in R"/>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5" descr="alpha \in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6" descr="_{1},u_{2}\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7" descr="\,=u_{1}\alph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8" descr="\,=u_{1}\bet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7</a:t>
            </a:fld>
            <a:endParaRPr lang="en-US" altLang="de-DE" sz="1400" dirty="0">
              <a:latin typeface="Arial" charset="0"/>
            </a:endParaRPr>
          </a:p>
        </p:txBody>
      </p:sp>
    </p:spTree>
    <p:extLst>
      <p:ext uri="{BB962C8B-B14F-4D97-AF65-F5344CB8AC3E}">
        <p14:creationId xmlns:p14="http://schemas.microsoft.com/office/powerpoint/2010/main" val="51601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a:xfrm>
            <a:off x="0" y="76200"/>
            <a:ext cx="9144000" cy="1143000"/>
          </a:xfrm>
        </p:spPr>
        <p:txBody>
          <a:bodyPr/>
          <a:lstStyle/>
          <a:p>
            <a:pPr>
              <a:defRPr/>
            </a:pPr>
            <a:r>
              <a:rPr lang="en-US">
                <a:solidFill>
                  <a:srgbClr val="FF0000"/>
                </a:solidFill>
                <a:latin typeface="Times New Roman" charset="0"/>
              </a:rPr>
              <a:t>Designing for Change</a:t>
            </a:r>
            <a:endParaRPr lang="en-US">
              <a:solidFill>
                <a:schemeClr val="tx1"/>
              </a:solidFill>
            </a:endParaRPr>
          </a:p>
        </p:txBody>
      </p:sp>
      <p:sp>
        <p:nvSpPr>
          <p:cNvPr id="447491"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While it is clearly necessary for you to write programs that the compiler can understand, good programmers are equally concerned with writing code that </a:t>
            </a:r>
            <a:r>
              <a:rPr lang="en-US" i="1">
                <a:ea typeface="ＭＳ Ｐゴシック" charset="0"/>
                <a:cs typeface="ＭＳ Ｐゴシック" charset="0"/>
              </a:rPr>
              <a:t>people</a:t>
            </a:r>
            <a:r>
              <a:rPr lang="en-US">
                <a:ea typeface="ＭＳ Ｐゴシック" charset="0"/>
                <a:cs typeface="ＭＳ Ｐゴシック" charset="0"/>
              </a:rPr>
              <a:t> can understand.</a:t>
            </a:r>
          </a:p>
        </p:txBody>
      </p:sp>
      <p:sp>
        <p:nvSpPr>
          <p:cNvPr id="447494" name="Rectangle 6"/>
          <p:cNvSpPr>
            <a:spLocks noChangeArrowheads="1"/>
          </p:cNvSpPr>
          <p:nvPr/>
        </p:nvSpPr>
        <p:spPr bwMode="auto">
          <a:xfrm>
            <a:off x="492125" y="2273300"/>
            <a:ext cx="8128000" cy="4203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just">
              <a:lnSpc>
                <a:spcPct val="85000"/>
              </a:lnSpc>
              <a:spcAft>
                <a:spcPct val="50000"/>
              </a:spcAft>
              <a:buFontTx/>
              <a:buChar char="•"/>
              <a:defRPr/>
            </a:pPr>
            <a:r>
              <a:rPr lang="en-US">
                <a:ea typeface="ＭＳ Ｐゴシック" charset="0"/>
                <a:cs typeface="ＭＳ Ｐゴシック" charset="0"/>
              </a:rPr>
              <a:t>The importance of human readability arises from the fact that programs must be maintained over their life cycle.  Typically, as much as 90 percent of the programming effort comes</a:t>
            </a:r>
            <a:r>
              <a:rPr lang="en-US" i="1">
                <a:ea typeface="ＭＳ Ｐゴシック" charset="0"/>
                <a:cs typeface="ＭＳ Ｐゴシック" charset="0"/>
              </a:rPr>
              <a:t> after</a:t>
            </a:r>
            <a:r>
              <a:rPr lang="en-US">
                <a:ea typeface="ＭＳ Ｐゴシック" charset="0"/>
                <a:cs typeface="ＭＳ Ｐゴシック" charset="0"/>
              </a:rPr>
              <a:t> the initial release of a system.</a:t>
            </a:r>
          </a:p>
          <a:p>
            <a:pPr marL="342900" indent="-342900" algn="just">
              <a:lnSpc>
                <a:spcPct val="85000"/>
              </a:lnSpc>
              <a:spcAft>
                <a:spcPct val="25000"/>
              </a:spcAft>
              <a:buFontTx/>
              <a:buChar char="•"/>
              <a:defRPr/>
            </a:pPr>
            <a:r>
              <a:rPr lang="en-US">
                <a:ea typeface="ＭＳ Ｐゴシック" charset="0"/>
                <a:cs typeface="ＭＳ Ｐゴシック" charset="0"/>
              </a:rPr>
              <a:t>There are several useful techniques that you can adopt to increase readability:</a:t>
            </a:r>
          </a:p>
          <a:p>
            <a:pPr marL="742950" lvl="1" indent="-285750" algn="just">
              <a:lnSpc>
                <a:spcPct val="85000"/>
              </a:lnSpc>
              <a:spcAft>
                <a:spcPct val="25000"/>
              </a:spcAft>
              <a:buFontTx/>
              <a:buChar char="–"/>
              <a:defRPr/>
            </a:pPr>
            <a:r>
              <a:rPr lang="en-US" sz="2000">
                <a:ea typeface="ＭＳ Ｐゴシック" charset="0"/>
                <a:cs typeface="ＭＳ Ｐゴシック" charset="0"/>
              </a:rPr>
              <a:t>Use names that clearly express the purpose of variables and methods</a:t>
            </a:r>
          </a:p>
          <a:p>
            <a:pPr marL="742950" lvl="1" indent="-285750" algn="just">
              <a:lnSpc>
                <a:spcPct val="85000"/>
              </a:lnSpc>
              <a:spcAft>
                <a:spcPct val="25000"/>
              </a:spcAft>
              <a:buFontTx/>
              <a:buChar char="–"/>
              <a:defRPr/>
            </a:pPr>
            <a:r>
              <a:rPr lang="en-US" sz="2000">
                <a:ea typeface="ＭＳ Ｐゴシック" charset="0"/>
                <a:cs typeface="ＭＳ Ｐゴシック" charset="0"/>
              </a:rPr>
              <a:t>Use proper indentation to make the structure of your programs clear</a:t>
            </a:r>
          </a:p>
          <a:p>
            <a:pPr marL="742950" lvl="1" indent="-285750" algn="just">
              <a:lnSpc>
                <a:spcPct val="85000"/>
              </a:lnSpc>
              <a:spcAft>
                <a:spcPct val="25000"/>
              </a:spcAft>
              <a:buFontTx/>
              <a:buChar char="–"/>
              <a:defRPr/>
            </a:pPr>
            <a:r>
              <a:rPr lang="en-US" sz="2000">
                <a:ea typeface="ＭＳ Ｐゴシック" charset="0"/>
                <a:cs typeface="ＭＳ Ｐゴシック" charset="0"/>
              </a:rPr>
              <a:t>Use named constants to enhance both readability and maintainability  </a:t>
            </a:r>
          </a:p>
        </p:txBody>
      </p:sp>
      <p:sp>
        <p:nvSpPr>
          <p:cNvPr id="6"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70</a:t>
            </a:fld>
            <a:endParaRPr lang="en-US" altLang="de-DE" sz="1400" dirty="0">
              <a:latin typeface="Arial"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474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74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4749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4749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4749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4" grpId="0" build="p" bldLvl="2"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76200"/>
            <a:ext cx="9144000" cy="800100"/>
          </a:xfrm>
        </p:spPr>
        <p:txBody>
          <a:bodyPr/>
          <a:lstStyle/>
          <a:p>
            <a:r>
              <a:rPr lang="en-US" sz="3600" dirty="0"/>
              <a:t>Coding Advice – Don't </a:t>
            </a:r>
            <a:r>
              <a:rPr lang="en-US" sz="3600"/>
              <a:t>confuse "=" and </a:t>
            </a:r>
            <a:r>
              <a:rPr lang="en-US" sz="3600" dirty="0"/>
              <a:t>"=="</a:t>
            </a:r>
          </a:p>
        </p:txBody>
      </p:sp>
      <p:sp>
        <p:nvSpPr>
          <p:cNvPr id="3" name="Inhaltsplatzhalter 2"/>
          <p:cNvSpPr>
            <a:spLocks noGrp="1"/>
          </p:cNvSpPr>
          <p:nvPr>
            <p:ph idx="1"/>
          </p:nvPr>
        </p:nvSpPr>
        <p:spPr>
          <a:xfrm>
            <a:off x="228600" y="1066800"/>
            <a:ext cx="8229600" cy="3190009"/>
          </a:xfrm>
        </p:spPr>
        <p:txBody>
          <a:bodyPr/>
          <a:lstStyle/>
          <a:p>
            <a:pPr marL="0" indent="0">
              <a:buNone/>
              <a:defRPr/>
            </a:pPr>
            <a:r>
              <a:rPr lang="de-DE" sz="2000" b="1" noProof="1">
                <a:latin typeface="Courier New" charset="0"/>
                <a:ea typeface="ＭＳ Ｐゴシック" charset="0"/>
                <a:cs typeface="ＭＳ Ｐゴシック" charset="0"/>
              </a:rPr>
              <a:t>if (oneFlag = otherFlag) {</a:t>
            </a:r>
          </a:p>
          <a:p>
            <a:pPr marL="0" indent="0">
              <a:buNone/>
              <a:defRPr/>
            </a:pPr>
            <a:r>
              <a:rPr lang="de-DE" sz="2000" b="1" noProof="1">
                <a:latin typeface="Courier New" charset="0"/>
                <a:ea typeface="ＭＳ Ｐゴシック" charset="0"/>
                <a:cs typeface="ＭＳ Ｐゴシック" charset="0"/>
              </a:rPr>
              <a:t>  ...</a:t>
            </a:r>
          </a:p>
          <a:p>
            <a:pPr marL="0" indent="0">
              <a:buNone/>
              <a:defRPr/>
            </a:pPr>
            <a:r>
              <a:rPr lang="de-DE" sz="2000" b="1" noProof="1">
                <a:latin typeface="Courier New" charset="0"/>
                <a:ea typeface="ＭＳ Ｐゴシック" charset="0"/>
                <a:cs typeface="ＭＳ Ｐゴシック" charset="0"/>
              </a:rPr>
              <a:t>}</a:t>
            </a:r>
          </a:p>
          <a:p>
            <a:pPr marL="0" indent="0">
              <a:buNone/>
            </a:pPr>
            <a:endParaRPr lang="en-US" sz="2400" dirty="0"/>
          </a:p>
          <a:p>
            <a:pPr marL="0" indent="0">
              <a:buNone/>
            </a:pPr>
            <a:r>
              <a:rPr lang="en-US" sz="2400" dirty="0"/>
              <a:t>If you </a:t>
            </a:r>
            <a:r>
              <a:rPr lang="en-US" sz="2400" i="1" dirty="0"/>
              <a:t>really</a:t>
            </a:r>
            <a:r>
              <a:rPr lang="en-US" sz="2400" dirty="0"/>
              <a:t> mean this, write instead:</a:t>
            </a:r>
          </a:p>
          <a:p>
            <a:pPr marL="0" indent="0">
              <a:buNone/>
              <a:defRPr/>
            </a:pPr>
            <a:r>
              <a:rPr lang="de-DE" sz="2000" b="1" noProof="1">
                <a:latin typeface="Courier New" charset="0"/>
                <a:ea typeface="ＭＳ Ｐゴシック" charset="0"/>
                <a:cs typeface="ＭＳ Ｐゴシック" charset="0"/>
              </a:rPr>
              <a:t>oneFlag = otherFlag;</a:t>
            </a:r>
          </a:p>
          <a:p>
            <a:pPr marL="0" indent="0">
              <a:buNone/>
              <a:defRPr/>
            </a:pPr>
            <a:r>
              <a:rPr lang="de-DE" sz="2000" b="1" noProof="1">
                <a:latin typeface="Courier New" charset="0"/>
                <a:ea typeface="ＭＳ Ｐゴシック" charset="0"/>
                <a:cs typeface="ＭＳ Ｐゴシック" charset="0"/>
              </a:rPr>
              <a:t>if (oneFlag) {</a:t>
            </a:r>
          </a:p>
          <a:p>
            <a:pPr marL="0" indent="0">
              <a:buNone/>
              <a:defRPr/>
            </a:pPr>
            <a:r>
              <a:rPr lang="de-DE" sz="2000" b="1" noProof="1">
                <a:latin typeface="Courier New" charset="0"/>
                <a:ea typeface="ＭＳ Ｐゴシック" charset="0"/>
                <a:cs typeface="ＭＳ Ｐゴシック" charset="0"/>
              </a:rPr>
              <a:t>  ...</a:t>
            </a:r>
          </a:p>
          <a:p>
            <a:pPr marL="0" indent="0">
              <a:buNone/>
              <a:defRPr/>
            </a:pPr>
            <a:r>
              <a:rPr lang="de-DE" sz="2000" b="1" noProof="1">
                <a:latin typeface="Courier New" charset="0"/>
                <a:ea typeface="ＭＳ Ｐゴシック" charset="0"/>
                <a:cs typeface="ＭＳ Ｐゴシック" charset="0"/>
              </a:rPr>
              <a:t>}</a:t>
            </a:r>
          </a:p>
          <a:p>
            <a:pPr marL="0" indent="0">
              <a:buNone/>
              <a:defRPr/>
            </a:pPr>
            <a:endParaRPr lang="de-DE" sz="2000" b="1" noProof="1">
              <a:latin typeface="Courier New" charset="0"/>
              <a:ea typeface="ＭＳ Ｐゴシック" charset="0"/>
              <a:cs typeface="ＭＳ Ｐゴシック" charset="0"/>
            </a:endParaRPr>
          </a:p>
          <a:p>
            <a:pPr marL="0" indent="0">
              <a:buNone/>
            </a:pPr>
            <a:r>
              <a:rPr lang="en-US" sz="2400" dirty="0"/>
              <a:t>But what was </a:t>
            </a:r>
            <a:r>
              <a:rPr lang="en-US" sz="2400" i="1" dirty="0"/>
              <a:t>probably </a:t>
            </a:r>
            <a:r>
              <a:rPr lang="en-US" sz="2400" dirty="0"/>
              <a:t>meant:</a:t>
            </a:r>
          </a:p>
          <a:p>
            <a:pPr marL="0" indent="0">
              <a:buNone/>
              <a:defRPr/>
            </a:pPr>
            <a:r>
              <a:rPr lang="de-DE" sz="2000" b="1" noProof="1">
                <a:latin typeface="Courier New" charset="0"/>
                <a:ea typeface="ＭＳ Ｐゴシック" charset="0"/>
                <a:cs typeface="ＭＳ Ｐゴシック" charset="0"/>
              </a:rPr>
              <a:t>if (oneFlag </a:t>
            </a:r>
            <a:r>
              <a:rPr lang="de-DE" sz="2000" b="1" noProof="1">
                <a:solidFill>
                  <a:srgbClr val="FF0000"/>
                </a:solidFill>
                <a:latin typeface="Courier New" charset="0"/>
                <a:ea typeface="ＭＳ Ｐゴシック" charset="0"/>
                <a:cs typeface="ＭＳ Ｐゴシック" charset="0"/>
              </a:rPr>
              <a:t>==</a:t>
            </a:r>
            <a:r>
              <a:rPr lang="de-DE" sz="2000" b="1" noProof="1">
                <a:latin typeface="Courier New" charset="0"/>
                <a:ea typeface="ＭＳ Ｐゴシック" charset="0"/>
                <a:cs typeface="ＭＳ Ｐゴシック" charset="0"/>
              </a:rPr>
              <a:t> otherFlag) {</a:t>
            </a:r>
          </a:p>
          <a:p>
            <a:pPr marL="0" indent="0">
              <a:buNone/>
              <a:defRPr/>
            </a:pPr>
            <a:r>
              <a:rPr lang="de-DE" sz="2000" b="1" noProof="1">
                <a:latin typeface="Courier New" charset="0"/>
                <a:ea typeface="ＭＳ Ｐゴシック" charset="0"/>
                <a:cs typeface="ＭＳ Ｐゴシック" charset="0"/>
              </a:rPr>
              <a:t>  ...</a:t>
            </a:r>
          </a:p>
          <a:p>
            <a:pPr marL="0" indent="0">
              <a:buNone/>
              <a:defRPr/>
            </a:pPr>
            <a:r>
              <a:rPr lang="de-DE" sz="2000" b="1" noProof="1">
                <a:latin typeface="Courier New" charset="0"/>
                <a:ea typeface="ＭＳ Ｐゴシック" charset="0"/>
                <a:cs typeface="ＭＳ Ｐゴシック" charset="0"/>
              </a:rPr>
              <a:t>}</a:t>
            </a:r>
          </a:p>
        </p:txBody>
      </p:sp>
      <p:sp>
        <p:nvSpPr>
          <p:cNvPr id="4" name="Foliennummernplatzhalter 3"/>
          <p:cNvSpPr>
            <a:spLocks noGrp="1"/>
          </p:cNvSpPr>
          <p:nvPr>
            <p:ph type="sldNum" sz="quarter" idx="12"/>
          </p:nvPr>
        </p:nvSpPr>
        <p:spPr/>
        <p:txBody>
          <a:bodyPr/>
          <a:lstStyle/>
          <a:p>
            <a:fld id="{97F8B0E8-CA98-0D4D-A624-4A1BB5AC2FB2}" type="slidenum">
              <a:rPr lang="en-US" altLang="de-DE" smtClean="0"/>
              <a:pPr/>
              <a:t>71</a:t>
            </a:fld>
            <a:endParaRPr lang="en-US" altLang="de-DE"/>
          </a:p>
        </p:txBody>
      </p:sp>
    </p:spTree>
    <p:extLst>
      <p:ext uri="{BB962C8B-B14F-4D97-AF65-F5344CB8AC3E}">
        <p14:creationId xmlns:p14="http://schemas.microsoft.com/office/powerpoint/2010/main" val="56875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0"/>
            <a:ext cx="7772400" cy="1143000"/>
          </a:xfrm>
        </p:spPr>
        <p:txBody>
          <a:bodyPr/>
          <a:lstStyle/>
          <a:p>
            <a:pPr>
              <a:defRPr/>
            </a:pPr>
            <a:r>
              <a:rPr lang="en-US" dirty="0"/>
              <a:t>Summary</a:t>
            </a:r>
          </a:p>
        </p:txBody>
      </p:sp>
      <p:sp>
        <p:nvSpPr>
          <p:cNvPr id="3" name="Inhaltsplatzhalter 2"/>
          <p:cNvSpPr>
            <a:spLocks noGrp="1"/>
          </p:cNvSpPr>
          <p:nvPr>
            <p:ph idx="1"/>
          </p:nvPr>
        </p:nvSpPr>
        <p:spPr>
          <a:xfrm>
            <a:off x="381000" y="1066800"/>
            <a:ext cx="8558213" cy="4114800"/>
          </a:xfrm>
        </p:spPr>
        <p:txBody>
          <a:bodyPr/>
          <a:lstStyle/>
          <a:p>
            <a:pPr>
              <a:lnSpc>
                <a:spcPct val="85000"/>
              </a:lnSpc>
              <a:spcAft>
                <a:spcPct val="50000"/>
              </a:spcAft>
              <a:defRPr/>
            </a:pPr>
            <a:r>
              <a:rPr lang="en-US" sz="2800" dirty="0"/>
              <a:t>Expressions = terms + operators</a:t>
            </a:r>
          </a:p>
          <a:p>
            <a:pPr>
              <a:lnSpc>
                <a:spcPct val="85000"/>
              </a:lnSpc>
              <a:spcAft>
                <a:spcPct val="50000"/>
              </a:spcAft>
              <a:defRPr/>
            </a:pPr>
            <a:r>
              <a:rPr lang="en-US" sz="2800" dirty="0"/>
              <a:t>Primitive data types: </a:t>
            </a:r>
            <a:r>
              <a:rPr lang="en-US" sz="2800" b="1" dirty="0" err="1">
                <a:latin typeface="Courier New"/>
                <a:cs typeface="Courier New"/>
              </a:rPr>
              <a:t>int</a:t>
            </a:r>
            <a:r>
              <a:rPr lang="en-US" sz="2800" b="1" dirty="0"/>
              <a:t>, </a:t>
            </a:r>
            <a:r>
              <a:rPr lang="en-US" sz="2800" b="1" dirty="0">
                <a:latin typeface="Courier New"/>
                <a:cs typeface="Courier New"/>
              </a:rPr>
              <a:t>double</a:t>
            </a:r>
            <a:r>
              <a:rPr lang="en-US" sz="2800" b="1" dirty="0"/>
              <a:t>, ...</a:t>
            </a:r>
          </a:p>
          <a:p>
            <a:pPr>
              <a:lnSpc>
                <a:spcPct val="85000"/>
              </a:lnSpc>
              <a:spcAft>
                <a:spcPct val="50000"/>
              </a:spcAft>
              <a:defRPr/>
            </a:pPr>
            <a:r>
              <a:rPr lang="en-US" sz="2800" dirty="0"/>
              <a:t>Simplest terms: constants, variables</a:t>
            </a:r>
          </a:p>
          <a:p>
            <a:pPr>
              <a:lnSpc>
                <a:spcPct val="85000"/>
              </a:lnSpc>
              <a:spcAft>
                <a:spcPct val="50000"/>
              </a:spcAft>
              <a:defRPr/>
            </a:pPr>
            <a:r>
              <a:rPr lang="en-US" sz="2800" dirty="0"/>
              <a:t>Declarations: </a:t>
            </a:r>
            <a:r>
              <a:rPr lang="en-US" sz="2800" b="1" i="1" dirty="0">
                <a:latin typeface="Courier New"/>
                <a:cs typeface="Courier New"/>
              </a:rPr>
              <a:t>type name </a:t>
            </a:r>
            <a:r>
              <a:rPr lang="en-US" sz="2800" b="1" dirty="0">
                <a:latin typeface="Courier New"/>
                <a:cs typeface="Courier New"/>
              </a:rPr>
              <a:t>= </a:t>
            </a:r>
            <a:r>
              <a:rPr lang="en-US" sz="2800" b="1" i="1" dirty="0">
                <a:latin typeface="Courier New"/>
                <a:cs typeface="Courier New"/>
              </a:rPr>
              <a:t>value</a:t>
            </a:r>
            <a:r>
              <a:rPr lang="en-US" sz="2800" b="1" dirty="0">
                <a:latin typeface="Courier New"/>
                <a:cs typeface="Courier New"/>
              </a:rPr>
              <a:t>;</a:t>
            </a:r>
          </a:p>
          <a:p>
            <a:pPr>
              <a:lnSpc>
                <a:spcPct val="85000"/>
              </a:lnSpc>
              <a:spcAft>
                <a:spcPct val="50000"/>
              </a:spcAft>
              <a:defRPr/>
            </a:pPr>
            <a:r>
              <a:rPr lang="en-US" sz="2800" dirty="0"/>
              <a:t>Expression evaluation: </a:t>
            </a:r>
            <a:r>
              <a:rPr lang="en-US" sz="2800" dirty="0" err="1"/>
              <a:t>paren's</a:t>
            </a:r>
            <a:r>
              <a:rPr lang="en-US" sz="2800" dirty="0"/>
              <a:t>, precedence, associativity and (in Java) left-to-right evaluation</a:t>
            </a:r>
          </a:p>
          <a:p>
            <a:pPr>
              <a:lnSpc>
                <a:spcPct val="85000"/>
              </a:lnSpc>
              <a:spcAft>
                <a:spcPct val="50000"/>
              </a:spcAft>
              <a:defRPr/>
            </a:pPr>
            <a:r>
              <a:rPr lang="en-US" sz="2800" dirty="0"/>
              <a:t>Assignments: </a:t>
            </a:r>
            <a:r>
              <a:rPr lang="en-US" sz="2800" b="1" i="1" dirty="0">
                <a:latin typeface="Courier New"/>
                <a:cs typeface="Courier New"/>
              </a:rPr>
              <a:t>variable</a:t>
            </a:r>
            <a:r>
              <a:rPr lang="en-US" sz="2800" b="1" dirty="0">
                <a:latin typeface="Courier New"/>
                <a:cs typeface="Courier New"/>
              </a:rPr>
              <a:t> = </a:t>
            </a:r>
            <a:r>
              <a:rPr lang="en-US" sz="2800" b="1" i="1" dirty="0">
                <a:latin typeface="Courier New"/>
                <a:cs typeface="Courier New"/>
              </a:rPr>
              <a:t>expression</a:t>
            </a:r>
            <a:r>
              <a:rPr lang="en-US" sz="2800" b="1" dirty="0">
                <a:latin typeface="Courier New"/>
                <a:cs typeface="Courier New"/>
              </a:rPr>
              <a:t>;</a:t>
            </a:r>
          </a:p>
          <a:p>
            <a:pPr>
              <a:lnSpc>
                <a:spcPct val="85000"/>
              </a:lnSpc>
              <a:spcAft>
                <a:spcPct val="50000"/>
              </a:spcAft>
              <a:defRPr/>
            </a:pPr>
            <a:r>
              <a:rPr lang="en-US" sz="2800" dirty="0"/>
              <a:t>Relational operators produce Booleans</a:t>
            </a:r>
          </a:p>
          <a:p>
            <a:pPr>
              <a:lnSpc>
                <a:spcPct val="85000"/>
              </a:lnSpc>
              <a:spcAft>
                <a:spcPct val="50000"/>
              </a:spcAft>
              <a:defRPr/>
            </a:pPr>
            <a:r>
              <a:rPr lang="en-US" sz="2800" dirty="0"/>
              <a:t>Can operate on Booleans</a:t>
            </a:r>
          </a:p>
        </p:txBody>
      </p:sp>
      <p:sp>
        <p:nvSpPr>
          <p:cNvPr id="5"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72</a:t>
            </a:fld>
            <a:endParaRPr lang="en-US" altLang="de-DE" sz="14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22812" y="1600200"/>
            <a:ext cx="9073587" cy="4953000"/>
          </a:xfrm>
        </p:spPr>
        <p:txBody>
          <a:bodyPr/>
          <a:lstStyle/>
          <a:p>
            <a:pPr marL="0" indent="0">
              <a:buNone/>
            </a:pPr>
            <a:r>
              <a:rPr lang="de-DE" altLang="de-DE" sz="2800" dirty="0" err="1">
                <a:latin typeface="Arial" charset="0"/>
              </a:rPr>
              <a:t>For</a:t>
            </a:r>
            <a:r>
              <a:rPr lang="de-DE" altLang="de-DE" sz="2800" dirty="0">
                <a:latin typeface="Arial" charset="0"/>
              </a:rPr>
              <a:t> </a:t>
            </a:r>
            <a:r>
              <a:rPr lang="de-DE" altLang="de-DE" sz="2800" dirty="0" err="1">
                <a:latin typeface="Arial" charset="0"/>
              </a:rPr>
              <a:t>any</a:t>
            </a:r>
            <a:r>
              <a:rPr lang="de-DE" altLang="de-DE" sz="2800" dirty="0">
                <a:latin typeface="Arial" charset="0"/>
              </a:rPr>
              <a:t> </a:t>
            </a:r>
            <a:r>
              <a:rPr lang="de-DE" altLang="de-DE" sz="2800" dirty="0" err="1">
                <a:latin typeface="Arial" charset="0"/>
              </a:rPr>
              <a:t>strings</a:t>
            </a:r>
            <a:r>
              <a:rPr lang="de-DE" altLang="de-DE" sz="2800" dirty="0">
                <a:latin typeface="Arial" charset="0"/>
              </a:rPr>
              <a:t> </a:t>
            </a:r>
            <a:r>
              <a:rPr lang="de-DE" altLang="de-DE" sz="2800" i="1" dirty="0" err="1">
                <a:latin typeface="Arial" charset="0"/>
              </a:rPr>
              <a:t>u</a:t>
            </a:r>
            <a:r>
              <a:rPr lang="de-DE" altLang="de-DE" sz="2800" dirty="0">
                <a:latin typeface="Arial" charset="0"/>
              </a:rPr>
              <a:t>, </a:t>
            </a:r>
            <a:r>
              <a:rPr lang="de-DE" altLang="de-DE" sz="2800" i="1" dirty="0">
                <a:latin typeface="Arial" charset="0"/>
              </a:rPr>
              <a:t>v</a:t>
            </a:r>
            <a:r>
              <a:rPr lang="de-DE" altLang="de-DE" sz="2800" dirty="0">
                <a:latin typeface="Arial" charset="0"/>
              </a:rPr>
              <a:t> ∈ (</a:t>
            </a:r>
            <a:r>
              <a:rPr lang="de-DE" altLang="de-DE" sz="2800" i="1" dirty="0">
                <a:latin typeface="Arial" charset="0"/>
              </a:rPr>
              <a:t>V</a:t>
            </a:r>
            <a:r>
              <a:rPr lang="de-DE" altLang="de-DE" sz="2800" dirty="0">
                <a:latin typeface="Arial" charset="0"/>
              </a:rPr>
              <a:t>∪Σ)*</a:t>
            </a:r>
            <a:r>
              <a:rPr lang="de-DE" altLang="de-DE" dirty="0">
                <a:latin typeface="Arial" charset="0"/>
              </a:rPr>
              <a:t>,</a:t>
            </a:r>
            <a:r>
              <a:rPr lang="de-DE" altLang="de-DE" sz="2800" dirty="0">
                <a:latin typeface="Arial" charset="0"/>
              </a:rPr>
              <a:t> </a:t>
            </a:r>
            <a:br>
              <a:rPr lang="de-DE" altLang="de-DE" sz="2800" dirty="0">
                <a:latin typeface="Arial" charset="0"/>
              </a:rPr>
            </a:br>
            <a:r>
              <a:rPr lang="de-DE" altLang="de-DE" sz="2800" i="1" dirty="0" err="1">
                <a:latin typeface="Arial" charset="0"/>
              </a:rPr>
              <a:t>u</a:t>
            </a:r>
            <a:r>
              <a:rPr lang="de-DE" altLang="de-DE" sz="2800" dirty="0">
                <a:latin typeface="Arial" charset="0"/>
              </a:rPr>
              <a:t> </a:t>
            </a:r>
            <a:r>
              <a:rPr lang="de-DE" altLang="de-DE" sz="2800" i="1" dirty="0" err="1">
                <a:solidFill>
                  <a:srgbClr val="FF0000"/>
                </a:solidFill>
                <a:latin typeface="Arial" charset="0"/>
              </a:rPr>
              <a:t>directly</a:t>
            </a:r>
            <a:r>
              <a:rPr lang="de-DE" altLang="de-DE" sz="2800" i="1" dirty="0">
                <a:solidFill>
                  <a:srgbClr val="FF0000"/>
                </a:solidFill>
                <a:latin typeface="Arial" charset="0"/>
              </a:rPr>
              <a:t> </a:t>
            </a:r>
            <a:r>
              <a:rPr lang="de-DE" altLang="de-DE" sz="2800" i="1" dirty="0" err="1">
                <a:solidFill>
                  <a:srgbClr val="FF0000"/>
                </a:solidFill>
                <a:latin typeface="Arial" charset="0"/>
              </a:rPr>
              <a:t>yields</a:t>
            </a:r>
            <a:r>
              <a:rPr lang="de-DE" altLang="de-DE" sz="2800" i="1" dirty="0">
                <a:solidFill>
                  <a:srgbClr val="FF0000"/>
                </a:solidFill>
                <a:latin typeface="Arial" charset="0"/>
              </a:rPr>
              <a:t> </a:t>
            </a:r>
            <a:r>
              <a:rPr lang="de-DE" altLang="de-DE" sz="2800" i="1" dirty="0">
                <a:latin typeface="Arial" charset="0"/>
              </a:rPr>
              <a:t>v</a:t>
            </a:r>
            <a:r>
              <a:rPr lang="de-DE" altLang="de-DE" sz="2800" dirty="0">
                <a:latin typeface="Arial" charset="0"/>
              </a:rPr>
              <a:t> (</a:t>
            </a:r>
            <a:r>
              <a:rPr lang="de-DE" altLang="de-DE" sz="2800" dirty="0" err="1">
                <a:latin typeface="Arial" charset="0"/>
              </a:rPr>
              <a:t>written</a:t>
            </a:r>
            <a:r>
              <a:rPr lang="de-DE" altLang="de-DE" sz="2800" dirty="0">
                <a:latin typeface="Arial" charset="0"/>
              </a:rPr>
              <a:t> </a:t>
            </a:r>
            <a:r>
              <a:rPr lang="de-DE" altLang="de-DE" sz="2800" i="1" dirty="0" err="1">
                <a:latin typeface="Arial" charset="0"/>
              </a:rPr>
              <a:t>u</a:t>
            </a:r>
            <a:r>
              <a:rPr lang="de-DE" altLang="de-DE" sz="2800" dirty="0">
                <a:latin typeface="Arial" charset="0"/>
              </a:rPr>
              <a:t> </a:t>
            </a:r>
            <a:r>
              <a:rPr lang="de-DE" altLang="de-DE" sz="2800" dirty="0">
                <a:solidFill>
                  <a:srgbClr val="FF0000"/>
                </a:solidFill>
                <a:latin typeface="Arial" charset="0"/>
              </a:rPr>
              <a:t>⇒</a:t>
            </a:r>
            <a:r>
              <a:rPr lang="de-DE" altLang="de-DE" sz="2800" dirty="0">
                <a:latin typeface="Arial" charset="0"/>
              </a:rPr>
              <a:t> </a:t>
            </a:r>
            <a:r>
              <a:rPr lang="de-DE" altLang="de-DE" sz="2800" i="1" dirty="0">
                <a:latin typeface="Arial" charset="0"/>
              </a:rPr>
              <a:t>v</a:t>
            </a:r>
            <a:r>
              <a:rPr lang="de-DE" altLang="de-DE" sz="2800" dirty="0">
                <a:latin typeface="Arial" charset="0"/>
              </a:rPr>
              <a:t>) </a:t>
            </a:r>
            <a:br>
              <a:rPr lang="de-DE" altLang="de-DE" sz="2800" dirty="0">
                <a:latin typeface="Arial" charset="0"/>
              </a:rPr>
            </a:br>
            <a:r>
              <a:rPr lang="de-DE" altLang="de-DE" sz="2800" dirty="0" err="1">
                <a:latin typeface="Arial" charset="0"/>
              </a:rPr>
              <a:t>if</a:t>
            </a:r>
            <a:r>
              <a:rPr lang="de-DE" altLang="de-DE" sz="2800" dirty="0">
                <a:latin typeface="Arial" charset="0"/>
              </a:rPr>
              <a:t> ∃(α, β) ∈ </a:t>
            </a:r>
            <a:r>
              <a:rPr lang="de-DE" altLang="de-DE" sz="2800" i="1" dirty="0">
                <a:latin typeface="Arial" charset="0"/>
              </a:rPr>
              <a:t>R</a:t>
            </a:r>
            <a:r>
              <a:rPr lang="de-DE" altLang="de-DE" sz="2800" dirty="0">
                <a:latin typeface="Arial" charset="0"/>
              </a:rPr>
              <a:t> </a:t>
            </a:r>
            <a:r>
              <a:rPr lang="de-DE" altLang="de-DE" sz="2800" dirty="0" err="1">
                <a:latin typeface="Arial" charset="0"/>
              </a:rPr>
              <a:t>with</a:t>
            </a:r>
            <a:r>
              <a:rPr lang="de-DE" altLang="de-DE" sz="2800" dirty="0">
                <a:latin typeface="Arial" charset="0"/>
              </a:rPr>
              <a:t> α ∈ </a:t>
            </a:r>
            <a:r>
              <a:rPr lang="de-DE" altLang="de-DE" sz="2800" i="1" dirty="0">
                <a:latin typeface="Arial" charset="0"/>
              </a:rPr>
              <a:t>V</a:t>
            </a:r>
            <a:r>
              <a:rPr lang="de-DE" altLang="de-DE" sz="2800" dirty="0">
                <a:latin typeface="Arial" charset="0"/>
              </a:rPr>
              <a:t> </a:t>
            </a:r>
            <a:r>
              <a:rPr lang="de-DE" altLang="de-DE" sz="2800" dirty="0" err="1">
                <a:latin typeface="Arial" charset="0"/>
              </a:rPr>
              <a:t>and</a:t>
            </a:r>
            <a:r>
              <a:rPr lang="de-DE" altLang="de-DE" sz="2800" dirty="0">
                <a:latin typeface="Arial" charset="0"/>
              </a:rPr>
              <a:t> </a:t>
            </a:r>
            <a:r>
              <a:rPr lang="de-DE" altLang="de-DE" sz="2800" i="1" dirty="0">
                <a:latin typeface="Arial" charset="0"/>
              </a:rPr>
              <a:t>u</a:t>
            </a:r>
            <a:r>
              <a:rPr lang="de-DE" altLang="de-DE" sz="2800" baseline="-25000" dirty="0">
                <a:latin typeface="Arial" charset="0"/>
              </a:rPr>
              <a:t>1</a:t>
            </a:r>
            <a:r>
              <a:rPr lang="de-DE" altLang="de-DE" sz="2800" dirty="0">
                <a:latin typeface="Arial" charset="0"/>
              </a:rPr>
              <a:t>, </a:t>
            </a:r>
            <a:r>
              <a:rPr lang="de-DE" altLang="de-DE" sz="2800" i="1" dirty="0">
                <a:latin typeface="Arial" charset="0"/>
              </a:rPr>
              <a:t>u</a:t>
            </a:r>
            <a:r>
              <a:rPr lang="de-DE" altLang="de-DE" sz="2800" baseline="-25000" dirty="0">
                <a:latin typeface="Arial" charset="0"/>
              </a:rPr>
              <a:t>2 </a:t>
            </a:r>
            <a:r>
              <a:rPr lang="de-DE" altLang="de-DE" sz="2800" dirty="0">
                <a:latin typeface="Arial" charset="0"/>
              </a:rPr>
              <a:t>∈ (V∪Σ)* </a:t>
            </a:r>
            <a:r>
              <a:rPr lang="de-DE" altLang="de-DE" sz="2800" dirty="0" err="1">
                <a:latin typeface="Arial" charset="0"/>
              </a:rPr>
              <a:t>and</a:t>
            </a:r>
            <a:r>
              <a:rPr lang="de-DE" altLang="de-DE" sz="2800" dirty="0">
                <a:latin typeface="Arial" charset="0"/>
              </a:rPr>
              <a:t> </a:t>
            </a:r>
            <a:br>
              <a:rPr lang="de-DE" altLang="de-DE" sz="2800" dirty="0">
                <a:latin typeface="Arial" charset="0"/>
              </a:rPr>
            </a:br>
            <a:r>
              <a:rPr lang="de-DE" altLang="de-DE" sz="2800" i="1" dirty="0" err="1">
                <a:latin typeface="Arial" charset="0"/>
              </a:rPr>
              <a:t>u</a:t>
            </a:r>
            <a:r>
              <a:rPr lang="de-DE" altLang="de-DE" sz="2800" dirty="0">
                <a:latin typeface="Arial" charset="0"/>
              </a:rPr>
              <a:t> = </a:t>
            </a:r>
            <a:r>
              <a:rPr lang="de-DE" altLang="de-DE" sz="2800" i="1" dirty="0">
                <a:latin typeface="Arial" charset="0"/>
              </a:rPr>
              <a:t>u</a:t>
            </a:r>
            <a:r>
              <a:rPr lang="de-DE" altLang="de-DE" sz="2800" baseline="-25000" dirty="0">
                <a:latin typeface="Arial" charset="0"/>
              </a:rPr>
              <a:t>1</a:t>
            </a:r>
            <a:r>
              <a:rPr lang="de-DE" altLang="de-DE" sz="2800" dirty="0">
                <a:latin typeface="Arial" charset="0"/>
              </a:rPr>
              <a:t>α</a:t>
            </a:r>
            <a:r>
              <a:rPr lang="de-DE" altLang="de-DE" sz="2800" i="1" dirty="0">
                <a:latin typeface="Arial" charset="0"/>
              </a:rPr>
              <a:t>u</a:t>
            </a:r>
            <a:r>
              <a:rPr lang="de-DE" altLang="de-DE" sz="2800" baseline="-25000" dirty="0">
                <a:latin typeface="Arial" charset="0"/>
              </a:rPr>
              <a:t>2 </a:t>
            </a:r>
            <a:r>
              <a:rPr lang="de-DE" altLang="de-DE" sz="2800" dirty="0" err="1">
                <a:latin typeface="Arial" charset="0"/>
              </a:rPr>
              <a:t>and</a:t>
            </a:r>
            <a:r>
              <a:rPr lang="de-DE" altLang="de-DE" sz="2800" dirty="0">
                <a:latin typeface="Arial" charset="0"/>
              </a:rPr>
              <a:t> </a:t>
            </a:r>
            <a:r>
              <a:rPr lang="de-DE" altLang="de-DE" sz="2800" i="1" dirty="0">
                <a:latin typeface="Arial" charset="0"/>
              </a:rPr>
              <a:t>v</a:t>
            </a:r>
            <a:r>
              <a:rPr lang="de-DE" altLang="de-DE" sz="2800" dirty="0">
                <a:latin typeface="Arial" charset="0"/>
              </a:rPr>
              <a:t> = </a:t>
            </a:r>
            <a:r>
              <a:rPr lang="de-DE" altLang="de-DE" sz="2800" i="1" dirty="0">
                <a:latin typeface="Arial" charset="0"/>
              </a:rPr>
              <a:t>u</a:t>
            </a:r>
            <a:r>
              <a:rPr lang="de-DE" altLang="de-DE" sz="2800" baseline="-25000" dirty="0">
                <a:latin typeface="Arial" charset="0"/>
              </a:rPr>
              <a:t>1</a:t>
            </a:r>
            <a:r>
              <a:rPr lang="de-DE" altLang="de-DE" sz="2800" dirty="0">
                <a:latin typeface="Arial" charset="0"/>
              </a:rPr>
              <a:t>β</a:t>
            </a:r>
            <a:r>
              <a:rPr lang="de-DE" altLang="de-DE" sz="2800" i="1" dirty="0">
                <a:latin typeface="Arial" charset="0"/>
              </a:rPr>
              <a:t>u</a:t>
            </a:r>
            <a:r>
              <a:rPr lang="de-DE" altLang="de-DE" sz="2800" baseline="-25000" dirty="0">
                <a:latin typeface="Arial" charset="0"/>
              </a:rPr>
              <a:t>2</a:t>
            </a:r>
            <a:r>
              <a:rPr lang="de-DE" sz="2800" dirty="0"/>
              <a:t>. </a:t>
            </a:r>
            <a:br>
              <a:rPr lang="de-DE" sz="2800" dirty="0"/>
            </a:br>
            <a:r>
              <a:rPr lang="de-DE" sz="2800" dirty="0"/>
              <a:t>Thus, </a:t>
            </a:r>
            <a:r>
              <a:rPr lang="de-DE" sz="2800" i="1" dirty="0"/>
              <a:t>v</a:t>
            </a:r>
            <a:r>
              <a:rPr lang="de-DE" sz="2800" dirty="0"/>
              <a:t> </a:t>
            </a:r>
            <a:r>
              <a:rPr lang="de-DE" sz="2800" dirty="0" err="1"/>
              <a:t>is</a:t>
            </a:r>
            <a:r>
              <a:rPr lang="de-DE" sz="2800" dirty="0"/>
              <a:t> a </a:t>
            </a:r>
            <a:r>
              <a:rPr lang="de-DE" sz="2800" dirty="0" err="1"/>
              <a:t>result</a:t>
            </a:r>
            <a:r>
              <a:rPr lang="de-DE" sz="2800" dirty="0"/>
              <a:t> </a:t>
            </a:r>
            <a:r>
              <a:rPr lang="de-DE" sz="2800" dirty="0" err="1"/>
              <a:t>of</a:t>
            </a:r>
            <a:r>
              <a:rPr lang="de-DE" sz="2800" dirty="0"/>
              <a:t> </a:t>
            </a:r>
            <a:r>
              <a:rPr lang="de-DE" sz="2800" dirty="0" err="1"/>
              <a:t>applying</a:t>
            </a:r>
            <a:r>
              <a:rPr lang="de-DE" sz="2800" dirty="0"/>
              <a:t> </a:t>
            </a:r>
            <a:r>
              <a:rPr lang="de-DE" sz="2800" dirty="0" err="1"/>
              <a:t>the</a:t>
            </a:r>
            <a:r>
              <a:rPr lang="de-DE" sz="2800" dirty="0"/>
              <a:t> </a:t>
            </a:r>
            <a:r>
              <a:rPr lang="de-DE" sz="2800" dirty="0" err="1"/>
              <a:t>rule</a:t>
            </a:r>
            <a:r>
              <a:rPr lang="de-DE" sz="2800" dirty="0"/>
              <a:t> (α, β) </a:t>
            </a:r>
            <a:r>
              <a:rPr lang="de-DE" sz="2800" dirty="0" err="1"/>
              <a:t>to</a:t>
            </a:r>
            <a:r>
              <a:rPr lang="de-DE" sz="2800" dirty="0"/>
              <a:t> </a:t>
            </a:r>
            <a:r>
              <a:rPr lang="de-DE" sz="2800" i="1" dirty="0"/>
              <a:t>u</a:t>
            </a:r>
            <a:r>
              <a:rPr lang="de-DE" sz="2800" dirty="0"/>
              <a:t>.</a:t>
            </a:r>
          </a:p>
          <a:p>
            <a:pPr marL="0" indent="0">
              <a:buNone/>
            </a:pPr>
            <a:endParaRPr lang="de-DE" sz="2800" dirty="0"/>
          </a:p>
          <a:p>
            <a:pPr marL="0" indent="0">
              <a:buNone/>
            </a:pPr>
            <a:r>
              <a:rPr lang="de-DE" sz="2800" i="1" dirty="0">
                <a:solidFill>
                  <a:srgbClr val="FF0000"/>
                </a:solidFill>
              </a:rPr>
              <a:t>Language</a:t>
            </a:r>
            <a:r>
              <a:rPr lang="de-DE" sz="2800" dirty="0">
                <a:solidFill>
                  <a:srgbClr val="FF0000"/>
                </a:solidFill>
              </a:rPr>
              <a:t> </a:t>
            </a:r>
            <a:r>
              <a:rPr lang="de-DE" sz="2800" dirty="0" err="1"/>
              <a:t>of</a:t>
            </a:r>
            <a:r>
              <a:rPr lang="de-DE" sz="2800" dirty="0"/>
              <a:t> </a:t>
            </a:r>
            <a:r>
              <a:rPr lang="de-DE" sz="2800" dirty="0" err="1"/>
              <a:t>grammar</a:t>
            </a:r>
            <a:r>
              <a:rPr lang="de-DE" sz="2800" dirty="0"/>
              <a:t> </a:t>
            </a:r>
            <a:r>
              <a:rPr lang="de-DE" sz="2800" i="1" dirty="0"/>
              <a:t>G</a:t>
            </a:r>
            <a:r>
              <a:rPr lang="de-DE" sz="2800" dirty="0"/>
              <a:t> = (</a:t>
            </a:r>
            <a:r>
              <a:rPr lang="de-DE" sz="2800" i="1" dirty="0"/>
              <a:t>V</a:t>
            </a:r>
            <a:r>
              <a:rPr lang="de-DE" sz="2800" dirty="0"/>
              <a:t>, </a:t>
            </a:r>
            <a:r>
              <a:rPr lang="de-DE" sz="2800" dirty="0" err="1"/>
              <a:t>Σ</a:t>
            </a:r>
            <a:r>
              <a:rPr lang="de-DE" sz="2800" dirty="0"/>
              <a:t>, </a:t>
            </a:r>
            <a:r>
              <a:rPr lang="de-DE" sz="2800" i="1" dirty="0"/>
              <a:t>R</a:t>
            </a:r>
            <a:r>
              <a:rPr lang="de-DE" sz="2800" dirty="0"/>
              <a:t>, </a:t>
            </a:r>
            <a:r>
              <a:rPr lang="de-DE" sz="2800" i="1" dirty="0"/>
              <a:t>S</a:t>
            </a:r>
            <a:r>
              <a:rPr lang="de-DE" sz="2800" dirty="0"/>
              <a:t>) </a:t>
            </a:r>
            <a:r>
              <a:rPr lang="de-DE" sz="2800" dirty="0" err="1"/>
              <a:t>is</a:t>
            </a:r>
            <a:r>
              <a:rPr lang="de-DE" sz="2800" dirty="0"/>
              <a:t> </a:t>
            </a:r>
            <a:r>
              <a:rPr lang="de-DE" sz="2800" dirty="0" err="1"/>
              <a:t>the</a:t>
            </a:r>
            <a:r>
              <a:rPr lang="de-DE" sz="2800" dirty="0"/>
              <a:t> </a:t>
            </a:r>
            <a:r>
              <a:rPr lang="de-DE" sz="2800" dirty="0" err="1"/>
              <a:t>set</a:t>
            </a:r>
            <a:br>
              <a:rPr lang="de-DE" sz="2800" dirty="0"/>
            </a:br>
            <a:r>
              <a:rPr lang="de-DE" sz="2800" i="1" dirty="0"/>
              <a:t>L</a:t>
            </a:r>
            <a:r>
              <a:rPr lang="de-DE" sz="2800" dirty="0"/>
              <a:t>(</a:t>
            </a:r>
            <a:r>
              <a:rPr lang="de-DE" sz="2800" i="1" dirty="0"/>
              <a:t>G</a:t>
            </a:r>
            <a:r>
              <a:rPr lang="de-DE" sz="2800" dirty="0"/>
              <a:t>) = {</a:t>
            </a:r>
            <a:r>
              <a:rPr lang="de-DE" sz="2800" i="1" dirty="0" err="1"/>
              <a:t>w</a:t>
            </a:r>
            <a:r>
              <a:rPr lang="de-DE" sz="2800" dirty="0"/>
              <a:t> ∈ </a:t>
            </a:r>
            <a:r>
              <a:rPr lang="de-DE" sz="2800" dirty="0" err="1"/>
              <a:t>Σ</a:t>
            </a:r>
            <a:r>
              <a:rPr lang="de-DE" sz="2800" dirty="0"/>
              <a:t>* : </a:t>
            </a:r>
            <a:r>
              <a:rPr lang="de-DE" sz="2800" i="1" dirty="0"/>
              <a:t>S</a:t>
            </a:r>
            <a:r>
              <a:rPr lang="de-DE" sz="2800" dirty="0"/>
              <a:t> ⇒* </a:t>
            </a:r>
            <a:r>
              <a:rPr lang="de-DE" sz="2800" i="1" dirty="0" err="1"/>
              <a:t>w</a:t>
            </a:r>
            <a:r>
              <a:rPr lang="de-DE" sz="2800" dirty="0"/>
              <a:t>} </a:t>
            </a:r>
            <a:br>
              <a:rPr lang="de-DE" sz="2800" dirty="0"/>
            </a:br>
            <a:r>
              <a:rPr lang="de-DE" sz="2800" dirty="0" err="1"/>
              <a:t>where</a:t>
            </a:r>
            <a:r>
              <a:rPr lang="de-DE" sz="2800" dirty="0"/>
              <a:t> ⇒* </a:t>
            </a:r>
            <a:r>
              <a:rPr lang="de-DE" sz="2800" dirty="0" err="1"/>
              <a:t>is</a:t>
            </a:r>
            <a:r>
              <a:rPr lang="de-DE" sz="2800" dirty="0"/>
              <a:t> reflexive transitive </a:t>
            </a:r>
            <a:r>
              <a:rPr lang="de-DE" sz="2800" dirty="0" err="1"/>
              <a:t>closure</a:t>
            </a:r>
            <a:r>
              <a:rPr lang="de-DE" sz="2800" dirty="0"/>
              <a:t> </a:t>
            </a:r>
            <a:r>
              <a:rPr lang="de-DE" sz="2800" dirty="0" err="1"/>
              <a:t>of</a:t>
            </a:r>
            <a:r>
              <a:rPr lang="de-DE" sz="2800" dirty="0"/>
              <a:t> ⇒</a:t>
            </a:r>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381000"/>
            <a:ext cx="9144000" cy="762000"/>
          </a:xfrm>
        </p:spPr>
        <p:txBody>
          <a:bodyPr/>
          <a:lstStyle/>
          <a:p>
            <a:pPr marL="0" indent="0">
              <a:buNone/>
            </a:pPr>
            <a:r>
              <a:rPr lang="en-US" sz="4000" dirty="0"/>
              <a:t>Language of CFG</a:t>
            </a:r>
          </a:p>
        </p:txBody>
      </p:sp>
      <p:sp>
        <p:nvSpPr>
          <p:cNvPr id="11" name="AutoShape 2" descr=",v\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3" descr="\Rightarrow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exists (\alpha ,\beta )\in R"/>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5" descr="alpha \in V"/>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6" descr="_{1},u_{2}\in (V\cup \Sigma )^{*}"/>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7" descr="\,=u_{1}\alph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8" descr="\,=u_{1}\beta u_{2}"/>
          <p:cNvSpPr>
            <a:spLocks noChangeAspect="1" noChangeArrowheads="1"/>
          </p:cNvSpPr>
          <p:nvPr/>
        </p:nvSpPr>
        <p:spPr bwMode="auto">
          <a:xfrm>
            <a:off x="46299" y="31830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8</a:t>
            </a:fld>
            <a:endParaRPr lang="en-US" altLang="de-DE" sz="1400" dirty="0">
              <a:latin typeface="Arial" charset="0"/>
            </a:endParaRPr>
          </a:p>
        </p:txBody>
      </p:sp>
    </p:spTree>
    <p:extLst>
      <p:ext uri="{BB962C8B-B14F-4D97-AF65-F5344CB8AC3E}">
        <p14:creationId xmlns:p14="http://schemas.microsoft.com/office/powerpoint/2010/main" val="1430429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4800" y="1106397"/>
            <a:ext cx="8641466" cy="5675403"/>
          </a:xfrm>
        </p:spPr>
        <p:txBody>
          <a:bodyPr>
            <a:normAutofit lnSpcReduction="10000"/>
          </a:bodyPr>
          <a:lstStyle/>
          <a:p>
            <a:pPr marL="0" indent="0">
              <a:buNone/>
            </a:pPr>
            <a:r>
              <a:rPr lang="de-DE" altLang="de-DE" i="1" dirty="0">
                <a:latin typeface="Arial" charset="0"/>
              </a:rPr>
              <a:t>Well-</a:t>
            </a:r>
            <a:r>
              <a:rPr lang="de-DE" altLang="de-DE" i="1" dirty="0" err="1">
                <a:latin typeface="Arial" charset="0"/>
              </a:rPr>
              <a:t>formed</a:t>
            </a:r>
            <a:r>
              <a:rPr lang="de-DE" altLang="de-DE" i="1" dirty="0">
                <a:latin typeface="Arial" charset="0"/>
              </a:rPr>
              <a:t>: </a:t>
            </a:r>
            <a:r>
              <a:rPr lang="de-DE" altLang="de-DE" dirty="0">
                <a:latin typeface="Arial" charset="0"/>
              </a:rPr>
              <a:t>(), (()), ()(), ()(()), …</a:t>
            </a:r>
          </a:p>
          <a:p>
            <a:pPr marL="0" indent="0">
              <a:buNone/>
            </a:pPr>
            <a:r>
              <a:rPr lang="de-DE" altLang="de-DE" i="1" dirty="0">
                <a:latin typeface="Arial" charset="0"/>
              </a:rPr>
              <a:t>Ill-</a:t>
            </a:r>
            <a:r>
              <a:rPr lang="de-DE" altLang="de-DE" i="1" dirty="0" err="1">
                <a:latin typeface="Arial" charset="0"/>
              </a:rPr>
              <a:t>formed</a:t>
            </a:r>
            <a:r>
              <a:rPr lang="de-DE" altLang="de-DE" dirty="0">
                <a:latin typeface="Arial" charset="0"/>
              </a:rPr>
              <a:t>: </a:t>
            </a:r>
            <a:r>
              <a:rPr lang="de-DE" altLang="de-DE" dirty="0" err="1">
                <a:latin typeface="Arial" charset="0"/>
              </a:rPr>
              <a:t>ε</a:t>
            </a:r>
            <a:r>
              <a:rPr lang="de-DE" altLang="de-DE" dirty="0">
                <a:latin typeface="Arial" charset="0"/>
              </a:rPr>
              <a:t>, (, ), )(, ((), …</a:t>
            </a:r>
          </a:p>
          <a:p>
            <a:pPr marL="0" indent="0">
              <a:buNone/>
            </a:pPr>
            <a:endParaRPr lang="de-DE" altLang="de-DE" i="1" dirty="0">
              <a:latin typeface="Arial" charset="0"/>
            </a:endParaRPr>
          </a:p>
          <a:p>
            <a:pPr marL="0" indent="0">
              <a:buNone/>
            </a:pPr>
            <a:r>
              <a:rPr lang="de-DE" altLang="de-DE" i="1" dirty="0">
                <a:latin typeface="Arial" charset="0"/>
              </a:rPr>
              <a:t>G</a:t>
            </a:r>
            <a:r>
              <a:rPr lang="de-DE" altLang="de-DE" dirty="0">
                <a:latin typeface="Arial" charset="0"/>
              </a:rPr>
              <a:t> = (</a:t>
            </a:r>
            <a:r>
              <a:rPr lang="de-DE" altLang="de-DE" i="1" dirty="0">
                <a:latin typeface="Arial" charset="0"/>
              </a:rPr>
              <a:t>V</a:t>
            </a:r>
            <a:r>
              <a:rPr lang="de-DE" altLang="de-DE" dirty="0">
                <a:latin typeface="Arial" charset="0"/>
              </a:rPr>
              <a:t>, </a:t>
            </a:r>
            <a:r>
              <a:rPr lang="de-DE" altLang="de-DE" dirty="0" err="1">
                <a:latin typeface="Arial" charset="0"/>
              </a:rPr>
              <a:t>Σ</a:t>
            </a:r>
            <a:r>
              <a:rPr lang="de-DE" altLang="de-DE" dirty="0">
                <a:latin typeface="Arial" charset="0"/>
              </a:rPr>
              <a:t>, </a:t>
            </a:r>
            <a:r>
              <a:rPr lang="de-DE" altLang="de-DE" i="1" dirty="0">
                <a:latin typeface="Arial" charset="0"/>
              </a:rPr>
              <a:t>R</a:t>
            </a:r>
            <a:r>
              <a:rPr lang="de-DE" altLang="de-DE" dirty="0">
                <a:latin typeface="Arial" charset="0"/>
              </a:rPr>
              <a:t>, </a:t>
            </a:r>
            <a:r>
              <a:rPr lang="de-DE" altLang="de-DE" i="1" dirty="0">
                <a:latin typeface="Arial" charset="0"/>
              </a:rPr>
              <a:t>S</a:t>
            </a:r>
            <a:r>
              <a:rPr lang="de-DE" altLang="de-DE" dirty="0">
                <a:latin typeface="Arial" charset="0"/>
              </a:rPr>
              <a:t>) </a:t>
            </a:r>
            <a:r>
              <a:rPr lang="de-DE" altLang="de-DE" dirty="0" err="1">
                <a:latin typeface="Arial" charset="0"/>
              </a:rPr>
              <a:t>with</a:t>
            </a:r>
            <a:endParaRPr lang="de-DE" altLang="de-DE" dirty="0">
              <a:latin typeface="Arial" charset="0"/>
            </a:endParaRPr>
          </a:p>
          <a:p>
            <a:r>
              <a:rPr lang="de-DE" altLang="de-DE" dirty="0">
                <a:latin typeface="Arial" charset="0"/>
              </a:rPr>
              <a:t>Variables </a:t>
            </a:r>
            <a:r>
              <a:rPr lang="de-DE" altLang="de-DE" i="1" dirty="0">
                <a:latin typeface="Arial" charset="0"/>
              </a:rPr>
              <a:t>V</a:t>
            </a:r>
            <a:r>
              <a:rPr lang="de-DE" altLang="de-DE" dirty="0">
                <a:latin typeface="Arial" charset="0"/>
              </a:rPr>
              <a:t> = { </a:t>
            </a:r>
            <a:r>
              <a:rPr lang="de-DE" altLang="de-DE" i="1" dirty="0">
                <a:latin typeface="Arial" charset="0"/>
              </a:rPr>
              <a:t>S</a:t>
            </a:r>
            <a:r>
              <a:rPr lang="de-DE" altLang="de-DE" dirty="0">
                <a:latin typeface="Arial" charset="0"/>
              </a:rPr>
              <a:t> }</a:t>
            </a:r>
          </a:p>
          <a:p>
            <a:r>
              <a:rPr lang="de-DE" altLang="de-DE" dirty="0">
                <a:latin typeface="Arial" charset="0"/>
              </a:rPr>
              <a:t>Alphabet </a:t>
            </a:r>
            <a:r>
              <a:rPr lang="de-DE" altLang="de-DE" dirty="0" err="1">
                <a:latin typeface="Arial" charset="0"/>
              </a:rPr>
              <a:t>Σ</a:t>
            </a:r>
            <a:r>
              <a:rPr lang="de-DE" altLang="de-DE" i="1" dirty="0">
                <a:latin typeface="Arial" charset="0"/>
              </a:rPr>
              <a:t> = </a:t>
            </a:r>
            <a:r>
              <a:rPr lang="de-DE" altLang="de-DE" dirty="0">
                <a:latin typeface="Arial" charset="0"/>
              </a:rPr>
              <a:t>{ (, ) }</a:t>
            </a:r>
          </a:p>
          <a:p>
            <a:r>
              <a:rPr lang="de-DE" altLang="de-DE" dirty="0" err="1">
                <a:latin typeface="Arial" charset="0"/>
              </a:rPr>
              <a:t>Productions</a:t>
            </a:r>
            <a:r>
              <a:rPr lang="de-DE" altLang="de-DE" dirty="0">
                <a:latin typeface="Arial" charset="0"/>
              </a:rPr>
              <a:t> </a:t>
            </a:r>
            <a:r>
              <a:rPr lang="de-DE" altLang="de-DE" i="1" dirty="0">
                <a:latin typeface="Arial" charset="0"/>
              </a:rPr>
              <a:t>R = </a:t>
            </a:r>
            <a:r>
              <a:rPr lang="de-DE" altLang="de-DE" dirty="0">
                <a:latin typeface="Arial" charset="0"/>
              </a:rPr>
              <a:t>{ </a:t>
            </a:r>
            <a:r>
              <a:rPr lang="en-US" i="1" dirty="0"/>
              <a:t>S</a:t>
            </a:r>
            <a:r>
              <a:rPr lang="en-US" dirty="0"/>
              <a:t> → </a:t>
            </a:r>
            <a:r>
              <a:rPr lang="en-US" i="1" dirty="0"/>
              <a:t>SS</a:t>
            </a:r>
            <a:r>
              <a:rPr lang="en-US" dirty="0"/>
              <a:t>, </a:t>
            </a:r>
            <a:r>
              <a:rPr lang="en-US" i="1" dirty="0"/>
              <a:t>S</a:t>
            </a:r>
            <a:r>
              <a:rPr lang="en-US" dirty="0"/>
              <a:t> → (</a:t>
            </a:r>
            <a:r>
              <a:rPr lang="en-US" i="1" dirty="0"/>
              <a:t>S</a:t>
            </a:r>
            <a:r>
              <a:rPr lang="en-US" dirty="0"/>
              <a:t>), </a:t>
            </a:r>
            <a:r>
              <a:rPr lang="en-US" i="1" dirty="0"/>
              <a:t>S</a:t>
            </a:r>
            <a:r>
              <a:rPr lang="en-US" dirty="0"/>
              <a:t> → () }</a:t>
            </a:r>
          </a:p>
          <a:p>
            <a:pPr marL="0" indent="0">
              <a:buNone/>
            </a:pPr>
            <a:r>
              <a:rPr lang="en-US" dirty="0"/>
              <a:t>May also write </a:t>
            </a:r>
            <a:r>
              <a:rPr lang="en-US" i="1" dirty="0"/>
              <a:t>R</a:t>
            </a:r>
            <a:r>
              <a:rPr lang="en-US" dirty="0"/>
              <a:t> as </a:t>
            </a:r>
            <a:r>
              <a:rPr lang="en-US" i="1" dirty="0"/>
              <a:t>S</a:t>
            </a:r>
            <a:r>
              <a:rPr lang="en-US" dirty="0"/>
              <a:t> → </a:t>
            </a:r>
            <a:r>
              <a:rPr lang="en-US" i="1" dirty="0"/>
              <a:t>SS</a:t>
            </a:r>
            <a:r>
              <a:rPr lang="en-US" dirty="0"/>
              <a:t> | (</a:t>
            </a:r>
            <a:r>
              <a:rPr lang="en-US" i="1" dirty="0"/>
              <a:t>S</a:t>
            </a:r>
            <a:r>
              <a:rPr lang="en-US" dirty="0"/>
              <a:t>) | ()</a:t>
            </a:r>
          </a:p>
          <a:p>
            <a:pPr marL="0" indent="0">
              <a:buNone/>
            </a:pPr>
            <a:endParaRPr lang="en-US" sz="2600" i="1" dirty="0"/>
          </a:p>
          <a:p>
            <a:pPr marL="0" indent="0">
              <a:buNone/>
            </a:pPr>
            <a:r>
              <a:rPr lang="de-DE" altLang="de-DE" sz="2600" i="1" dirty="0">
                <a:latin typeface="Arial" charset="0"/>
              </a:rPr>
              <a:t>Note: </a:t>
            </a:r>
            <a:r>
              <a:rPr lang="de-DE" altLang="de-DE" sz="2600" i="1" dirty="0" err="1">
                <a:latin typeface="Arial" charset="0"/>
              </a:rPr>
              <a:t>one</a:t>
            </a:r>
            <a:r>
              <a:rPr lang="de-DE" altLang="de-DE" sz="2600" i="1" dirty="0">
                <a:latin typeface="Arial" charset="0"/>
              </a:rPr>
              <a:t> </a:t>
            </a:r>
            <a:r>
              <a:rPr lang="de-DE" altLang="de-DE" sz="2600" i="1" dirty="0" err="1">
                <a:latin typeface="Arial" charset="0"/>
              </a:rPr>
              <a:t>may</a:t>
            </a:r>
            <a:r>
              <a:rPr lang="de-DE" altLang="de-DE" sz="2600" i="1" dirty="0">
                <a:latin typeface="Arial" charset="0"/>
              </a:rPr>
              <a:t> </a:t>
            </a:r>
            <a:r>
              <a:rPr lang="de-DE" altLang="de-DE" sz="2600" i="1" dirty="0" err="1">
                <a:latin typeface="Arial" charset="0"/>
              </a:rPr>
              <a:t>argue</a:t>
            </a:r>
            <a:r>
              <a:rPr lang="de-DE" altLang="de-DE" sz="2600" i="1" dirty="0">
                <a:latin typeface="Arial" charset="0"/>
              </a:rPr>
              <a:t> </a:t>
            </a:r>
            <a:r>
              <a:rPr lang="de-DE" altLang="de-DE" sz="2600" i="1" dirty="0" err="1">
                <a:latin typeface="Arial" charset="0"/>
              </a:rPr>
              <a:t>that</a:t>
            </a:r>
            <a:r>
              <a:rPr lang="de-DE" altLang="de-DE" sz="2600" i="1" dirty="0">
                <a:latin typeface="Arial" charset="0"/>
              </a:rPr>
              <a:t> </a:t>
            </a:r>
            <a:r>
              <a:rPr lang="de-DE" altLang="de-DE" sz="2600" i="1" dirty="0" err="1">
                <a:latin typeface="Arial" charset="0"/>
              </a:rPr>
              <a:t>ε</a:t>
            </a:r>
            <a:r>
              <a:rPr lang="de-DE" altLang="de-DE" sz="2600" i="1" dirty="0">
                <a:latin typeface="Arial" charset="0"/>
              </a:rPr>
              <a:t> </a:t>
            </a:r>
            <a:r>
              <a:rPr lang="de-DE" altLang="de-DE" sz="2600" i="1" dirty="0" err="1">
                <a:latin typeface="Arial" charset="0"/>
              </a:rPr>
              <a:t>is</a:t>
            </a:r>
            <a:r>
              <a:rPr lang="de-DE" altLang="de-DE" sz="2600" i="1" dirty="0">
                <a:latin typeface="Arial" charset="0"/>
              </a:rPr>
              <a:t> also well-</a:t>
            </a:r>
            <a:r>
              <a:rPr lang="de-DE" altLang="de-DE" sz="2600" i="1" dirty="0" err="1">
                <a:latin typeface="Arial" charset="0"/>
              </a:rPr>
              <a:t>formed</a:t>
            </a:r>
            <a:r>
              <a:rPr lang="de-DE" altLang="de-DE" sz="2600" i="1" dirty="0">
                <a:latin typeface="Arial" charset="0"/>
              </a:rPr>
              <a:t> – </a:t>
            </a:r>
            <a:r>
              <a:rPr lang="de-DE" altLang="de-DE" sz="2600" i="1" dirty="0" err="1">
                <a:latin typeface="Arial" charset="0"/>
              </a:rPr>
              <a:t>which</a:t>
            </a:r>
            <a:r>
              <a:rPr lang="de-DE" altLang="de-DE" sz="2600" i="1" dirty="0">
                <a:latin typeface="Arial" charset="0"/>
              </a:rPr>
              <a:t> </a:t>
            </a:r>
            <a:r>
              <a:rPr lang="de-DE" altLang="de-DE" sz="2600" i="1" dirty="0" err="1">
                <a:latin typeface="Arial" charset="0"/>
              </a:rPr>
              <a:t>could</a:t>
            </a:r>
            <a:r>
              <a:rPr lang="de-DE" altLang="de-DE" sz="2600" i="1" dirty="0">
                <a:latin typeface="Arial" charset="0"/>
              </a:rPr>
              <a:t> also </a:t>
            </a:r>
            <a:r>
              <a:rPr lang="de-DE" altLang="de-DE" sz="2600" i="1" dirty="0" err="1">
                <a:latin typeface="Arial" charset="0"/>
              </a:rPr>
              <a:t>be</a:t>
            </a:r>
            <a:r>
              <a:rPr lang="de-DE" altLang="de-DE" sz="2600" i="1" dirty="0">
                <a:latin typeface="Arial" charset="0"/>
              </a:rPr>
              <a:t> </a:t>
            </a:r>
            <a:r>
              <a:rPr lang="de-DE" altLang="de-DE" sz="2600" i="1" dirty="0" err="1">
                <a:latin typeface="Arial" charset="0"/>
              </a:rPr>
              <a:t>handled</a:t>
            </a:r>
            <a:r>
              <a:rPr lang="de-DE" altLang="de-DE" sz="2600" i="1" dirty="0">
                <a:latin typeface="Arial" charset="0"/>
              </a:rPr>
              <a:t> </a:t>
            </a:r>
            <a:r>
              <a:rPr lang="de-DE" altLang="de-DE" sz="2600" i="1" dirty="0" err="1">
                <a:latin typeface="Arial" charset="0"/>
              </a:rPr>
              <a:t>with</a:t>
            </a:r>
            <a:r>
              <a:rPr lang="de-DE" altLang="de-DE" sz="2600" i="1" dirty="0">
                <a:latin typeface="Arial" charset="0"/>
              </a:rPr>
              <a:t> a </a:t>
            </a:r>
            <a:r>
              <a:rPr lang="de-DE" altLang="de-DE" sz="2600" i="1" dirty="0" err="1">
                <a:latin typeface="Arial" charset="0"/>
              </a:rPr>
              <a:t>further</a:t>
            </a:r>
            <a:r>
              <a:rPr lang="de-DE" altLang="de-DE" sz="2600" i="1" dirty="0">
                <a:latin typeface="Arial" charset="0"/>
              </a:rPr>
              <a:t> </a:t>
            </a:r>
            <a:r>
              <a:rPr lang="de-DE" altLang="de-DE" sz="2600" i="1" dirty="0" err="1">
                <a:latin typeface="Arial" charset="0"/>
              </a:rPr>
              <a:t>production</a:t>
            </a:r>
            <a:r>
              <a:rPr lang="de-DE" altLang="de-DE" sz="2600" i="1" dirty="0">
                <a:latin typeface="Arial" charset="0"/>
              </a:rPr>
              <a:t> </a:t>
            </a:r>
            <a:r>
              <a:rPr lang="en-US" sz="2600" i="1" dirty="0"/>
              <a:t>S → </a:t>
            </a:r>
            <a:r>
              <a:rPr lang="de-DE" altLang="de-DE" sz="2600" i="1" dirty="0" err="1">
                <a:latin typeface="Arial" charset="0"/>
              </a:rPr>
              <a:t>ε</a:t>
            </a:r>
            <a:endParaRPr lang="de-DE" altLang="de-DE" sz="2600" i="1" dirty="0">
              <a:latin typeface="Arial" charset="0"/>
            </a:endParaRPr>
          </a:p>
        </p:txBody>
      </p:sp>
      <p:sp>
        <p:nvSpPr>
          <p:cNvPr id="5" name="AutoShape 2" descr="=(V,\Sigma ,R,S)"/>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in V"/>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V\cup \Sigma )^{*}"/>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in V"/>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itel 1"/>
          <p:cNvSpPr>
            <a:spLocks noGrp="1"/>
          </p:cNvSpPr>
          <p:nvPr>
            <p:ph type="title"/>
          </p:nvPr>
        </p:nvSpPr>
        <p:spPr>
          <a:xfrm>
            <a:off x="0" y="190500"/>
            <a:ext cx="9144000" cy="762000"/>
          </a:xfrm>
        </p:spPr>
        <p:txBody>
          <a:bodyPr/>
          <a:lstStyle/>
          <a:p>
            <a:pPr marL="0" indent="0">
              <a:buNone/>
            </a:pPr>
            <a:r>
              <a:rPr lang="en-US" sz="4000" dirty="0"/>
              <a:t>Example: Well-Formed Parentheses</a:t>
            </a:r>
          </a:p>
        </p:txBody>
      </p:sp>
      <p:sp>
        <p:nvSpPr>
          <p:cNvPr id="11" name="Foliennummernplatzhalter 3"/>
          <p:cNvSpPr>
            <a:spLocks noGrp="1"/>
          </p:cNvSpPr>
          <p:nvPr>
            <p:ph type="sldNum" sz="quarter" idx="12"/>
          </p:nvPr>
        </p:nvSpPr>
        <p:spPr>
          <a:xfrm>
            <a:off x="7216140" y="6524625"/>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F4C70841-8E58-044A-8C4A-B22231261421}" type="slidenum">
              <a:rPr lang="en-US" altLang="de-DE" sz="1400">
                <a:latin typeface="Arial" charset="0"/>
              </a:rPr>
              <a:pPr/>
              <a:t>9</a:t>
            </a:fld>
            <a:endParaRPr lang="en-US" altLang="de-DE" sz="1400" dirty="0">
              <a:latin typeface="Arial" charset="0"/>
            </a:endParaRPr>
          </a:p>
        </p:txBody>
      </p:sp>
    </p:spTree>
    <p:extLst>
      <p:ext uri="{BB962C8B-B14F-4D97-AF65-F5344CB8AC3E}">
        <p14:creationId xmlns:p14="http://schemas.microsoft.com/office/powerpoint/2010/main" val="1860003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Blank Presentation">
  <a:themeElements>
    <a:clrScheme name="Benutzerdefiniert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8F51"/>
      </a:hlink>
      <a:folHlink>
        <a:srgbClr val="008F51"/>
      </a:folHlink>
    </a:clrScheme>
    <a:fontScheme name="Blank Presentation">
      <a:majorFont>
        <a:latin typeface="Times"/>
        <a:ea typeface="ＭＳ Ｐゴシック"/>
        <a:cs typeface=""/>
      </a:majorFont>
      <a:minorFont>
        <a:latin typeface="Time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8100</Words>
  <Application>Microsoft Macintosh PowerPoint</Application>
  <PresentationFormat>Bildschirmpräsentation (4:3)</PresentationFormat>
  <Paragraphs>1220</Paragraphs>
  <Slides>72</Slides>
  <Notes>60</Notes>
  <HiddenSlides>25</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1</vt:i4>
      </vt:variant>
      <vt:variant>
        <vt:lpstr>Folientitel</vt:lpstr>
      </vt:variant>
      <vt:variant>
        <vt:i4>72</vt:i4>
      </vt:variant>
    </vt:vector>
  </HeadingPairs>
  <TitlesOfParts>
    <vt:vector size="85" baseType="lpstr">
      <vt:lpstr>ＭＳ Ｐゴシック</vt:lpstr>
      <vt:lpstr>Arial</vt:lpstr>
      <vt:lpstr>Arial Black</vt:lpstr>
      <vt:lpstr>Calibri</vt:lpstr>
      <vt:lpstr>Courier</vt:lpstr>
      <vt:lpstr>Courier New</vt:lpstr>
      <vt:lpstr>Garamond</vt:lpstr>
      <vt:lpstr>Helvetica</vt:lpstr>
      <vt:lpstr>Monaco</vt:lpstr>
      <vt:lpstr>Times</vt:lpstr>
      <vt:lpstr>Times New Roman</vt:lpstr>
      <vt:lpstr>Blank Presentation</vt:lpstr>
      <vt:lpstr>Formel</vt:lpstr>
      <vt:lpstr>Five-Minute Review</vt:lpstr>
      <vt:lpstr>Programming – Lecture 3</vt:lpstr>
      <vt:lpstr>PowerPoint-Präsentation</vt:lpstr>
      <vt:lpstr>Aside: Context-Free Grammars (CFGs)</vt:lpstr>
      <vt:lpstr>Why You Should Care About CFGs</vt:lpstr>
      <vt:lpstr>Context-Free Grammars (CFGs)</vt:lpstr>
      <vt:lpstr>Context-Free Grammars (CFGs)</vt:lpstr>
      <vt:lpstr>Language of CFG</vt:lpstr>
      <vt:lpstr>Example: Well-Formed Parentheses</vt:lpstr>
      <vt:lpstr>PowerPoint-Präsentation</vt:lpstr>
      <vt:lpstr>Trees in CS</vt:lpstr>
      <vt:lpstr>Parse Trees</vt:lpstr>
      <vt:lpstr>Example: Parenthesized Sums</vt:lpstr>
      <vt:lpstr>PowerPoint-Präsentation</vt:lpstr>
      <vt:lpstr>Note on Notation</vt:lpstr>
      <vt:lpstr>Context-Free Languages</vt:lpstr>
      <vt:lpstr>So, is Java context free?</vt:lpstr>
      <vt:lpstr>Backus-Naur Form (BNF)</vt:lpstr>
      <vt:lpstr>Extended Backus-Naur Form (EBNF)</vt:lpstr>
      <vt:lpstr>Java Lexical Grammar</vt:lpstr>
      <vt:lpstr>Example: Java Decimal Numerals </vt:lpstr>
      <vt:lpstr>PowerPoint-Präsentation</vt:lpstr>
      <vt:lpstr>Expressions in Java</vt:lpstr>
      <vt:lpstr>Expressions</vt:lpstr>
      <vt:lpstr>Primitive Data Types</vt:lpstr>
      <vt:lpstr>Primitive Types</vt:lpstr>
      <vt:lpstr>Numbers This is covered further in Ch. 7</vt:lpstr>
      <vt:lpstr>The Structure of Memory</vt:lpstr>
      <vt:lpstr>Binary Notation</vt:lpstr>
      <vt:lpstr>Numbers and Bases</vt:lpstr>
      <vt:lpstr>Octal and Hexadecimal Notation</vt:lpstr>
      <vt:lpstr>Exercises: Number Bases</vt:lpstr>
      <vt:lpstr>Aside: Encoding Integers</vt:lpstr>
      <vt:lpstr>Bit-Wise Operators</vt:lpstr>
      <vt:lpstr>Abstract Data Types (ADTs)</vt:lpstr>
      <vt:lpstr>Constants and Variables</vt:lpstr>
      <vt:lpstr>Constants and Variables</vt:lpstr>
      <vt:lpstr>Identifiers</vt:lpstr>
      <vt:lpstr>Coding Advice – Naming Conventions</vt:lpstr>
      <vt:lpstr>Variable Declarations</vt:lpstr>
      <vt:lpstr>Operators and Operands</vt:lpstr>
      <vt:lpstr>Division and Type Casts</vt:lpstr>
      <vt:lpstr>Variable Variations</vt:lpstr>
      <vt:lpstr>Scoping</vt:lpstr>
      <vt:lpstr>Operators and Operands</vt:lpstr>
      <vt:lpstr>?: Operator</vt:lpstr>
      <vt:lpstr>Type Casts</vt:lpstr>
      <vt:lpstr>Assignments</vt:lpstr>
      <vt:lpstr>Assignment Expressions</vt:lpstr>
      <vt:lpstr>The Pitfalls of Integer Division</vt:lpstr>
      <vt:lpstr>The Pitfalls of Integer Division</vt:lpstr>
      <vt:lpstr>The Remainder Operator</vt:lpstr>
      <vt:lpstr>Precedence</vt:lpstr>
      <vt:lpstr>Aside: Expression Evaluation</vt:lpstr>
      <vt:lpstr>PowerPoint-Präsentation</vt:lpstr>
      <vt:lpstr>PowerPoint-Präsentation</vt:lpstr>
      <vt:lpstr>Aside: Expression Evaluation</vt:lpstr>
      <vt:lpstr>Aside: Expression Evaluation</vt:lpstr>
      <vt:lpstr>Aside: Expression Evaluation</vt:lpstr>
      <vt:lpstr>Exercise: Precedence Evaluation</vt:lpstr>
      <vt:lpstr>Coding Advice – Naming, Paren's</vt:lpstr>
      <vt:lpstr>Assignment Statements</vt:lpstr>
      <vt:lpstr>Shorthand Assignments</vt:lpstr>
      <vt:lpstr>Increment and Decrement Operators</vt:lpstr>
      <vt:lpstr>Booleans</vt:lpstr>
      <vt:lpstr>Boolean Expressions </vt:lpstr>
      <vt:lpstr>Boolean Operators</vt:lpstr>
      <vt:lpstr>Notes on the Boolean Operators</vt:lpstr>
      <vt:lpstr>Short-Circuit Evaluation</vt:lpstr>
      <vt:lpstr>Designing for Change</vt:lpstr>
      <vt:lpstr>Coding Advice – Don't confuse "=" and "=="</vt:lpstr>
      <vt:lpstr>Summary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Programming – Lecture 3</dc:title>
  <dc:creator>Microsoft Office-Anwender</dc:creator>
  <cp:lastModifiedBy>Reinhard von Hanxleden</cp:lastModifiedBy>
  <cp:revision>383</cp:revision>
  <cp:lastPrinted>2018-11-19T15:26:44Z</cp:lastPrinted>
  <dcterms:created xsi:type="dcterms:W3CDTF">2015-12-06T22:10:46Z</dcterms:created>
  <dcterms:modified xsi:type="dcterms:W3CDTF">2020-11-18T09:47:10Z</dcterms:modified>
</cp:coreProperties>
</file>