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5"/>
  </p:notesMasterIdLst>
  <p:handoutMasterIdLst>
    <p:handoutMasterId r:id="rId36"/>
  </p:handoutMasterIdLst>
  <p:sldIdLst>
    <p:sldId id="490" r:id="rId2"/>
    <p:sldId id="488" r:id="rId3"/>
    <p:sldId id="284" r:id="rId4"/>
    <p:sldId id="473" r:id="rId5"/>
    <p:sldId id="480" r:id="rId6"/>
    <p:sldId id="493" r:id="rId7"/>
    <p:sldId id="494" r:id="rId8"/>
    <p:sldId id="495" r:id="rId9"/>
    <p:sldId id="496" r:id="rId10"/>
    <p:sldId id="481" r:id="rId11"/>
    <p:sldId id="465" r:id="rId12"/>
    <p:sldId id="474" r:id="rId13"/>
    <p:sldId id="477" r:id="rId14"/>
    <p:sldId id="482" r:id="rId15"/>
    <p:sldId id="478" r:id="rId16"/>
    <p:sldId id="483" r:id="rId17"/>
    <p:sldId id="466" r:id="rId18"/>
    <p:sldId id="475" r:id="rId19"/>
    <p:sldId id="484" r:id="rId20"/>
    <p:sldId id="491" r:id="rId21"/>
    <p:sldId id="492" r:id="rId22"/>
    <p:sldId id="476" r:id="rId23"/>
    <p:sldId id="470" r:id="rId24"/>
    <p:sldId id="471" r:id="rId25"/>
    <p:sldId id="472" r:id="rId26"/>
    <p:sldId id="468" r:id="rId27"/>
    <p:sldId id="485" r:id="rId28"/>
    <p:sldId id="486" r:id="rId29"/>
    <p:sldId id="469" r:id="rId30"/>
    <p:sldId id="497" r:id="rId31"/>
    <p:sldId id="479" r:id="rId32"/>
    <p:sldId id="487" r:id="rId33"/>
    <p:sldId id="489" r:id="rId34"/>
  </p:sldIdLst>
  <p:sldSz cx="9144000" cy="6858000" type="screen4x3"/>
  <p:notesSz cx="9144000" cy="6858000"/>
  <p:defaultTextStyle>
    <a:defPPr>
      <a:defRPr lang="en-US"/>
    </a:defPPr>
    <a:lvl1pPr algn="l" rtl="0" eaLnBrk="0" fontAlgn="base" hangingPunct="0">
      <a:spcBef>
        <a:spcPct val="0"/>
      </a:spcBef>
      <a:spcAft>
        <a:spcPct val="0"/>
      </a:spcAft>
      <a:defRPr sz="1600" b="1" i="1" kern="1200">
        <a:solidFill>
          <a:schemeClr val="tx1"/>
        </a:solidFill>
        <a:latin typeface="Helvetica" charset="0"/>
        <a:ea typeface="+mn-ea"/>
        <a:cs typeface="+mn-cs"/>
      </a:defRPr>
    </a:lvl1pPr>
    <a:lvl2pPr marL="457200" algn="l" rtl="0" eaLnBrk="0" fontAlgn="base" hangingPunct="0">
      <a:spcBef>
        <a:spcPct val="0"/>
      </a:spcBef>
      <a:spcAft>
        <a:spcPct val="0"/>
      </a:spcAft>
      <a:defRPr sz="1600" b="1" i="1" kern="1200">
        <a:solidFill>
          <a:schemeClr val="tx1"/>
        </a:solidFill>
        <a:latin typeface="Helvetica" charset="0"/>
        <a:ea typeface="+mn-ea"/>
        <a:cs typeface="+mn-cs"/>
      </a:defRPr>
    </a:lvl2pPr>
    <a:lvl3pPr marL="914400" algn="l" rtl="0" eaLnBrk="0" fontAlgn="base" hangingPunct="0">
      <a:spcBef>
        <a:spcPct val="0"/>
      </a:spcBef>
      <a:spcAft>
        <a:spcPct val="0"/>
      </a:spcAft>
      <a:defRPr sz="1600" b="1" i="1" kern="1200">
        <a:solidFill>
          <a:schemeClr val="tx1"/>
        </a:solidFill>
        <a:latin typeface="Helvetica" charset="0"/>
        <a:ea typeface="+mn-ea"/>
        <a:cs typeface="+mn-cs"/>
      </a:defRPr>
    </a:lvl3pPr>
    <a:lvl4pPr marL="1371600" algn="l" rtl="0" eaLnBrk="0" fontAlgn="base" hangingPunct="0">
      <a:spcBef>
        <a:spcPct val="0"/>
      </a:spcBef>
      <a:spcAft>
        <a:spcPct val="0"/>
      </a:spcAft>
      <a:defRPr sz="1600" b="1" i="1" kern="1200">
        <a:solidFill>
          <a:schemeClr val="tx1"/>
        </a:solidFill>
        <a:latin typeface="Helvetica" charset="0"/>
        <a:ea typeface="+mn-ea"/>
        <a:cs typeface="+mn-cs"/>
      </a:defRPr>
    </a:lvl4pPr>
    <a:lvl5pPr marL="1828800" algn="l" rtl="0" eaLnBrk="0" fontAlgn="base" hangingPunct="0">
      <a:spcBef>
        <a:spcPct val="0"/>
      </a:spcBef>
      <a:spcAft>
        <a:spcPct val="0"/>
      </a:spcAft>
      <a:defRPr sz="1600" b="1" i="1" kern="1200">
        <a:solidFill>
          <a:schemeClr val="tx1"/>
        </a:solidFill>
        <a:latin typeface="Helvetica" charset="0"/>
        <a:ea typeface="+mn-ea"/>
        <a:cs typeface="+mn-cs"/>
      </a:defRPr>
    </a:lvl5pPr>
    <a:lvl6pPr marL="2286000" algn="l" defTabSz="914400" rtl="0" eaLnBrk="1" latinLnBrk="0" hangingPunct="1">
      <a:defRPr sz="1600" b="1" i="1" kern="1200">
        <a:solidFill>
          <a:schemeClr val="tx1"/>
        </a:solidFill>
        <a:latin typeface="Helvetica" charset="0"/>
        <a:ea typeface="+mn-ea"/>
        <a:cs typeface="+mn-cs"/>
      </a:defRPr>
    </a:lvl6pPr>
    <a:lvl7pPr marL="2743200" algn="l" defTabSz="914400" rtl="0" eaLnBrk="1" latinLnBrk="0" hangingPunct="1">
      <a:defRPr sz="1600" b="1" i="1" kern="1200">
        <a:solidFill>
          <a:schemeClr val="tx1"/>
        </a:solidFill>
        <a:latin typeface="Helvetica" charset="0"/>
        <a:ea typeface="+mn-ea"/>
        <a:cs typeface="+mn-cs"/>
      </a:defRPr>
    </a:lvl7pPr>
    <a:lvl8pPr marL="3200400" algn="l" defTabSz="914400" rtl="0" eaLnBrk="1" latinLnBrk="0" hangingPunct="1">
      <a:defRPr sz="1600" b="1" i="1" kern="1200">
        <a:solidFill>
          <a:schemeClr val="tx1"/>
        </a:solidFill>
        <a:latin typeface="Helvetica" charset="0"/>
        <a:ea typeface="+mn-ea"/>
        <a:cs typeface="+mn-cs"/>
      </a:defRPr>
    </a:lvl8pPr>
    <a:lvl9pPr marL="3657600" algn="l" defTabSz="914400" rtl="0" eaLnBrk="1" latinLnBrk="0" hangingPunct="1">
      <a:defRPr sz="1600" b="1" i="1" kern="1200">
        <a:solidFill>
          <a:schemeClr val="tx1"/>
        </a:solidFill>
        <a:latin typeface="Helvetica"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Anwender" initials="Office"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66FF"/>
    <a:srgbClr val="FF2600"/>
    <a:srgbClr val="FFCCCC"/>
    <a:srgbClr val="9D965E"/>
    <a:srgbClr val="99CCFF"/>
    <a:srgbClr val="CCFFFF"/>
    <a:srgbClr val="FF0000"/>
    <a:srgbClr val="CCCCCC"/>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390"/>
    <p:restoredTop sz="83411"/>
  </p:normalViewPr>
  <p:slideViewPr>
    <p:cSldViewPr>
      <p:cViewPr varScale="1">
        <p:scale>
          <a:sx n="58" d="100"/>
          <a:sy n="58" d="100"/>
        </p:scale>
        <p:origin x="96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6" d="100"/>
        <a:sy n="17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8194"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b="0" i="0">
                <a:latin typeface="Times New Roman" charset="0"/>
              </a:defRPr>
            </a:lvl1pPr>
          </a:lstStyle>
          <a:p>
            <a:endParaRPr lang="en-US" altLang="de-DE"/>
          </a:p>
        </p:txBody>
      </p:sp>
      <p:sp>
        <p:nvSpPr>
          <p:cNvPr id="648195" name="Rectangle 3"/>
          <p:cNvSpPr>
            <a:spLocks noGrp="1" noChangeArrowheads="1"/>
          </p:cNvSpPr>
          <p:nvPr>
            <p:ph type="dt" sz="quarter"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b="0" i="0">
                <a:latin typeface="Times New Roman" charset="0"/>
              </a:defRPr>
            </a:lvl1pPr>
          </a:lstStyle>
          <a:p>
            <a:endParaRPr lang="en-US" altLang="de-DE"/>
          </a:p>
        </p:txBody>
      </p:sp>
      <p:sp>
        <p:nvSpPr>
          <p:cNvPr id="648196" name="Rectangle 4"/>
          <p:cNvSpPr>
            <a:spLocks noGrp="1" noChangeArrowheads="1"/>
          </p:cNvSpPr>
          <p:nvPr>
            <p:ph type="ftr" sz="quarter" idx="2"/>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b="0" i="0">
                <a:latin typeface="Times New Roman" charset="0"/>
              </a:defRPr>
            </a:lvl1pPr>
          </a:lstStyle>
          <a:p>
            <a:endParaRPr lang="en-US" altLang="de-DE"/>
          </a:p>
        </p:txBody>
      </p:sp>
      <p:sp>
        <p:nvSpPr>
          <p:cNvPr id="648197" name="Rectangle 5"/>
          <p:cNvSpPr>
            <a:spLocks noGrp="1" noChangeArrowheads="1"/>
          </p:cNvSpPr>
          <p:nvPr>
            <p:ph type="sldNum" sz="quarter" idx="3"/>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b="0" i="0">
                <a:latin typeface="Times New Roman" charset="0"/>
              </a:defRPr>
            </a:lvl1pPr>
          </a:lstStyle>
          <a:p>
            <a:fld id="{DE6A4F64-7B61-DA43-964F-53727B8936AF}" type="slidenum">
              <a:rPr lang="en-US" altLang="de-DE"/>
              <a:pPr/>
              <a:t>‹Nr.›</a:t>
            </a:fld>
            <a:endParaRPr lang="en-US" altLang="de-DE"/>
          </a:p>
        </p:txBody>
      </p:sp>
    </p:spTree>
    <p:extLst>
      <p:ext uri="{BB962C8B-B14F-4D97-AF65-F5344CB8AC3E}">
        <p14:creationId xmlns:p14="http://schemas.microsoft.com/office/powerpoint/2010/main" val="7137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bwMode="auto">
          <a:xfrm>
            <a:off x="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b="0" i="0">
                <a:latin typeface="Times" charset="0"/>
              </a:defRPr>
            </a:lvl1pPr>
          </a:lstStyle>
          <a:p>
            <a:endParaRPr lang="en-US" altLang="de-DE"/>
          </a:p>
        </p:txBody>
      </p:sp>
      <p:sp>
        <p:nvSpPr>
          <p:cNvPr id="97283" name="Rectangle 3"/>
          <p:cNvSpPr>
            <a:spLocks noGrp="1" noChangeArrowheads="1"/>
          </p:cNvSpPr>
          <p:nvPr>
            <p:ph type="dt" idx="1"/>
          </p:nvPr>
        </p:nvSpPr>
        <p:spPr bwMode="auto">
          <a:xfrm>
            <a:off x="5181600" y="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b="0" i="0">
                <a:latin typeface="Times" charset="0"/>
              </a:defRPr>
            </a:lvl1pPr>
          </a:lstStyle>
          <a:p>
            <a:endParaRPr lang="en-US" altLang="de-DE"/>
          </a:p>
        </p:txBody>
      </p:sp>
      <p:sp>
        <p:nvSpPr>
          <p:cNvPr id="97284" name="Rectangle 4"/>
          <p:cNvSpPr>
            <a:spLocks noGrp="1" noRot="1" noChangeAspect="1" noChangeArrowheads="1" noTextEdit="1"/>
          </p:cNvSpPr>
          <p:nvPr>
            <p:ph type="sldImg" idx="2"/>
          </p:nvPr>
        </p:nvSpPr>
        <p:spPr bwMode="auto">
          <a:xfrm>
            <a:off x="2844800" y="533400"/>
            <a:ext cx="3454400" cy="25908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7285" name="Rectangle 5"/>
          <p:cNvSpPr>
            <a:spLocks noGrp="1" noChangeArrowheads="1"/>
          </p:cNvSpPr>
          <p:nvPr>
            <p:ph type="body" sz="quarter" idx="3"/>
          </p:nvPr>
        </p:nvSpPr>
        <p:spPr bwMode="auto">
          <a:xfrm>
            <a:off x="1219200" y="3276600"/>
            <a:ext cx="6705600"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de-DE"/>
              <a:t>Click to edit Master text styles</a:t>
            </a:r>
          </a:p>
          <a:p>
            <a:pPr lvl="1"/>
            <a:r>
              <a:rPr lang="en-US" altLang="de-DE"/>
              <a:t>Second level</a:t>
            </a:r>
          </a:p>
          <a:p>
            <a:pPr lvl="2"/>
            <a:r>
              <a:rPr lang="en-US" altLang="de-DE"/>
              <a:t>Third level</a:t>
            </a:r>
          </a:p>
          <a:p>
            <a:pPr lvl="3"/>
            <a:r>
              <a:rPr lang="en-US" altLang="de-DE"/>
              <a:t>Fourth level</a:t>
            </a:r>
          </a:p>
          <a:p>
            <a:pPr lvl="4"/>
            <a:r>
              <a:rPr lang="en-US" altLang="de-DE"/>
              <a:t>Fifth level</a:t>
            </a:r>
          </a:p>
        </p:txBody>
      </p:sp>
      <p:sp>
        <p:nvSpPr>
          <p:cNvPr id="97286" name="Rectangle 6"/>
          <p:cNvSpPr>
            <a:spLocks noGrp="1" noChangeArrowheads="1"/>
          </p:cNvSpPr>
          <p:nvPr>
            <p:ph type="ftr" sz="quarter" idx="4"/>
          </p:nvPr>
        </p:nvSpPr>
        <p:spPr bwMode="auto">
          <a:xfrm>
            <a:off x="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b="0" i="0">
                <a:latin typeface="Times" charset="0"/>
              </a:defRPr>
            </a:lvl1pPr>
          </a:lstStyle>
          <a:p>
            <a:endParaRPr lang="en-US" altLang="de-DE"/>
          </a:p>
        </p:txBody>
      </p:sp>
      <p:sp>
        <p:nvSpPr>
          <p:cNvPr id="97287" name="Rectangle 7"/>
          <p:cNvSpPr>
            <a:spLocks noGrp="1" noChangeArrowheads="1"/>
          </p:cNvSpPr>
          <p:nvPr>
            <p:ph type="sldNum" sz="quarter" idx="5"/>
          </p:nvPr>
        </p:nvSpPr>
        <p:spPr bwMode="auto">
          <a:xfrm>
            <a:off x="5181600" y="6477000"/>
            <a:ext cx="39624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b="0" i="0">
                <a:latin typeface="Times" charset="0"/>
              </a:defRPr>
            </a:lvl1pPr>
          </a:lstStyle>
          <a:p>
            <a:fld id="{150A40B1-BCCE-7A4C-A8B9-CADF22E3BA4A}" type="slidenum">
              <a:rPr lang="en-US" altLang="de-DE"/>
              <a:pPr/>
              <a:t>‹Nr.›</a:t>
            </a:fld>
            <a:endParaRPr lang="en-US" altLang="de-DE"/>
          </a:p>
        </p:txBody>
      </p:sp>
    </p:spTree>
    <p:extLst>
      <p:ext uri="{BB962C8B-B14F-4D97-AF65-F5344CB8AC3E}">
        <p14:creationId xmlns:p14="http://schemas.microsoft.com/office/powerpoint/2010/main" val="9460329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mn-ea"/>
        <a:cs typeface="+mn-cs"/>
      </a:defRPr>
    </a:lvl1pPr>
    <a:lvl2pPr marL="457200" algn="l" rtl="0" eaLnBrk="0" fontAlgn="base" hangingPunct="0">
      <a:spcBef>
        <a:spcPct val="30000"/>
      </a:spcBef>
      <a:spcAft>
        <a:spcPct val="0"/>
      </a:spcAft>
      <a:defRPr sz="1200" kern="1200">
        <a:solidFill>
          <a:schemeClr val="tx1"/>
        </a:solidFill>
        <a:latin typeface="Times" charset="0"/>
        <a:ea typeface="+mn-ea"/>
        <a:cs typeface="+mn-cs"/>
      </a:defRPr>
    </a:lvl2pPr>
    <a:lvl3pPr marL="914400" algn="l" rtl="0" eaLnBrk="0" fontAlgn="base" hangingPunct="0">
      <a:spcBef>
        <a:spcPct val="30000"/>
      </a:spcBef>
      <a:spcAft>
        <a:spcPct val="0"/>
      </a:spcAft>
      <a:defRPr sz="1200" kern="1200">
        <a:solidFill>
          <a:schemeClr val="tx1"/>
        </a:solidFill>
        <a:latin typeface="Times" charset="0"/>
        <a:ea typeface="+mn-ea"/>
        <a:cs typeface="+mn-cs"/>
      </a:defRPr>
    </a:lvl3pPr>
    <a:lvl4pPr marL="1371600" algn="l" rtl="0" eaLnBrk="0" fontAlgn="base" hangingPunct="0">
      <a:spcBef>
        <a:spcPct val="30000"/>
      </a:spcBef>
      <a:spcAft>
        <a:spcPct val="0"/>
      </a:spcAft>
      <a:defRPr sz="1200" kern="1200">
        <a:solidFill>
          <a:schemeClr val="tx1"/>
        </a:solidFill>
        <a:latin typeface="Times" charset="0"/>
        <a:ea typeface="+mn-ea"/>
        <a:cs typeface="+mn-cs"/>
      </a:defRPr>
    </a:lvl4pPr>
    <a:lvl5pPr marL="1828800" algn="l" rtl="0" eaLnBrk="0" fontAlgn="base" hangingPunct="0">
      <a:spcBef>
        <a:spcPct val="30000"/>
      </a:spcBef>
      <a:spcAft>
        <a:spcPct val="0"/>
      </a:spcAft>
      <a:defRPr sz="1200" kern="1200">
        <a:solidFill>
          <a:schemeClr val="tx1"/>
        </a:solidFill>
        <a:latin typeface="Times"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noTextEdit="1"/>
          </p:cNvSpPr>
          <p:nvPr>
            <p:ph type="sldImg"/>
          </p:nvPr>
        </p:nvSpPr>
        <p:spPr>
          <a:ln/>
        </p:spPr>
      </p:sp>
      <p:sp>
        <p:nvSpPr>
          <p:cNvPr id="16386"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228600" indent="-228600">
              <a:buAutoNum type="arabicPeriod"/>
            </a:pPr>
            <a:r>
              <a:rPr lang="en-US" baseline="0" dirty="0"/>
              <a:t>Start with initial point (</a:t>
            </a:r>
            <a:r>
              <a:rPr lang="en-US" baseline="0" dirty="0" err="1"/>
              <a:t>addVertex</a:t>
            </a:r>
            <a:r>
              <a:rPr lang="en-US" baseline="0" dirty="0"/>
              <a:t>), then add points/edges</a:t>
            </a:r>
          </a:p>
          <a:p>
            <a:pPr marL="228600" indent="-228600">
              <a:buAutoNum type="arabicPeriod"/>
            </a:pPr>
            <a:r>
              <a:rPr lang="en-US" dirty="0"/>
              <a:t>Allows</a:t>
            </a:r>
            <a:r>
              <a:rPr lang="en-US" baseline="0" dirty="0"/>
              <a:t> to break down complex graphical objects into smaller objects/classes</a:t>
            </a:r>
          </a:p>
          <a:p>
            <a:pPr marL="228600" indent="-228600">
              <a:buAutoNum type="arabicPeriod"/>
            </a:pPr>
            <a:r>
              <a:rPr lang="en-US" baseline="0" dirty="0"/>
              <a:t>How operation count depends on problem size N, for large N; use O-Notation</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baseline="0" dirty="0" err="1"/>
              <a:t>map.put</a:t>
            </a:r>
            <a:r>
              <a:rPr lang="en-US" baseline="0" dirty="0"/>
              <a:t>(key, value) and get(key)</a:t>
            </a:r>
          </a:p>
          <a:p>
            <a:pPr marL="228600" marR="0" indent="-228600" algn="l" defTabSz="914400" rtl="0" eaLnBrk="0" fontAlgn="base" latinLnBrk="0" hangingPunct="0">
              <a:lnSpc>
                <a:spcPct val="100000"/>
              </a:lnSpc>
              <a:spcBef>
                <a:spcPct val="30000"/>
              </a:spcBef>
              <a:spcAft>
                <a:spcPct val="0"/>
              </a:spcAft>
              <a:buClrTx/>
              <a:buSzTx/>
              <a:buFontTx/>
              <a:buAutoNum type="arabicPeriod"/>
              <a:tabLst/>
              <a:defRPr/>
            </a:pPr>
            <a:r>
              <a:rPr lang="en-US" baseline="0" dirty="0"/>
              <a:t>Bucket hashing; map (</a:t>
            </a:r>
            <a:r>
              <a:rPr lang="en-US" baseline="0" dirty="0" err="1"/>
              <a:t>key,value</a:t>
            </a:r>
            <a:r>
              <a:rPr lang="en-US" baseline="0" dirty="0"/>
              <a:t>) pairs to buckets, based on hash code, have linked list in each bucket</a:t>
            </a:r>
          </a:p>
          <a:p>
            <a:pPr marL="228600" indent="-228600">
              <a:buAutoNum type="arabicPeriod"/>
            </a:pPr>
            <a:endParaRPr lang="en-US" baseline="0" dirty="0"/>
          </a:p>
        </p:txBody>
      </p:sp>
      <p:sp>
        <p:nvSpPr>
          <p:cNvPr id="16387"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22754F2A-9C89-8343-9E1A-7D9D4DE7C397}" type="slidenum">
              <a:rPr lang="en-US" altLang="de-DE" sz="1200"/>
              <a:pPr/>
              <a:t>1</a:t>
            </a:fld>
            <a:endParaRPr lang="en-US" altLang="de-DE" sz="1200"/>
          </a:p>
        </p:txBody>
      </p:sp>
    </p:spTree>
    <p:extLst>
      <p:ext uri="{BB962C8B-B14F-4D97-AF65-F5344CB8AC3E}">
        <p14:creationId xmlns:p14="http://schemas.microsoft.com/office/powerpoint/2010/main" val="6641120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07F3E9-4E69-C844-8FEB-6EAEDCC0F2DD}" type="slidenum">
              <a:rPr lang="en-US" altLang="de-DE"/>
              <a:pPr/>
              <a:t>15</a:t>
            </a:fld>
            <a:endParaRPr lang="en-US" altLang="de-DE"/>
          </a:p>
        </p:txBody>
      </p:sp>
      <p:sp>
        <p:nvSpPr>
          <p:cNvPr id="129638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638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6850135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FDB20B-7AAB-A14D-9C3E-B773C846905E}" type="slidenum">
              <a:rPr lang="en-US" altLang="de-DE"/>
              <a:pPr/>
              <a:t>16</a:t>
            </a:fld>
            <a:endParaRPr lang="en-US" altLang="de-DE"/>
          </a:p>
        </p:txBody>
      </p:sp>
      <p:sp>
        <p:nvSpPr>
          <p:cNvPr id="129433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433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106589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15ECE2-D13F-2C47-B1DE-51DE227B3622}" type="slidenum">
              <a:rPr lang="en-US" altLang="de-DE"/>
              <a:pPr/>
              <a:t>17</a:t>
            </a:fld>
            <a:endParaRPr lang="en-US" altLang="de-DE"/>
          </a:p>
        </p:txBody>
      </p:sp>
      <p:sp>
        <p:nvSpPr>
          <p:cNvPr id="127181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7181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155612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18</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5447303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19</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7818082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20</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6538644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21</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r>
              <a:rPr lang="de-DE" altLang="de-DE" dirty="0" err="1"/>
              <a:t>From</a:t>
            </a:r>
            <a:r>
              <a:rPr lang="de-DE" altLang="de-DE" dirty="0"/>
              <a:t> https://</a:t>
            </a:r>
            <a:r>
              <a:rPr lang="de-DE" altLang="de-DE" dirty="0" err="1"/>
              <a:t>docs.oracle.com</a:t>
            </a:r>
            <a:r>
              <a:rPr lang="de-DE" altLang="de-DE" dirty="0"/>
              <a:t>/</a:t>
            </a:r>
            <a:r>
              <a:rPr lang="de-DE" altLang="de-DE" dirty="0" err="1"/>
              <a:t>javase</a:t>
            </a:r>
            <a:r>
              <a:rPr lang="de-DE" altLang="de-DE" dirty="0"/>
              <a:t>/</a:t>
            </a:r>
            <a:r>
              <a:rPr lang="de-DE" altLang="de-DE" dirty="0" err="1"/>
              <a:t>tutorial</a:t>
            </a:r>
            <a:r>
              <a:rPr lang="de-DE" altLang="de-DE" dirty="0"/>
              <a:t>/essential/</a:t>
            </a:r>
            <a:r>
              <a:rPr lang="de-DE" altLang="de-DE" dirty="0" err="1"/>
              <a:t>exceptions</a:t>
            </a:r>
            <a:r>
              <a:rPr lang="de-DE" altLang="de-DE" dirty="0"/>
              <a:t>/</a:t>
            </a:r>
            <a:r>
              <a:rPr lang="de-DE" altLang="de-DE" dirty="0" err="1"/>
              <a:t>runtime.html</a:t>
            </a:r>
            <a:r>
              <a:rPr lang="de-DE" altLang="de-DE" dirty="0"/>
              <a:t>:</a:t>
            </a:r>
          </a:p>
          <a:p>
            <a:endParaRPr lang="de-DE" altLang="de-DE" dirty="0"/>
          </a:p>
          <a:p>
            <a:r>
              <a:rPr lang="de-DE" b="1" dirty="0" err="1"/>
              <a:t>Unchecked</a:t>
            </a:r>
            <a:r>
              <a:rPr lang="de-DE" b="1" dirty="0"/>
              <a:t> </a:t>
            </a:r>
            <a:r>
              <a:rPr lang="de-DE" b="1" dirty="0" err="1"/>
              <a:t>Exceptions</a:t>
            </a:r>
            <a:r>
              <a:rPr lang="de-DE" b="1" dirty="0"/>
              <a:t> — The </a:t>
            </a:r>
            <a:r>
              <a:rPr lang="de-DE" b="1" dirty="0" err="1"/>
              <a:t>Controversy</a:t>
            </a:r>
            <a:endParaRPr lang="de-DE" b="1" dirty="0"/>
          </a:p>
          <a:p>
            <a:r>
              <a:rPr lang="de-DE" dirty="0" err="1"/>
              <a:t>Because</a:t>
            </a:r>
            <a:r>
              <a:rPr lang="de-DE" dirty="0"/>
              <a:t> </a:t>
            </a:r>
            <a:r>
              <a:rPr lang="de-DE" dirty="0" err="1"/>
              <a:t>the</a:t>
            </a:r>
            <a:r>
              <a:rPr lang="de-DE" dirty="0"/>
              <a:t> Java </a:t>
            </a:r>
            <a:r>
              <a:rPr lang="de-DE" dirty="0" err="1"/>
              <a:t>programming</a:t>
            </a:r>
            <a:r>
              <a:rPr lang="de-DE" dirty="0"/>
              <a:t> </a:t>
            </a:r>
            <a:r>
              <a:rPr lang="de-DE" dirty="0" err="1"/>
              <a:t>language</a:t>
            </a:r>
            <a:r>
              <a:rPr lang="de-DE" dirty="0"/>
              <a:t> </a:t>
            </a:r>
            <a:r>
              <a:rPr lang="de-DE" dirty="0" err="1"/>
              <a:t>does</a:t>
            </a:r>
            <a:r>
              <a:rPr lang="de-DE" dirty="0"/>
              <a:t> not </a:t>
            </a:r>
            <a:r>
              <a:rPr lang="de-DE" dirty="0" err="1"/>
              <a:t>require</a:t>
            </a:r>
            <a:r>
              <a:rPr lang="de-DE" dirty="0"/>
              <a:t> </a:t>
            </a:r>
            <a:r>
              <a:rPr lang="de-DE" dirty="0" err="1"/>
              <a:t>methods</a:t>
            </a:r>
            <a:r>
              <a:rPr lang="de-DE" dirty="0"/>
              <a:t> </a:t>
            </a:r>
            <a:r>
              <a:rPr lang="de-DE" dirty="0" err="1"/>
              <a:t>to</a:t>
            </a:r>
            <a:r>
              <a:rPr lang="de-DE" dirty="0"/>
              <a:t> catch </a:t>
            </a:r>
            <a:r>
              <a:rPr lang="de-DE" dirty="0" err="1"/>
              <a:t>or</a:t>
            </a:r>
            <a:r>
              <a:rPr lang="de-DE" dirty="0"/>
              <a:t> </a:t>
            </a:r>
            <a:r>
              <a:rPr lang="de-DE" dirty="0" err="1"/>
              <a:t>to</a:t>
            </a:r>
            <a:r>
              <a:rPr lang="de-DE" dirty="0"/>
              <a:t> </a:t>
            </a:r>
            <a:r>
              <a:rPr lang="de-DE" dirty="0" err="1"/>
              <a:t>specify</a:t>
            </a:r>
            <a:r>
              <a:rPr lang="de-DE" dirty="0"/>
              <a:t> </a:t>
            </a:r>
            <a:r>
              <a:rPr lang="de-DE" dirty="0" err="1"/>
              <a:t>unchecked</a:t>
            </a:r>
            <a:r>
              <a:rPr lang="de-DE" dirty="0"/>
              <a:t> </a:t>
            </a:r>
            <a:r>
              <a:rPr lang="de-DE" dirty="0" err="1"/>
              <a:t>exceptions</a:t>
            </a:r>
            <a:r>
              <a:rPr lang="de-DE" dirty="0"/>
              <a:t> (</a:t>
            </a:r>
            <a:r>
              <a:rPr lang="de-DE" dirty="0" err="1"/>
              <a:t>RuntimeException</a:t>
            </a:r>
            <a:r>
              <a:rPr lang="de-DE" dirty="0"/>
              <a:t>, Error, </a:t>
            </a:r>
            <a:r>
              <a:rPr lang="de-DE" dirty="0" err="1"/>
              <a:t>and</a:t>
            </a:r>
            <a:r>
              <a:rPr lang="de-DE" dirty="0"/>
              <a:t> </a:t>
            </a:r>
            <a:r>
              <a:rPr lang="de-DE" dirty="0" err="1"/>
              <a:t>their</a:t>
            </a:r>
            <a:r>
              <a:rPr lang="de-DE" dirty="0"/>
              <a:t> </a:t>
            </a:r>
            <a:r>
              <a:rPr lang="de-DE" dirty="0" err="1"/>
              <a:t>subclasses</a:t>
            </a:r>
            <a:r>
              <a:rPr lang="de-DE" dirty="0"/>
              <a:t>), </a:t>
            </a:r>
            <a:r>
              <a:rPr lang="de-DE" dirty="0" err="1"/>
              <a:t>programmers</a:t>
            </a:r>
            <a:r>
              <a:rPr lang="de-DE" dirty="0"/>
              <a:t> </a:t>
            </a:r>
            <a:r>
              <a:rPr lang="de-DE" dirty="0" err="1"/>
              <a:t>may</a:t>
            </a:r>
            <a:r>
              <a:rPr lang="de-DE" dirty="0"/>
              <a:t> </a:t>
            </a:r>
            <a:r>
              <a:rPr lang="de-DE" dirty="0" err="1"/>
              <a:t>be</a:t>
            </a:r>
            <a:r>
              <a:rPr lang="de-DE" dirty="0"/>
              <a:t> </a:t>
            </a:r>
            <a:r>
              <a:rPr lang="de-DE" dirty="0" err="1"/>
              <a:t>tempted</a:t>
            </a:r>
            <a:r>
              <a:rPr lang="de-DE" dirty="0"/>
              <a:t> </a:t>
            </a:r>
            <a:r>
              <a:rPr lang="de-DE" dirty="0" err="1"/>
              <a:t>to</a:t>
            </a:r>
            <a:r>
              <a:rPr lang="de-DE" dirty="0"/>
              <a:t> </a:t>
            </a:r>
            <a:r>
              <a:rPr lang="de-DE" dirty="0" err="1"/>
              <a:t>write</a:t>
            </a:r>
            <a:r>
              <a:rPr lang="de-DE" dirty="0"/>
              <a:t> </a:t>
            </a:r>
            <a:r>
              <a:rPr lang="de-DE" dirty="0" err="1"/>
              <a:t>code</a:t>
            </a:r>
            <a:r>
              <a:rPr lang="de-DE" dirty="0"/>
              <a:t> </a:t>
            </a:r>
            <a:r>
              <a:rPr lang="de-DE" dirty="0" err="1"/>
              <a:t>that</a:t>
            </a:r>
            <a:r>
              <a:rPr lang="de-DE" dirty="0"/>
              <a:t> </a:t>
            </a:r>
            <a:r>
              <a:rPr lang="de-DE" dirty="0" err="1"/>
              <a:t>throws</a:t>
            </a:r>
            <a:r>
              <a:rPr lang="de-DE" dirty="0"/>
              <a:t> </a:t>
            </a:r>
            <a:r>
              <a:rPr lang="de-DE" dirty="0" err="1"/>
              <a:t>only</a:t>
            </a:r>
            <a:r>
              <a:rPr lang="de-DE" dirty="0"/>
              <a:t> </a:t>
            </a:r>
            <a:r>
              <a:rPr lang="de-DE" dirty="0" err="1"/>
              <a:t>unchecked</a:t>
            </a:r>
            <a:r>
              <a:rPr lang="de-DE" dirty="0"/>
              <a:t> </a:t>
            </a:r>
            <a:r>
              <a:rPr lang="de-DE" dirty="0" err="1"/>
              <a:t>exceptions</a:t>
            </a:r>
            <a:r>
              <a:rPr lang="de-DE" dirty="0"/>
              <a:t> </a:t>
            </a:r>
            <a:r>
              <a:rPr lang="de-DE" dirty="0" err="1"/>
              <a:t>or</a:t>
            </a:r>
            <a:r>
              <a:rPr lang="de-DE" dirty="0"/>
              <a:t> </a:t>
            </a:r>
            <a:r>
              <a:rPr lang="de-DE" dirty="0" err="1"/>
              <a:t>to</a:t>
            </a:r>
            <a:r>
              <a:rPr lang="de-DE" dirty="0"/>
              <a:t> </a:t>
            </a:r>
            <a:r>
              <a:rPr lang="de-DE" dirty="0" err="1"/>
              <a:t>make</a:t>
            </a:r>
            <a:r>
              <a:rPr lang="de-DE" dirty="0"/>
              <a:t> all </a:t>
            </a:r>
            <a:r>
              <a:rPr lang="de-DE" dirty="0" err="1"/>
              <a:t>their</a:t>
            </a:r>
            <a:r>
              <a:rPr lang="de-DE" dirty="0"/>
              <a:t> </a:t>
            </a:r>
            <a:r>
              <a:rPr lang="de-DE" dirty="0" err="1"/>
              <a:t>exception</a:t>
            </a:r>
            <a:r>
              <a:rPr lang="de-DE" dirty="0"/>
              <a:t> </a:t>
            </a:r>
            <a:r>
              <a:rPr lang="de-DE" dirty="0" err="1"/>
              <a:t>subclasses</a:t>
            </a:r>
            <a:r>
              <a:rPr lang="de-DE" dirty="0"/>
              <a:t> </a:t>
            </a:r>
            <a:r>
              <a:rPr lang="de-DE" dirty="0" err="1"/>
              <a:t>inherit</a:t>
            </a:r>
            <a:r>
              <a:rPr lang="de-DE" dirty="0"/>
              <a:t> </a:t>
            </a:r>
            <a:r>
              <a:rPr lang="de-DE" dirty="0" err="1"/>
              <a:t>from</a:t>
            </a:r>
            <a:r>
              <a:rPr lang="de-DE" dirty="0"/>
              <a:t> </a:t>
            </a:r>
            <a:r>
              <a:rPr lang="de-DE" dirty="0" err="1"/>
              <a:t>RuntimeException</a:t>
            </a:r>
            <a:r>
              <a:rPr lang="de-DE" dirty="0"/>
              <a:t>. </a:t>
            </a:r>
            <a:r>
              <a:rPr lang="de-DE" dirty="0" err="1"/>
              <a:t>Both</a:t>
            </a:r>
            <a:r>
              <a:rPr lang="de-DE" dirty="0"/>
              <a:t> </a:t>
            </a:r>
            <a:r>
              <a:rPr lang="de-DE" dirty="0" err="1"/>
              <a:t>of</a:t>
            </a:r>
            <a:r>
              <a:rPr lang="de-DE" dirty="0"/>
              <a:t> </a:t>
            </a:r>
            <a:r>
              <a:rPr lang="de-DE" dirty="0" err="1"/>
              <a:t>these</a:t>
            </a:r>
            <a:r>
              <a:rPr lang="de-DE" dirty="0"/>
              <a:t> </a:t>
            </a:r>
            <a:r>
              <a:rPr lang="de-DE" dirty="0" err="1"/>
              <a:t>shortcuts</a:t>
            </a:r>
            <a:r>
              <a:rPr lang="de-DE" dirty="0"/>
              <a:t> </a:t>
            </a:r>
            <a:r>
              <a:rPr lang="de-DE" dirty="0" err="1"/>
              <a:t>allow</a:t>
            </a:r>
            <a:r>
              <a:rPr lang="de-DE" dirty="0"/>
              <a:t> </a:t>
            </a:r>
            <a:r>
              <a:rPr lang="de-DE" dirty="0" err="1"/>
              <a:t>programmers</a:t>
            </a:r>
            <a:r>
              <a:rPr lang="de-DE" dirty="0"/>
              <a:t> </a:t>
            </a:r>
            <a:r>
              <a:rPr lang="de-DE" dirty="0" err="1"/>
              <a:t>to</a:t>
            </a:r>
            <a:r>
              <a:rPr lang="de-DE" dirty="0"/>
              <a:t> </a:t>
            </a:r>
            <a:r>
              <a:rPr lang="de-DE" dirty="0" err="1"/>
              <a:t>write</a:t>
            </a:r>
            <a:r>
              <a:rPr lang="de-DE" dirty="0"/>
              <a:t> </a:t>
            </a:r>
            <a:r>
              <a:rPr lang="de-DE" dirty="0" err="1"/>
              <a:t>code</a:t>
            </a:r>
            <a:r>
              <a:rPr lang="de-DE" dirty="0"/>
              <a:t> </a:t>
            </a:r>
            <a:r>
              <a:rPr lang="de-DE" dirty="0" err="1"/>
              <a:t>without</a:t>
            </a:r>
            <a:r>
              <a:rPr lang="de-DE" dirty="0"/>
              <a:t> </a:t>
            </a:r>
            <a:r>
              <a:rPr lang="de-DE" dirty="0" err="1"/>
              <a:t>bothering</a:t>
            </a:r>
            <a:r>
              <a:rPr lang="de-DE" dirty="0"/>
              <a:t> </a:t>
            </a:r>
            <a:r>
              <a:rPr lang="de-DE" dirty="0" err="1"/>
              <a:t>with</a:t>
            </a:r>
            <a:r>
              <a:rPr lang="de-DE" dirty="0"/>
              <a:t> </a:t>
            </a:r>
            <a:r>
              <a:rPr lang="de-DE" dirty="0" err="1"/>
              <a:t>compiler</a:t>
            </a:r>
            <a:r>
              <a:rPr lang="de-DE" dirty="0"/>
              <a:t> </a:t>
            </a:r>
            <a:r>
              <a:rPr lang="de-DE" dirty="0" err="1"/>
              <a:t>errors</a:t>
            </a:r>
            <a:r>
              <a:rPr lang="de-DE" dirty="0"/>
              <a:t> </a:t>
            </a:r>
            <a:r>
              <a:rPr lang="de-DE" dirty="0" err="1"/>
              <a:t>and</a:t>
            </a:r>
            <a:r>
              <a:rPr lang="de-DE" dirty="0"/>
              <a:t> </a:t>
            </a:r>
            <a:r>
              <a:rPr lang="de-DE" dirty="0" err="1"/>
              <a:t>without</a:t>
            </a:r>
            <a:r>
              <a:rPr lang="de-DE" dirty="0"/>
              <a:t> </a:t>
            </a:r>
            <a:r>
              <a:rPr lang="de-DE" dirty="0" err="1"/>
              <a:t>bothering</a:t>
            </a:r>
            <a:r>
              <a:rPr lang="de-DE" dirty="0"/>
              <a:t> </a:t>
            </a:r>
            <a:r>
              <a:rPr lang="de-DE" dirty="0" err="1"/>
              <a:t>to</a:t>
            </a:r>
            <a:r>
              <a:rPr lang="de-DE" dirty="0"/>
              <a:t> </a:t>
            </a:r>
            <a:r>
              <a:rPr lang="de-DE" dirty="0" err="1"/>
              <a:t>specify</a:t>
            </a:r>
            <a:r>
              <a:rPr lang="de-DE" dirty="0"/>
              <a:t> </a:t>
            </a:r>
            <a:r>
              <a:rPr lang="de-DE" dirty="0" err="1"/>
              <a:t>or</a:t>
            </a:r>
            <a:r>
              <a:rPr lang="de-DE" dirty="0"/>
              <a:t> </a:t>
            </a:r>
            <a:r>
              <a:rPr lang="de-DE" dirty="0" err="1"/>
              <a:t>to</a:t>
            </a:r>
            <a:r>
              <a:rPr lang="de-DE" dirty="0"/>
              <a:t> catch </a:t>
            </a:r>
            <a:r>
              <a:rPr lang="de-DE" dirty="0" err="1"/>
              <a:t>any</a:t>
            </a:r>
            <a:r>
              <a:rPr lang="de-DE" dirty="0"/>
              <a:t> </a:t>
            </a:r>
            <a:r>
              <a:rPr lang="de-DE" dirty="0" err="1"/>
              <a:t>exceptions</a:t>
            </a:r>
            <a:r>
              <a:rPr lang="de-DE" dirty="0"/>
              <a:t>. </a:t>
            </a:r>
            <a:r>
              <a:rPr lang="de-DE" dirty="0" err="1"/>
              <a:t>Although</a:t>
            </a:r>
            <a:r>
              <a:rPr lang="de-DE" dirty="0"/>
              <a:t> </a:t>
            </a:r>
            <a:r>
              <a:rPr lang="de-DE" dirty="0" err="1"/>
              <a:t>this</a:t>
            </a:r>
            <a:r>
              <a:rPr lang="de-DE" dirty="0"/>
              <a:t> </a:t>
            </a:r>
            <a:r>
              <a:rPr lang="de-DE" dirty="0" err="1"/>
              <a:t>may</a:t>
            </a:r>
            <a:r>
              <a:rPr lang="de-DE" dirty="0"/>
              <a:t> </a:t>
            </a:r>
            <a:r>
              <a:rPr lang="de-DE" dirty="0" err="1"/>
              <a:t>seem</a:t>
            </a:r>
            <a:r>
              <a:rPr lang="de-DE" dirty="0"/>
              <a:t> </a:t>
            </a:r>
            <a:r>
              <a:rPr lang="de-DE" dirty="0" err="1"/>
              <a:t>convenient</a:t>
            </a:r>
            <a:r>
              <a:rPr lang="de-DE" dirty="0"/>
              <a:t> </a:t>
            </a:r>
            <a:r>
              <a:rPr lang="de-DE" dirty="0" err="1"/>
              <a:t>to</a:t>
            </a:r>
            <a:r>
              <a:rPr lang="de-DE" dirty="0"/>
              <a:t> </a:t>
            </a:r>
            <a:r>
              <a:rPr lang="de-DE" dirty="0" err="1"/>
              <a:t>the</a:t>
            </a:r>
            <a:r>
              <a:rPr lang="de-DE" dirty="0"/>
              <a:t> </a:t>
            </a:r>
            <a:r>
              <a:rPr lang="de-DE" dirty="0" err="1"/>
              <a:t>programmer</a:t>
            </a:r>
            <a:r>
              <a:rPr lang="de-DE" dirty="0"/>
              <a:t>, </a:t>
            </a:r>
            <a:r>
              <a:rPr lang="de-DE" dirty="0" err="1"/>
              <a:t>it</a:t>
            </a:r>
            <a:r>
              <a:rPr lang="de-DE" dirty="0"/>
              <a:t> </a:t>
            </a:r>
            <a:r>
              <a:rPr lang="de-DE" dirty="0" err="1"/>
              <a:t>sidesteps</a:t>
            </a:r>
            <a:r>
              <a:rPr lang="de-DE" dirty="0"/>
              <a:t> </a:t>
            </a:r>
            <a:r>
              <a:rPr lang="de-DE" dirty="0" err="1"/>
              <a:t>the</a:t>
            </a:r>
            <a:r>
              <a:rPr lang="de-DE" dirty="0"/>
              <a:t> </a:t>
            </a:r>
            <a:r>
              <a:rPr lang="de-DE" dirty="0" err="1"/>
              <a:t>intent</a:t>
            </a:r>
            <a:r>
              <a:rPr lang="de-DE" dirty="0"/>
              <a:t> </a:t>
            </a:r>
            <a:r>
              <a:rPr lang="de-DE" dirty="0" err="1"/>
              <a:t>of</a:t>
            </a:r>
            <a:r>
              <a:rPr lang="de-DE" dirty="0"/>
              <a:t> </a:t>
            </a:r>
            <a:r>
              <a:rPr lang="de-DE" dirty="0" err="1"/>
              <a:t>the</a:t>
            </a:r>
            <a:r>
              <a:rPr lang="de-DE" dirty="0"/>
              <a:t> catch </a:t>
            </a:r>
            <a:r>
              <a:rPr lang="de-DE" dirty="0" err="1"/>
              <a:t>or</a:t>
            </a:r>
            <a:r>
              <a:rPr lang="de-DE" dirty="0"/>
              <a:t> </a:t>
            </a:r>
            <a:r>
              <a:rPr lang="de-DE" dirty="0" err="1"/>
              <a:t>specify</a:t>
            </a:r>
            <a:r>
              <a:rPr lang="de-DE" dirty="0"/>
              <a:t> </a:t>
            </a:r>
            <a:r>
              <a:rPr lang="de-DE" dirty="0" err="1"/>
              <a:t>requirement</a:t>
            </a:r>
            <a:r>
              <a:rPr lang="de-DE" dirty="0"/>
              <a:t> </a:t>
            </a:r>
            <a:r>
              <a:rPr lang="de-DE" dirty="0" err="1"/>
              <a:t>and</a:t>
            </a:r>
            <a:r>
              <a:rPr lang="de-DE" dirty="0"/>
              <a:t> </a:t>
            </a:r>
            <a:r>
              <a:rPr lang="de-DE" dirty="0" err="1"/>
              <a:t>can</a:t>
            </a:r>
            <a:r>
              <a:rPr lang="de-DE" dirty="0"/>
              <a:t> </a:t>
            </a:r>
            <a:r>
              <a:rPr lang="de-DE" dirty="0" err="1"/>
              <a:t>cause</a:t>
            </a:r>
            <a:r>
              <a:rPr lang="de-DE" dirty="0"/>
              <a:t> </a:t>
            </a:r>
            <a:r>
              <a:rPr lang="de-DE" dirty="0" err="1"/>
              <a:t>problems</a:t>
            </a:r>
            <a:r>
              <a:rPr lang="de-DE" dirty="0"/>
              <a:t> </a:t>
            </a:r>
            <a:r>
              <a:rPr lang="de-DE" dirty="0" err="1"/>
              <a:t>for</a:t>
            </a:r>
            <a:r>
              <a:rPr lang="de-DE" dirty="0"/>
              <a:t> </a:t>
            </a:r>
            <a:r>
              <a:rPr lang="de-DE" dirty="0" err="1"/>
              <a:t>others</a:t>
            </a:r>
            <a:r>
              <a:rPr lang="de-DE" dirty="0"/>
              <a:t> </a:t>
            </a:r>
            <a:r>
              <a:rPr lang="de-DE" dirty="0" err="1"/>
              <a:t>using</a:t>
            </a:r>
            <a:r>
              <a:rPr lang="de-DE" dirty="0"/>
              <a:t> </a:t>
            </a:r>
            <a:r>
              <a:rPr lang="de-DE" dirty="0" err="1"/>
              <a:t>your</a:t>
            </a:r>
            <a:r>
              <a:rPr lang="de-DE" dirty="0"/>
              <a:t> </a:t>
            </a:r>
            <a:r>
              <a:rPr lang="de-DE" dirty="0" err="1"/>
              <a:t>classes</a:t>
            </a:r>
            <a:r>
              <a:rPr lang="de-DE" dirty="0"/>
              <a:t>.</a:t>
            </a:r>
          </a:p>
          <a:p>
            <a:r>
              <a:rPr lang="de-DE" dirty="0" err="1"/>
              <a:t>Why</a:t>
            </a:r>
            <a:r>
              <a:rPr lang="de-DE" dirty="0"/>
              <a:t> </a:t>
            </a:r>
            <a:r>
              <a:rPr lang="de-DE" dirty="0" err="1"/>
              <a:t>did</a:t>
            </a:r>
            <a:r>
              <a:rPr lang="de-DE" dirty="0"/>
              <a:t> </a:t>
            </a:r>
            <a:r>
              <a:rPr lang="de-DE" dirty="0" err="1"/>
              <a:t>the</a:t>
            </a:r>
            <a:r>
              <a:rPr lang="de-DE" dirty="0"/>
              <a:t> </a:t>
            </a:r>
            <a:r>
              <a:rPr lang="de-DE" dirty="0" err="1"/>
              <a:t>designers</a:t>
            </a:r>
            <a:r>
              <a:rPr lang="de-DE" dirty="0"/>
              <a:t> </a:t>
            </a:r>
            <a:r>
              <a:rPr lang="de-DE" dirty="0" err="1"/>
              <a:t>decide</a:t>
            </a:r>
            <a:r>
              <a:rPr lang="de-DE" dirty="0"/>
              <a:t> </a:t>
            </a:r>
            <a:r>
              <a:rPr lang="de-DE" dirty="0" err="1"/>
              <a:t>to</a:t>
            </a:r>
            <a:r>
              <a:rPr lang="de-DE" dirty="0"/>
              <a:t> </a:t>
            </a:r>
            <a:r>
              <a:rPr lang="de-DE" dirty="0" err="1"/>
              <a:t>force</a:t>
            </a:r>
            <a:r>
              <a:rPr lang="de-DE" dirty="0"/>
              <a:t> a </a:t>
            </a:r>
            <a:r>
              <a:rPr lang="de-DE" dirty="0" err="1"/>
              <a:t>method</a:t>
            </a:r>
            <a:r>
              <a:rPr lang="de-DE" dirty="0"/>
              <a:t> </a:t>
            </a:r>
            <a:r>
              <a:rPr lang="de-DE" dirty="0" err="1"/>
              <a:t>to</a:t>
            </a:r>
            <a:r>
              <a:rPr lang="de-DE" dirty="0"/>
              <a:t> </a:t>
            </a:r>
            <a:r>
              <a:rPr lang="de-DE" dirty="0" err="1"/>
              <a:t>specify</a:t>
            </a:r>
            <a:r>
              <a:rPr lang="de-DE" dirty="0"/>
              <a:t> all </a:t>
            </a:r>
            <a:r>
              <a:rPr lang="de-DE" dirty="0" err="1"/>
              <a:t>uncaught</a:t>
            </a:r>
            <a:r>
              <a:rPr lang="de-DE" dirty="0"/>
              <a:t> </a:t>
            </a:r>
            <a:r>
              <a:rPr lang="de-DE" dirty="0" err="1"/>
              <a:t>checked</a:t>
            </a:r>
            <a:r>
              <a:rPr lang="de-DE" dirty="0"/>
              <a:t> </a:t>
            </a:r>
            <a:r>
              <a:rPr lang="de-DE" dirty="0" err="1"/>
              <a:t>exceptions</a:t>
            </a:r>
            <a:r>
              <a:rPr lang="de-DE" dirty="0"/>
              <a:t> </a:t>
            </a:r>
            <a:r>
              <a:rPr lang="de-DE" dirty="0" err="1"/>
              <a:t>that</a:t>
            </a:r>
            <a:r>
              <a:rPr lang="de-DE" dirty="0"/>
              <a:t> </a:t>
            </a:r>
            <a:r>
              <a:rPr lang="de-DE" dirty="0" err="1"/>
              <a:t>can</a:t>
            </a:r>
            <a:r>
              <a:rPr lang="de-DE" dirty="0"/>
              <a:t> </a:t>
            </a:r>
            <a:r>
              <a:rPr lang="de-DE" dirty="0" err="1"/>
              <a:t>be</a:t>
            </a:r>
            <a:r>
              <a:rPr lang="de-DE" dirty="0"/>
              <a:t> </a:t>
            </a:r>
            <a:r>
              <a:rPr lang="de-DE" dirty="0" err="1"/>
              <a:t>thrown</a:t>
            </a:r>
            <a:r>
              <a:rPr lang="de-DE" dirty="0"/>
              <a:t> </a:t>
            </a:r>
            <a:r>
              <a:rPr lang="de-DE" dirty="0" err="1"/>
              <a:t>within</a:t>
            </a:r>
            <a:r>
              <a:rPr lang="de-DE" dirty="0"/>
              <a:t> </a:t>
            </a:r>
            <a:r>
              <a:rPr lang="de-DE" dirty="0" err="1"/>
              <a:t>its</a:t>
            </a:r>
            <a:r>
              <a:rPr lang="de-DE" dirty="0"/>
              <a:t> </a:t>
            </a:r>
            <a:r>
              <a:rPr lang="de-DE" dirty="0" err="1"/>
              <a:t>scope</a:t>
            </a:r>
            <a:r>
              <a:rPr lang="de-DE" dirty="0"/>
              <a:t>? </a:t>
            </a:r>
            <a:r>
              <a:rPr lang="de-DE" dirty="0" err="1"/>
              <a:t>Any</a:t>
            </a:r>
            <a:r>
              <a:rPr lang="de-DE" dirty="0"/>
              <a:t> </a:t>
            </a:r>
            <a:r>
              <a:rPr lang="de-DE" dirty="0" err="1"/>
              <a:t>Exception</a:t>
            </a:r>
            <a:r>
              <a:rPr lang="de-DE" dirty="0"/>
              <a:t> </a:t>
            </a:r>
            <a:r>
              <a:rPr lang="de-DE" dirty="0" err="1"/>
              <a:t>that</a:t>
            </a:r>
            <a:r>
              <a:rPr lang="de-DE" dirty="0"/>
              <a:t> </a:t>
            </a:r>
            <a:r>
              <a:rPr lang="de-DE" dirty="0" err="1"/>
              <a:t>can</a:t>
            </a:r>
            <a:r>
              <a:rPr lang="de-DE" dirty="0"/>
              <a:t> </a:t>
            </a:r>
            <a:r>
              <a:rPr lang="de-DE" dirty="0" err="1"/>
              <a:t>be</a:t>
            </a:r>
            <a:r>
              <a:rPr lang="de-DE" dirty="0"/>
              <a:t> </a:t>
            </a:r>
            <a:r>
              <a:rPr lang="de-DE" dirty="0" err="1"/>
              <a:t>thrown</a:t>
            </a:r>
            <a:r>
              <a:rPr lang="de-DE" dirty="0"/>
              <a:t> </a:t>
            </a:r>
            <a:r>
              <a:rPr lang="de-DE" dirty="0" err="1"/>
              <a:t>by</a:t>
            </a:r>
            <a:r>
              <a:rPr lang="de-DE" dirty="0"/>
              <a:t> a </a:t>
            </a:r>
            <a:r>
              <a:rPr lang="de-DE" dirty="0" err="1"/>
              <a:t>method</a:t>
            </a:r>
            <a:r>
              <a:rPr lang="de-DE" dirty="0"/>
              <a:t> </a:t>
            </a:r>
            <a:r>
              <a:rPr lang="de-DE" dirty="0" err="1"/>
              <a:t>is</a:t>
            </a:r>
            <a:r>
              <a:rPr lang="de-DE" dirty="0"/>
              <a:t> </a:t>
            </a:r>
            <a:r>
              <a:rPr lang="de-DE" dirty="0" err="1"/>
              <a:t>part</a:t>
            </a:r>
            <a:r>
              <a:rPr lang="de-DE" dirty="0"/>
              <a:t> </a:t>
            </a:r>
            <a:r>
              <a:rPr lang="de-DE" dirty="0" err="1"/>
              <a:t>of</a:t>
            </a:r>
            <a:r>
              <a:rPr lang="de-DE" dirty="0"/>
              <a:t> </a:t>
            </a:r>
            <a:r>
              <a:rPr lang="de-DE" dirty="0" err="1"/>
              <a:t>the</a:t>
            </a:r>
            <a:r>
              <a:rPr lang="de-DE" dirty="0"/>
              <a:t> </a:t>
            </a:r>
            <a:r>
              <a:rPr lang="de-DE" dirty="0" err="1"/>
              <a:t>method's</a:t>
            </a:r>
            <a:r>
              <a:rPr lang="de-DE" dirty="0"/>
              <a:t> </a:t>
            </a:r>
            <a:r>
              <a:rPr lang="de-DE" dirty="0" err="1"/>
              <a:t>public</a:t>
            </a:r>
            <a:r>
              <a:rPr lang="de-DE" dirty="0"/>
              <a:t> </a:t>
            </a:r>
            <a:r>
              <a:rPr lang="de-DE" dirty="0" err="1"/>
              <a:t>programming</a:t>
            </a:r>
            <a:r>
              <a:rPr lang="de-DE" dirty="0"/>
              <a:t> </a:t>
            </a:r>
            <a:r>
              <a:rPr lang="de-DE" dirty="0" err="1"/>
              <a:t>interface</a:t>
            </a:r>
            <a:r>
              <a:rPr lang="de-DE" dirty="0"/>
              <a:t>. </a:t>
            </a:r>
            <a:r>
              <a:rPr lang="de-DE" dirty="0" err="1"/>
              <a:t>Those</a:t>
            </a:r>
            <a:r>
              <a:rPr lang="de-DE" dirty="0"/>
              <a:t> </a:t>
            </a:r>
            <a:r>
              <a:rPr lang="de-DE" dirty="0" err="1"/>
              <a:t>who</a:t>
            </a:r>
            <a:r>
              <a:rPr lang="de-DE" dirty="0"/>
              <a:t> </a:t>
            </a:r>
            <a:r>
              <a:rPr lang="de-DE" dirty="0" err="1"/>
              <a:t>call</a:t>
            </a:r>
            <a:r>
              <a:rPr lang="de-DE" dirty="0"/>
              <a:t> a </a:t>
            </a:r>
            <a:r>
              <a:rPr lang="de-DE" dirty="0" err="1"/>
              <a:t>method</a:t>
            </a:r>
            <a:r>
              <a:rPr lang="de-DE" dirty="0"/>
              <a:t> must </a:t>
            </a:r>
            <a:r>
              <a:rPr lang="de-DE" dirty="0" err="1"/>
              <a:t>know</a:t>
            </a:r>
            <a:r>
              <a:rPr lang="de-DE" dirty="0"/>
              <a:t> </a:t>
            </a:r>
            <a:r>
              <a:rPr lang="de-DE" dirty="0" err="1"/>
              <a:t>about</a:t>
            </a:r>
            <a:r>
              <a:rPr lang="de-DE" dirty="0"/>
              <a:t> </a:t>
            </a:r>
            <a:r>
              <a:rPr lang="de-DE" dirty="0" err="1"/>
              <a:t>the</a:t>
            </a:r>
            <a:r>
              <a:rPr lang="de-DE" dirty="0"/>
              <a:t> </a:t>
            </a:r>
            <a:r>
              <a:rPr lang="de-DE" dirty="0" err="1"/>
              <a:t>exceptions</a:t>
            </a:r>
            <a:r>
              <a:rPr lang="de-DE" dirty="0"/>
              <a:t> </a:t>
            </a:r>
            <a:r>
              <a:rPr lang="de-DE" dirty="0" err="1"/>
              <a:t>that</a:t>
            </a:r>
            <a:r>
              <a:rPr lang="de-DE" dirty="0"/>
              <a:t> a </a:t>
            </a:r>
            <a:r>
              <a:rPr lang="de-DE" dirty="0" err="1"/>
              <a:t>method</a:t>
            </a:r>
            <a:r>
              <a:rPr lang="de-DE" dirty="0"/>
              <a:t> </a:t>
            </a:r>
            <a:r>
              <a:rPr lang="de-DE" dirty="0" err="1"/>
              <a:t>can</a:t>
            </a:r>
            <a:r>
              <a:rPr lang="de-DE" dirty="0"/>
              <a:t> </a:t>
            </a:r>
            <a:r>
              <a:rPr lang="de-DE" dirty="0" err="1"/>
              <a:t>throw</a:t>
            </a:r>
            <a:r>
              <a:rPr lang="de-DE" dirty="0"/>
              <a:t> so </a:t>
            </a:r>
            <a:r>
              <a:rPr lang="de-DE" dirty="0" err="1"/>
              <a:t>that</a:t>
            </a:r>
            <a:r>
              <a:rPr lang="de-DE" dirty="0"/>
              <a:t> </a:t>
            </a:r>
            <a:r>
              <a:rPr lang="de-DE" dirty="0" err="1"/>
              <a:t>they</a:t>
            </a:r>
            <a:r>
              <a:rPr lang="de-DE" dirty="0"/>
              <a:t> </a:t>
            </a:r>
            <a:r>
              <a:rPr lang="de-DE" dirty="0" err="1"/>
              <a:t>can</a:t>
            </a:r>
            <a:r>
              <a:rPr lang="de-DE" dirty="0"/>
              <a:t> </a:t>
            </a:r>
            <a:r>
              <a:rPr lang="de-DE" dirty="0" err="1"/>
              <a:t>decide</a:t>
            </a:r>
            <a:r>
              <a:rPr lang="de-DE" dirty="0"/>
              <a:t> </a:t>
            </a:r>
            <a:r>
              <a:rPr lang="de-DE" dirty="0" err="1"/>
              <a:t>what</a:t>
            </a:r>
            <a:r>
              <a:rPr lang="de-DE" dirty="0"/>
              <a:t> </a:t>
            </a:r>
            <a:r>
              <a:rPr lang="de-DE" dirty="0" err="1"/>
              <a:t>to</a:t>
            </a:r>
            <a:r>
              <a:rPr lang="de-DE" dirty="0"/>
              <a:t> do </a:t>
            </a:r>
            <a:r>
              <a:rPr lang="de-DE" dirty="0" err="1"/>
              <a:t>about</a:t>
            </a:r>
            <a:r>
              <a:rPr lang="de-DE" dirty="0"/>
              <a:t> </a:t>
            </a:r>
            <a:r>
              <a:rPr lang="de-DE" dirty="0" err="1"/>
              <a:t>them</a:t>
            </a:r>
            <a:r>
              <a:rPr lang="de-DE" dirty="0"/>
              <a:t>. These </a:t>
            </a:r>
            <a:r>
              <a:rPr lang="de-DE" dirty="0" err="1"/>
              <a:t>exceptions</a:t>
            </a:r>
            <a:r>
              <a:rPr lang="de-DE" dirty="0"/>
              <a:t> </a:t>
            </a:r>
            <a:r>
              <a:rPr lang="de-DE" dirty="0" err="1"/>
              <a:t>are</a:t>
            </a:r>
            <a:r>
              <a:rPr lang="de-DE" dirty="0"/>
              <a:t> </a:t>
            </a:r>
            <a:r>
              <a:rPr lang="de-DE" dirty="0" err="1"/>
              <a:t>as</a:t>
            </a:r>
            <a:r>
              <a:rPr lang="de-DE" dirty="0"/>
              <a:t> </a:t>
            </a:r>
            <a:r>
              <a:rPr lang="de-DE" dirty="0" err="1"/>
              <a:t>much</a:t>
            </a:r>
            <a:r>
              <a:rPr lang="de-DE" dirty="0"/>
              <a:t> a </a:t>
            </a:r>
            <a:r>
              <a:rPr lang="de-DE" dirty="0" err="1"/>
              <a:t>part</a:t>
            </a:r>
            <a:r>
              <a:rPr lang="de-DE" dirty="0"/>
              <a:t> </a:t>
            </a:r>
            <a:r>
              <a:rPr lang="de-DE" dirty="0" err="1"/>
              <a:t>of</a:t>
            </a:r>
            <a:r>
              <a:rPr lang="de-DE" dirty="0"/>
              <a:t> </a:t>
            </a:r>
            <a:r>
              <a:rPr lang="de-DE" dirty="0" err="1"/>
              <a:t>that</a:t>
            </a:r>
            <a:r>
              <a:rPr lang="de-DE" dirty="0"/>
              <a:t> </a:t>
            </a:r>
            <a:r>
              <a:rPr lang="de-DE" dirty="0" err="1"/>
              <a:t>method's</a:t>
            </a:r>
            <a:r>
              <a:rPr lang="de-DE" dirty="0"/>
              <a:t> </a:t>
            </a:r>
            <a:r>
              <a:rPr lang="de-DE" dirty="0" err="1"/>
              <a:t>programming</a:t>
            </a:r>
            <a:r>
              <a:rPr lang="de-DE" dirty="0"/>
              <a:t> </a:t>
            </a:r>
            <a:r>
              <a:rPr lang="de-DE" dirty="0" err="1"/>
              <a:t>interface</a:t>
            </a:r>
            <a:r>
              <a:rPr lang="de-DE" dirty="0"/>
              <a:t> </a:t>
            </a:r>
            <a:r>
              <a:rPr lang="de-DE" dirty="0" err="1"/>
              <a:t>as</a:t>
            </a:r>
            <a:r>
              <a:rPr lang="de-DE" dirty="0"/>
              <a:t> </a:t>
            </a:r>
            <a:r>
              <a:rPr lang="de-DE" dirty="0" err="1"/>
              <a:t>its</a:t>
            </a:r>
            <a:r>
              <a:rPr lang="de-DE" dirty="0"/>
              <a:t> </a:t>
            </a:r>
            <a:r>
              <a:rPr lang="de-DE" dirty="0" err="1"/>
              <a:t>parameters</a:t>
            </a:r>
            <a:r>
              <a:rPr lang="de-DE" dirty="0"/>
              <a:t> </a:t>
            </a:r>
            <a:r>
              <a:rPr lang="de-DE" dirty="0" err="1"/>
              <a:t>and</a:t>
            </a:r>
            <a:r>
              <a:rPr lang="de-DE" dirty="0"/>
              <a:t> </a:t>
            </a:r>
            <a:r>
              <a:rPr lang="de-DE" dirty="0" err="1"/>
              <a:t>return</a:t>
            </a:r>
            <a:r>
              <a:rPr lang="de-DE" dirty="0"/>
              <a:t> </a:t>
            </a:r>
            <a:r>
              <a:rPr lang="de-DE" dirty="0" err="1"/>
              <a:t>value</a:t>
            </a:r>
            <a:r>
              <a:rPr lang="de-DE" dirty="0"/>
              <a:t>.</a:t>
            </a:r>
          </a:p>
          <a:p>
            <a:r>
              <a:rPr lang="de-DE" dirty="0"/>
              <a:t>The </a:t>
            </a:r>
            <a:r>
              <a:rPr lang="de-DE" dirty="0" err="1"/>
              <a:t>next</a:t>
            </a:r>
            <a:r>
              <a:rPr lang="de-DE" dirty="0"/>
              <a:t> </a:t>
            </a:r>
            <a:r>
              <a:rPr lang="de-DE" dirty="0" err="1"/>
              <a:t>question</a:t>
            </a:r>
            <a:r>
              <a:rPr lang="de-DE" dirty="0"/>
              <a:t> </a:t>
            </a:r>
            <a:r>
              <a:rPr lang="de-DE" dirty="0" err="1"/>
              <a:t>might</a:t>
            </a:r>
            <a:r>
              <a:rPr lang="de-DE" dirty="0"/>
              <a:t> </a:t>
            </a:r>
            <a:r>
              <a:rPr lang="de-DE" dirty="0" err="1"/>
              <a:t>be</a:t>
            </a:r>
            <a:r>
              <a:rPr lang="de-DE" dirty="0"/>
              <a:t>: "</a:t>
            </a:r>
            <a:r>
              <a:rPr lang="de-DE" dirty="0" err="1"/>
              <a:t>If</a:t>
            </a:r>
            <a:r>
              <a:rPr lang="de-DE" dirty="0"/>
              <a:t> </a:t>
            </a:r>
            <a:r>
              <a:rPr lang="de-DE" dirty="0" err="1"/>
              <a:t>it's</a:t>
            </a:r>
            <a:r>
              <a:rPr lang="de-DE" dirty="0"/>
              <a:t> so </a:t>
            </a:r>
            <a:r>
              <a:rPr lang="de-DE" dirty="0" err="1"/>
              <a:t>good</a:t>
            </a:r>
            <a:r>
              <a:rPr lang="de-DE" dirty="0"/>
              <a:t> </a:t>
            </a:r>
            <a:r>
              <a:rPr lang="de-DE" dirty="0" err="1"/>
              <a:t>to</a:t>
            </a:r>
            <a:r>
              <a:rPr lang="de-DE" dirty="0"/>
              <a:t> </a:t>
            </a:r>
            <a:r>
              <a:rPr lang="de-DE" dirty="0" err="1"/>
              <a:t>document</a:t>
            </a:r>
            <a:r>
              <a:rPr lang="de-DE" dirty="0"/>
              <a:t> a </a:t>
            </a:r>
            <a:r>
              <a:rPr lang="de-DE" dirty="0" err="1"/>
              <a:t>method's</a:t>
            </a:r>
            <a:r>
              <a:rPr lang="de-DE" dirty="0"/>
              <a:t> API, </a:t>
            </a:r>
            <a:r>
              <a:rPr lang="de-DE" dirty="0" err="1"/>
              <a:t>including</a:t>
            </a:r>
            <a:r>
              <a:rPr lang="de-DE" dirty="0"/>
              <a:t> </a:t>
            </a:r>
            <a:r>
              <a:rPr lang="de-DE" dirty="0" err="1"/>
              <a:t>the</a:t>
            </a:r>
            <a:r>
              <a:rPr lang="de-DE" dirty="0"/>
              <a:t> </a:t>
            </a:r>
            <a:r>
              <a:rPr lang="de-DE" dirty="0" err="1"/>
              <a:t>exceptions</a:t>
            </a:r>
            <a:r>
              <a:rPr lang="de-DE" dirty="0"/>
              <a:t> </a:t>
            </a:r>
            <a:r>
              <a:rPr lang="de-DE" dirty="0" err="1"/>
              <a:t>it</a:t>
            </a:r>
            <a:r>
              <a:rPr lang="de-DE" dirty="0"/>
              <a:t> </a:t>
            </a:r>
            <a:r>
              <a:rPr lang="de-DE" dirty="0" err="1"/>
              <a:t>can</a:t>
            </a:r>
            <a:r>
              <a:rPr lang="de-DE" dirty="0"/>
              <a:t> </a:t>
            </a:r>
            <a:r>
              <a:rPr lang="de-DE" dirty="0" err="1"/>
              <a:t>throw</a:t>
            </a:r>
            <a:r>
              <a:rPr lang="de-DE" dirty="0"/>
              <a:t>, </a:t>
            </a:r>
            <a:r>
              <a:rPr lang="de-DE" dirty="0" err="1"/>
              <a:t>why</a:t>
            </a:r>
            <a:r>
              <a:rPr lang="de-DE" dirty="0"/>
              <a:t> not </a:t>
            </a:r>
            <a:r>
              <a:rPr lang="de-DE" dirty="0" err="1"/>
              <a:t>specify</a:t>
            </a:r>
            <a:r>
              <a:rPr lang="de-DE" dirty="0"/>
              <a:t> </a:t>
            </a:r>
            <a:r>
              <a:rPr lang="de-DE" dirty="0" err="1"/>
              <a:t>runtime</a:t>
            </a:r>
            <a:r>
              <a:rPr lang="de-DE" dirty="0"/>
              <a:t> </a:t>
            </a:r>
            <a:r>
              <a:rPr lang="de-DE" dirty="0" err="1"/>
              <a:t>exceptions</a:t>
            </a:r>
            <a:r>
              <a:rPr lang="de-DE" dirty="0"/>
              <a:t> </a:t>
            </a:r>
            <a:r>
              <a:rPr lang="de-DE" dirty="0" err="1"/>
              <a:t>too</a:t>
            </a:r>
            <a:r>
              <a:rPr lang="de-DE" dirty="0"/>
              <a:t>?" </a:t>
            </a:r>
            <a:r>
              <a:rPr lang="de-DE" dirty="0" err="1"/>
              <a:t>Runtime</a:t>
            </a:r>
            <a:r>
              <a:rPr lang="de-DE" dirty="0"/>
              <a:t> </a:t>
            </a:r>
            <a:r>
              <a:rPr lang="de-DE" dirty="0" err="1"/>
              <a:t>exceptions</a:t>
            </a:r>
            <a:r>
              <a:rPr lang="de-DE" dirty="0"/>
              <a:t> </a:t>
            </a:r>
            <a:r>
              <a:rPr lang="de-DE" dirty="0" err="1"/>
              <a:t>represent</a:t>
            </a:r>
            <a:r>
              <a:rPr lang="de-DE" dirty="0"/>
              <a:t> </a:t>
            </a:r>
            <a:r>
              <a:rPr lang="de-DE" dirty="0" err="1"/>
              <a:t>problems</a:t>
            </a:r>
            <a:r>
              <a:rPr lang="de-DE" dirty="0"/>
              <a:t> </a:t>
            </a:r>
            <a:r>
              <a:rPr lang="de-DE" dirty="0" err="1"/>
              <a:t>that</a:t>
            </a:r>
            <a:r>
              <a:rPr lang="de-DE" dirty="0"/>
              <a:t> </a:t>
            </a:r>
            <a:r>
              <a:rPr lang="de-DE" dirty="0" err="1"/>
              <a:t>are</a:t>
            </a:r>
            <a:r>
              <a:rPr lang="de-DE" dirty="0"/>
              <a:t> </a:t>
            </a:r>
            <a:r>
              <a:rPr lang="de-DE" dirty="0" err="1"/>
              <a:t>the</a:t>
            </a:r>
            <a:r>
              <a:rPr lang="de-DE" dirty="0"/>
              <a:t> </a:t>
            </a:r>
            <a:r>
              <a:rPr lang="de-DE" dirty="0" err="1"/>
              <a:t>result</a:t>
            </a:r>
            <a:r>
              <a:rPr lang="de-DE" dirty="0"/>
              <a:t> </a:t>
            </a:r>
            <a:r>
              <a:rPr lang="de-DE" dirty="0" err="1"/>
              <a:t>of</a:t>
            </a:r>
            <a:r>
              <a:rPr lang="de-DE" dirty="0"/>
              <a:t> a </a:t>
            </a:r>
            <a:r>
              <a:rPr lang="de-DE" dirty="0" err="1"/>
              <a:t>programming</a:t>
            </a:r>
            <a:r>
              <a:rPr lang="de-DE" dirty="0"/>
              <a:t> </a:t>
            </a:r>
            <a:r>
              <a:rPr lang="de-DE" dirty="0" err="1"/>
              <a:t>problem</a:t>
            </a:r>
            <a:r>
              <a:rPr lang="de-DE" dirty="0"/>
              <a:t>, </a:t>
            </a:r>
            <a:r>
              <a:rPr lang="de-DE" dirty="0" err="1"/>
              <a:t>and</a:t>
            </a:r>
            <a:r>
              <a:rPr lang="de-DE" dirty="0"/>
              <a:t> </a:t>
            </a:r>
            <a:r>
              <a:rPr lang="de-DE" dirty="0" err="1"/>
              <a:t>as</a:t>
            </a:r>
            <a:r>
              <a:rPr lang="de-DE" dirty="0"/>
              <a:t> such, </a:t>
            </a:r>
            <a:r>
              <a:rPr lang="de-DE" dirty="0" err="1"/>
              <a:t>the</a:t>
            </a:r>
            <a:r>
              <a:rPr lang="de-DE" dirty="0"/>
              <a:t> API </a:t>
            </a:r>
            <a:r>
              <a:rPr lang="de-DE" dirty="0" err="1"/>
              <a:t>client</a:t>
            </a:r>
            <a:r>
              <a:rPr lang="de-DE" dirty="0"/>
              <a:t> </a:t>
            </a:r>
            <a:r>
              <a:rPr lang="de-DE" dirty="0" err="1"/>
              <a:t>code</a:t>
            </a:r>
            <a:r>
              <a:rPr lang="de-DE" dirty="0"/>
              <a:t> </a:t>
            </a:r>
            <a:r>
              <a:rPr lang="de-DE" dirty="0" err="1"/>
              <a:t>cannot</a:t>
            </a:r>
            <a:r>
              <a:rPr lang="de-DE" dirty="0"/>
              <a:t> </a:t>
            </a:r>
            <a:r>
              <a:rPr lang="de-DE" dirty="0" err="1"/>
              <a:t>reasonably</a:t>
            </a:r>
            <a:r>
              <a:rPr lang="de-DE" dirty="0"/>
              <a:t> </a:t>
            </a:r>
            <a:r>
              <a:rPr lang="de-DE" dirty="0" err="1"/>
              <a:t>be</a:t>
            </a:r>
            <a:r>
              <a:rPr lang="de-DE" dirty="0"/>
              <a:t> </a:t>
            </a:r>
            <a:r>
              <a:rPr lang="de-DE" dirty="0" err="1"/>
              <a:t>expected</a:t>
            </a:r>
            <a:r>
              <a:rPr lang="de-DE" dirty="0"/>
              <a:t> </a:t>
            </a:r>
            <a:r>
              <a:rPr lang="de-DE" dirty="0" err="1"/>
              <a:t>to</a:t>
            </a:r>
            <a:r>
              <a:rPr lang="de-DE" dirty="0"/>
              <a:t> </a:t>
            </a:r>
            <a:r>
              <a:rPr lang="de-DE" dirty="0" err="1"/>
              <a:t>recover</a:t>
            </a:r>
            <a:r>
              <a:rPr lang="de-DE" dirty="0"/>
              <a:t> </a:t>
            </a:r>
            <a:r>
              <a:rPr lang="de-DE" dirty="0" err="1"/>
              <a:t>from</a:t>
            </a:r>
            <a:r>
              <a:rPr lang="de-DE" dirty="0"/>
              <a:t> </a:t>
            </a:r>
            <a:r>
              <a:rPr lang="de-DE" dirty="0" err="1"/>
              <a:t>them</a:t>
            </a:r>
            <a:r>
              <a:rPr lang="de-DE" dirty="0"/>
              <a:t> </a:t>
            </a:r>
            <a:r>
              <a:rPr lang="de-DE" dirty="0" err="1"/>
              <a:t>or</a:t>
            </a:r>
            <a:r>
              <a:rPr lang="de-DE" dirty="0"/>
              <a:t> </a:t>
            </a:r>
            <a:r>
              <a:rPr lang="de-DE" dirty="0" err="1"/>
              <a:t>to</a:t>
            </a:r>
            <a:r>
              <a:rPr lang="de-DE" dirty="0"/>
              <a:t> handle </a:t>
            </a:r>
            <a:r>
              <a:rPr lang="de-DE" dirty="0" err="1"/>
              <a:t>them</a:t>
            </a:r>
            <a:r>
              <a:rPr lang="de-DE" dirty="0"/>
              <a:t> in </a:t>
            </a:r>
            <a:r>
              <a:rPr lang="de-DE" dirty="0" err="1"/>
              <a:t>any</a:t>
            </a:r>
            <a:r>
              <a:rPr lang="de-DE" dirty="0"/>
              <a:t> </a:t>
            </a:r>
            <a:r>
              <a:rPr lang="de-DE" dirty="0" err="1"/>
              <a:t>way</a:t>
            </a:r>
            <a:r>
              <a:rPr lang="de-DE" dirty="0"/>
              <a:t>. Such </a:t>
            </a:r>
            <a:r>
              <a:rPr lang="de-DE" dirty="0" err="1"/>
              <a:t>problems</a:t>
            </a:r>
            <a:r>
              <a:rPr lang="de-DE" dirty="0"/>
              <a:t> </a:t>
            </a:r>
            <a:r>
              <a:rPr lang="de-DE" dirty="0" err="1"/>
              <a:t>include</a:t>
            </a:r>
            <a:r>
              <a:rPr lang="de-DE" dirty="0"/>
              <a:t> </a:t>
            </a:r>
            <a:r>
              <a:rPr lang="de-DE" dirty="0" err="1"/>
              <a:t>arithmetic</a:t>
            </a:r>
            <a:r>
              <a:rPr lang="de-DE" dirty="0"/>
              <a:t> </a:t>
            </a:r>
            <a:r>
              <a:rPr lang="de-DE" dirty="0" err="1"/>
              <a:t>exceptions</a:t>
            </a:r>
            <a:r>
              <a:rPr lang="de-DE" dirty="0"/>
              <a:t>, such </a:t>
            </a:r>
            <a:r>
              <a:rPr lang="de-DE" dirty="0" err="1"/>
              <a:t>as</a:t>
            </a:r>
            <a:r>
              <a:rPr lang="de-DE" dirty="0"/>
              <a:t> </a:t>
            </a:r>
            <a:r>
              <a:rPr lang="de-DE" dirty="0" err="1"/>
              <a:t>dividing</a:t>
            </a:r>
            <a:r>
              <a:rPr lang="de-DE" dirty="0"/>
              <a:t> </a:t>
            </a:r>
            <a:r>
              <a:rPr lang="de-DE" dirty="0" err="1"/>
              <a:t>by</a:t>
            </a:r>
            <a:r>
              <a:rPr lang="de-DE" dirty="0"/>
              <a:t> </a:t>
            </a:r>
            <a:r>
              <a:rPr lang="de-DE" dirty="0" err="1"/>
              <a:t>zero</a:t>
            </a:r>
            <a:r>
              <a:rPr lang="de-DE" dirty="0"/>
              <a:t>; </a:t>
            </a:r>
            <a:r>
              <a:rPr lang="de-DE" dirty="0" err="1"/>
              <a:t>pointer</a:t>
            </a:r>
            <a:r>
              <a:rPr lang="de-DE" dirty="0"/>
              <a:t> </a:t>
            </a:r>
            <a:r>
              <a:rPr lang="de-DE" dirty="0" err="1"/>
              <a:t>exceptions</a:t>
            </a:r>
            <a:r>
              <a:rPr lang="de-DE" dirty="0"/>
              <a:t>, such </a:t>
            </a:r>
            <a:r>
              <a:rPr lang="de-DE" dirty="0" err="1"/>
              <a:t>as</a:t>
            </a:r>
            <a:r>
              <a:rPr lang="de-DE" dirty="0"/>
              <a:t> </a:t>
            </a:r>
            <a:r>
              <a:rPr lang="de-DE" dirty="0" err="1"/>
              <a:t>trying</a:t>
            </a:r>
            <a:r>
              <a:rPr lang="de-DE" dirty="0"/>
              <a:t> </a:t>
            </a:r>
            <a:r>
              <a:rPr lang="de-DE" dirty="0" err="1"/>
              <a:t>to</a:t>
            </a:r>
            <a:r>
              <a:rPr lang="de-DE" dirty="0"/>
              <a:t> </a:t>
            </a:r>
            <a:r>
              <a:rPr lang="de-DE" dirty="0" err="1"/>
              <a:t>access</a:t>
            </a:r>
            <a:r>
              <a:rPr lang="de-DE" dirty="0"/>
              <a:t> an </a:t>
            </a:r>
            <a:r>
              <a:rPr lang="de-DE" dirty="0" err="1"/>
              <a:t>object</a:t>
            </a:r>
            <a:r>
              <a:rPr lang="de-DE" dirty="0"/>
              <a:t> </a:t>
            </a:r>
            <a:r>
              <a:rPr lang="de-DE" dirty="0" err="1"/>
              <a:t>through</a:t>
            </a:r>
            <a:r>
              <a:rPr lang="de-DE" dirty="0"/>
              <a:t> a null </a:t>
            </a:r>
            <a:r>
              <a:rPr lang="de-DE" dirty="0" err="1"/>
              <a:t>reference</a:t>
            </a:r>
            <a:r>
              <a:rPr lang="de-DE" dirty="0"/>
              <a:t>; </a:t>
            </a:r>
            <a:r>
              <a:rPr lang="de-DE" dirty="0" err="1"/>
              <a:t>and</a:t>
            </a:r>
            <a:r>
              <a:rPr lang="de-DE" dirty="0"/>
              <a:t> </a:t>
            </a:r>
            <a:r>
              <a:rPr lang="de-DE" dirty="0" err="1"/>
              <a:t>indexing</a:t>
            </a:r>
            <a:r>
              <a:rPr lang="de-DE" dirty="0"/>
              <a:t> </a:t>
            </a:r>
            <a:r>
              <a:rPr lang="de-DE" dirty="0" err="1"/>
              <a:t>exceptions</a:t>
            </a:r>
            <a:r>
              <a:rPr lang="de-DE" dirty="0"/>
              <a:t>, such </a:t>
            </a:r>
            <a:r>
              <a:rPr lang="de-DE" dirty="0" err="1"/>
              <a:t>as</a:t>
            </a:r>
            <a:r>
              <a:rPr lang="de-DE" dirty="0"/>
              <a:t> </a:t>
            </a:r>
            <a:r>
              <a:rPr lang="de-DE" dirty="0" err="1"/>
              <a:t>attempting</a:t>
            </a:r>
            <a:r>
              <a:rPr lang="de-DE" dirty="0"/>
              <a:t> </a:t>
            </a:r>
            <a:r>
              <a:rPr lang="de-DE" dirty="0" err="1"/>
              <a:t>to</a:t>
            </a:r>
            <a:r>
              <a:rPr lang="de-DE" dirty="0"/>
              <a:t> </a:t>
            </a:r>
            <a:r>
              <a:rPr lang="de-DE" dirty="0" err="1"/>
              <a:t>access</a:t>
            </a:r>
            <a:r>
              <a:rPr lang="de-DE" dirty="0"/>
              <a:t> an </a:t>
            </a:r>
            <a:r>
              <a:rPr lang="de-DE" dirty="0" err="1"/>
              <a:t>array</a:t>
            </a:r>
            <a:r>
              <a:rPr lang="de-DE" dirty="0"/>
              <a:t> </a:t>
            </a:r>
            <a:r>
              <a:rPr lang="de-DE" dirty="0" err="1"/>
              <a:t>element</a:t>
            </a:r>
            <a:r>
              <a:rPr lang="de-DE" dirty="0"/>
              <a:t> </a:t>
            </a:r>
            <a:r>
              <a:rPr lang="de-DE" dirty="0" err="1"/>
              <a:t>through</a:t>
            </a:r>
            <a:r>
              <a:rPr lang="de-DE" dirty="0"/>
              <a:t> an </a:t>
            </a:r>
            <a:r>
              <a:rPr lang="de-DE" dirty="0" err="1"/>
              <a:t>index</a:t>
            </a:r>
            <a:r>
              <a:rPr lang="de-DE" dirty="0"/>
              <a:t> </a:t>
            </a:r>
            <a:r>
              <a:rPr lang="de-DE" dirty="0" err="1"/>
              <a:t>that</a:t>
            </a:r>
            <a:r>
              <a:rPr lang="de-DE" dirty="0"/>
              <a:t> </a:t>
            </a:r>
            <a:r>
              <a:rPr lang="de-DE" dirty="0" err="1"/>
              <a:t>is</a:t>
            </a:r>
            <a:r>
              <a:rPr lang="de-DE" dirty="0"/>
              <a:t> </a:t>
            </a:r>
            <a:r>
              <a:rPr lang="de-DE" dirty="0" err="1"/>
              <a:t>too</a:t>
            </a:r>
            <a:r>
              <a:rPr lang="de-DE" dirty="0"/>
              <a:t> large </a:t>
            </a:r>
            <a:r>
              <a:rPr lang="de-DE" dirty="0" err="1"/>
              <a:t>or</a:t>
            </a:r>
            <a:r>
              <a:rPr lang="de-DE" dirty="0"/>
              <a:t> </a:t>
            </a:r>
            <a:r>
              <a:rPr lang="de-DE" dirty="0" err="1"/>
              <a:t>too</a:t>
            </a:r>
            <a:r>
              <a:rPr lang="de-DE" dirty="0"/>
              <a:t> </a:t>
            </a:r>
            <a:r>
              <a:rPr lang="de-DE" dirty="0" err="1"/>
              <a:t>small</a:t>
            </a:r>
            <a:r>
              <a:rPr lang="de-DE" dirty="0"/>
              <a:t>.</a:t>
            </a:r>
          </a:p>
          <a:p>
            <a:r>
              <a:rPr lang="de-DE" dirty="0" err="1"/>
              <a:t>Runtime</a:t>
            </a:r>
            <a:r>
              <a:rPr lang="de-DE" dirty="0"/>
              <a:t> </a:t>
            </a:r>
            <a:r>
              <a:rPr lang="de-DE" dirty="0" err="1"/>
              <a:t>exceptions</a:t>
            </a:r>
            <a:r>
              <a:rPr lang="de-DE" dirty="0"/>
              <a:t> </a:t>
            </a:r>
            <a:r>
              <a:rPr lang="de-DE" dirty="0" err="1"/>
              <a:t>can</a:t>
            </a:r>
            <a:r>
              <a:rPr lang="de-DE" dirty="0"/>
              <a:t> </a:t>
            </a:r>
            <a:r>
              <a:rPr lang="de-DE" dirty="0" err="1"/>
              <a:t>occur</a:t>
            </a:r>
            <a:r>
              <a:rPr lang="de-DE" dirty="0"/>
              <a:t> </a:t>
            </a:r>
            <a:r>
              <a:rPr lang="de-DE" dirty="0" err="1"/>
              <a:t>anywhere</a:t>
            </a:r>
            <a:r>
              <a:rPr lang="de-DE" dirty="0"/>
              <a:t> in a </a:t>
            </a:r>
            <a:r>
              <a:rPr lang="de-DE" dirty="0" err="1"/>
              <a:t>program</a:t>
            </a:r>
            <a:r>
              <a:rPr lang="de-DE" dirty="0"/>
              <a:t>, </a:t>
            </a:r>
            <a:r>
              <a:rPr lang="de-DE" dirty="0" err="1"/>
              <a:t>and</a:t>
            </a:r>
            <a:r>
              <a:rPr lang="de-DE" dirty="0"/>
              <a:t> in a </a:t>
            </a:r>
            <a:r>
              <a:rPr lang="de-DE" dirty="0" err="1"/>
              <a:t>typical</a:t>
            </a:r>
            <a:r>
              <a:rPr lang="de-DE" dirty="0"/>
              <a:t> </a:t>
            </a:r>
            <a:r>
              <a:rPr lang="de-DE" dirty="0" err="1"/>
              <a:t>one</a:t>
            </a:r>
            <a:r>
              <a:rPr lang="de-DE" dirty="0"/>
              <a:t> </a:t>
            </a:r>
            <a:r>
              <a:rPr lang="de-DE" dirty="0" err="1"/>
              <a:t>they</a:t>
            </a:r>
            <a:r>
              <a:rPr lang="de-DE" dirty="0"/>
              <a:t> </a:t>
            </a:r>
            <a:r>
              <a:rPr lang="de-DE" dirty="0" err="1"/>
              <a:t>can</a:t>
            </a:r>
            <a:r>
              <a:rPr lang="de-DE" dirty="0"/>
              <a:t> </a:t>
            </a:r>
            <a:r>
              <a:rPr lang="de-DE" dirty="0" err="1"/>
              <a:t>be</a:t>
            </a:r>
            <a:r>
              <a:rPr lang="de-DE" dirty="0"/>
              <a:t> </a:t>
            </a:r>
            <a:r>
              <a:rPr lang="de-DE" dirty="0" err="1"/>
              <a:t>very</a:t>
            </a:r>
            <a:r>
              <a:rPr lang="de-DE" dirty="0"/>
              <a:t> </a:t>
            </a:r>
            <a:r>
              <a:rPr lang="de-DE" dirty="0" err="1"/>
              <a:t>numerous</a:t>
            </a:r>
            <a:r>
              <a:rPr lang="de-DE" dirty="0"/>
              <a:t>. </a:t>
            </a:r>
            <a:r>
              <a:rPr lang="de-DE" dirty="0" err="1"/>
              <a:t>Having</a:t>
            </a:r>
            <a:r>
              <a:rPr lang="de-DE" dirty="0"/>
              <a:t> </a:t>
            </a:r>
            <a:r>
              <a:rPr lang="de-DE" dirty="0" err="1"/>
              <a:t>to</a:t>
            </a:r>
            <a:r>
              <a:rPr lang="de-DE" dirty="0"/>
              <a:t> </a:t>
            </a:r>
            <a:r>
              <a:rPr lang="de-DE" dirty="0" err="1"/>
              <a:t>add</a:t>
            </a:r>
            <a:r>
              <a:rPr lang="de-DE" dirty="0"/>
              <a:t> </a:t>
            </a:r>
            <a:r>
              <a:rPr lang="de-DE" dirty="0" err="1"/>
              <a:t>runtime</a:t>
            </a:r>
            <a:r>
              <a:rPr lang="de-DE" dirty="0"/>
              <a:t> </a:t>
            </a:r>
            <a:r>
              <a:rPr lang="de-DE" dirty="0" err="1"/>
              <a:t>exceptions</a:t>
            </a:r>
            <a:r>
              <a:rPr lang="de-DE" dirty="0"/>
              <a:t> in </a:t>
            </a:r>
            <a:r>
              <a:rPr lang="de-DE" dirty="0" err="1"/>
              <a:t>every</a:t>
            </a:r>
            <a:r>
              <a:rPr lang="de-DE" dirty="0"/>
              <a:t> </a:t>
            </a:r>
            <a:r>
              <a:rPr lang="de-DE" dirty="0" err="1"/>
              <a:t>method</a:t>
            </a:r>
            <a:r>
              <a:rPr lang="de-DE" dirty="0"/>
              <a:t> </a:t>
            </a:r>
            <a:r>
              <a:rPr lang="de-DE" dirty="0" err="1"/>
              <a:t>declaration</a:t>
            </a:r>
            <a:r>
              <a:rPr lang="de-DE" dirty="0"/>
              <a:t> </a:t>
            </a:r>
            <a:r>
              <a:rPr lang="de-DE" dirty="0" err="1"/>
              <a:t>would</a:t>
            </a:r>
            <a:r>
              <a:rPr lang="de-DE" dirty="0"/>
              <a:t> </a:t>
            </a:r>
            <a:r>
              <a:rPr lang="de-DE" dirty="0" err="1"/>
              <a:t>reduce</a:t>
            </a:r>
            <a:r>
              <a:rPr lang="de-DE" dirty="0"/>
              <a:t> a </a:t>
            </a:r>
            <a:r>
              <a:rPr lang="de-DE" dirty="0" err="1"/>
              <a:t>program's</a:t>
            </a:r>
            <a:r>
              <a:rPr lang="de-DE" dirty="0"/>
              <a:t> </a:t>
            </a:r>
            <a:r>
              <a:rPr lang="de-DE" dirty="0" err="1"/>
              <a:t>clarity</a:t>
            </a:r>
            <a:r>
              <a:rPr lang="de-DE" dirty="0"/>
              <a:t>. Thus, </a:t>
            </a:r>
            <a:r>
              <a:rPr lang="de-DE" dirty="0" err="1"/>
              <a:t>the</a:t>
            </a:r>
            <a:r>
              <a:rPr lang="de-DE" dirty="0"/>
              <a:t> </a:t>
            </a:r>
            <a:r>
              <a:rPr lang="de-DE" dirty="0" err="1"/>
              <a:t>compiler</a:t>
            </a:r>
            <a:r>
              <a:rPr lang="de-DE" dirty="0"/>
              <a:t> </a:t>
            </a:r>
            <a:r>
              <a:rPr lang="de-DE" dirty="0" err="1"/>
              <a:t>does</a:t>
            </a:r>
            <a:r>
              <a:rPr lang="de-DE" dirty="0"/>
              <a:t> not </a:t>
            </a:r>
            <a:r>
              <a:rPr lang="de-DE" dirty="0" err="1"/>
              <a:t>require</a:t>
            </a:r>
            <a:r>
              <a:rPr lang="de-DE" dirty="0"/>
              <a:t> </a:t>
            </a:r>
            <a:r>
              <a:rPr lang="de-DE" dirty="0" err="1"/>
              <a:t>that</a:t>
            </a:r>
            <a:r>
              <a:rPr lang="de-DE" dirty="0"/>
              <a:t> </a:t>
            </a:r>
            <a:r>
              <a:rPr lang="de-DE" dirty="0" err="1"/>
              <a:t>you</a:t>
            </a:r>
            <a:r>
              <a:rPr lang="de-DE" dirty="0"/>
              <a:t> catch </a:t>
            </a:r>
            <a:r>
              <a:rPr lang="de-DE" dirty="0" err="1"/>
              <a:t>or</a:t>
            </a:r>
            <a:r>
              <a:rPr lang="de-DE" dirty="0"/>
              <a:t> </a:t>
            </a:r>
            <a:r>
              <a:rPr lang="de-DE" dirty="0" err="1"/>
              <a:t>specify</a:t>
            </a:r>
            <a:r>
              <a:rPr lang="de-DE" dirty="0"/>
              <a:t> </a:t>
            </a:r>
            <a:r>
              <a:rPr lang="de-DE" dirty="0" err="1"/>
              <a:t>runtime</a:t>
            </a:r>
            <a:r>
              <a:rPr lang="de-DE" dirty="0"/>
              <a:t> </a:t>
            </a:r>
            <a:r>
              <a:rPr lang="de-DE" dirty="0" err="1"/>
              <a:t>exceptions</a:t>
            </a:r>
            <a:r>
              <a:rPr lang="de-DE" dirty="0"/>
              <a:t> (</a:t>
            </a:r>
            <a:r>
              <a:rPr lang="de-DE" dirty="0" err="1"/>
              <a:t>although</a:t>
            </a:r>
            <a:r>
              <a:rPr lang="de-DE" dirty="0"/>
              <a:t> </a:t>
            </a:r>
            <a:r>
              <a:rPr lang="de-DE" dirty="0" err="1"/>
              <a:t>you</a:t>
            </a:r>
            <a:r>
              <a:rPr lang="de-DE" dirty="0"/>
              <a:t> </a:t>
            </a:r>
            <a:r>
              <a:rPr lang="de-DE" dirty="0" err="1"/>
              <a:t>can</a:t>
            </a:r>
            <a:r>
              <a:rPr lang="de-DE" dirty="0"/>
              <a:t>).</a:t>
            </a:r>
          </a:p>
          <a:p>
            <a:r>
              <a:rPr lang="de-DE" dirty="0" err="1"/>
              <a:t>One</a:t>
            </a:r>
            <a:r>
              <a:rPr lang="de-DE" dirty="0"/>
              <a:t> </a:t>
            </a:r>
            <a:r>
              <a:rPr lang="de-DE" dirty="0" err="1"/>
              <a:t>case</a:t>
            </a:r>
            <a:r>
              <a:rPr lang="de-DE" dirty="0"/>
              <a:t> </a:t>
            </a:r>
            <a:r>
              <a:rPr lang="de-DE" dirty="0" err="1"/>
              <a:t>where</a:t>
            </a:r>
            <a:r>
              <a:rPr lang="de-DE" dirty="0"/>
              <a:t> </a:t>
            </a:r>
            <a:r>
              <a:rPr lang="de-DE" dirty="0" err="1"/>
              <a:t>it</a:t>
            </a:r>
            <a:r>
              <a:rPr lang="de-DE" dirty="0"/>
              <a:t> </a:t>
            </a:r>
            <a:r>
              <a:rPr lang="de-DE" dirty="0" err="1"/>
              <a:t>is</a:t>
            </a:r>
            <a:r>
              <a:rPr lang="de-DE" dirty="0"/>
              <a:t> </a:t>
            </a:r>
            <a:r>
              <a:rPr lang="de-DE" dirty="0" err="1"/>
              <a:t>common</a:t>
            </a:r>
            <a:r>
              <a:rPr lang="de-DE" dirty="0"/>
              <a:t> </a:t>
            </a:r>
            <a:r>
              <a:rPr lang="de-DE" dirty="0" err="1"/>
              <a:t>practice</a:t>
            </a:r>
            <a:r>
              <a:rPr lang="de-DE" dirty="0"/>
              <a:t> </a:t>
            </a:r>
            <a:r>
              <a:rPr lang="de-DE" dirty="0" err="1"/>
              <a:t>to</a:t>
            </a:r>
            <a:r>
              <a:rPr lang="de-DE" dirty="0"/>
              <a:t> </a:t>
            </a:r>
            <a:r>
              <a:rPr lang="de-DE" dirty="0" err="1"/>
              <a:t>throw</a:t>
            </a:r>
            <a:r>
              <a:rPr lang="de-DE" dirty="0"/>
              <a:t> a </a:t>
            </a:r>
            <a:r>
              <a:rPr lang="de-DE" dirty="0" err="1"/>
              <a:t>RuntimeException</a:t>
            </a:r>
            <a:r>
              <a:rPr lang="de-DE" dirty="0"/>
              <a:t> </a:t>
            </a:r>
            <a:r>
              <a:rPr lang="de-DE" dirty="0" err="1"/>
              <a:t>is</a:t>
            </a:r>
            <a:r>
              <a:rPr lang="de-DE" dirty="0"/>
              <a:t> </a:t>
            </a:r>
            <a:r>
              <a:rPr lang="de-DE" dirty="0" err="1"/>
              <a:t>when</a:t>
            </a:r>
            <a:r>
              <a:rPr lang="de-DE" dirty="0"/>
              <a:t> </a:t>
            </a:r>
            <a:r>
              <a:rPr lang="de-DE" dirty="0" err="1"/>
              <a:t>the</a:t>
            </a:r>
            <a:r>
              <a:rPr lang="de-DE" dirty="0"/>
              <a:t> </a:t>
            </a:r>
            <a:r>
              <a:rPr lang="de-DE" dirty="0" err="1"/>
              <a:t>user</a:t>
            </a:r>
            <a:r>
              <a:rPr lang="de-DE" dirty="0"/>
              <a:t> </a:t>
            </a:r>
            <a:r>
              <a:rPr lang="de-DE" dirty="0" err="1"/>
              <a:t>calls</a:t>
            </a:r>
            <a:r>
              <a:rPr lang="de-DE" dirty="0"/>
              <a:t> a </a:t>
            </a:r>
            <a:r>
              <a:rPr lang="de-DE" dirty="0" err="1"/>
              <a:t>method</a:t>
            </a:r>
            <a:r>
              <a:rPr lang="de-DE" dirty="0"/>
              <a:t> </a:t>
            </a:r>
            <a:r>
              <a:rPr lang="de-DE" dirty="0" err="1"/>
              <a:t>incorrectly</a:t>
            </a:r>
            <a:r>
              <a:rPr lang="de-DE" dirty="0"/>
              <a:t>. </a:t>
            </a:r>
            <a:r>
              <a:rPr lang="de-DE" dirty="0" err="1"/>
              <a:t>For</a:t>
            </a:r>
            <a:r>
              <a:rPr lang="de-DE" dirty="0"/>
              <a:t> </a:t>
            </a:r>
            <a:r>
              <a:rPr lang="de-DE" dirty="0" err="1"/>
              <a:t>example</a:t>
            </a:r>
            <a:r>
              <a:rPr lang="de-DE" dirty="0"/>
              <a:t>, a </a:t>
            </a:r>
            <a:r>
              <a:rPr lang="de-DE" dirty="0" err="1"/>
              <a:t>method</a:t>
            </a:r>
            <a:r>
              <a:rPr lang="de-DE" dirty="0"/>
              <a:t> </a:t>
            </a:r>
            <a:r>
              <a:rPr lang="de-DE" dirty="0" err="1"/>
              <a:t>can</a:t>
            </a:r>
            <a:r>
              <a:rPr lang="de-DE" dirty="0"/>
              <a:t> check </a:t>
            </a:r>
            <a:r>
              <a:rPr lang="de-DE" dirty="0" err="1"/>
              <a:t>if</a:t>
            </a:r>
            <a:r>
              <a:rPr lang="de-DE" dirty="0"/>
              <a:t> </a:t>
            </a:r>
            <a:r>
              <a:rPr lang="de-DE" dirty="0" err="1"/>
              <a:t>one</a:t>
            </a:r>
            <a:r>
              <a:rPr lang="de-DE" dirty="0"/>
              <a:t> </a:t>
            </a:r>
            <a:r>
              <a:rPr lang="de-DE" dirty="0" err="1"/>
              <a:t>of</a:t>
            </a:r>
            <a:r>
              <a:rPr lang="de-DE" dirty="0"/>
              <a:t> </a:t>
            </a:r>
            <a:r>
              <a:rPr lang="de-DE" dirty="0" err="1"/>
              <a:t>its</a:t>
            </a:r>
            <a:r>
              <a:rPr lang="de-DE" dirty="0"/>
              <a:t> </a:t>
            </a:r>
            <a:r>
              <a:rPr lang="de-DE" dirty="0" err="1"/>
              <a:t>arguments</a:t>
            </a:r>
            <a:r>
              <a:rPr lang="de-DE" dirty="0"/>
              <a:t> </a:t>
            </a:r>
            <a:r>
              <a:rPr lang="de-DE" dirty="0" err="1"/>
              <a:t>is</a:t>
            </a:r>
            <a:r>
              <a:rPr lang="de-DE" dirty="0"/>
              <a:t> </a:t>
            </a:r>
            <a:r>
              <a:rPr lang="de-DE" dirty="0" err="1"/>
              <a:t>incorrectly</a:t>
            </a:r>
            <a:r>
              <a:rPr lang="de-DE" dirty="0"/>
              <a:t> null. </a:t>
            </a:r>
            <a:r>
              <a:rPr lang="de-DE" dirty="0" err="1"/>
              <a:t>If</a:t>
            </a:r>
            <a:r>
              <a:rPr lang="de-DE" dirty="0"/>
              <a:t> an </a:t>
            </a:r>
            <a:r>
              <a:rPr lang="de-DE" dirty="0" err="1"/>
              <a:t>argument</a:t>
            </a:r>
            <a:r>
              <a:rPr lang="de-DE" dirty="0"/>
              <a:t> </a:t>
            </a:r>
            <a:r>
              <a:rPr lang="de-DE" dirty="0" err="1"/>
              <a:t>is</a:t>
            </a:r>
            <a:r>
              <a:rPr lang="de-DE" dirty="0"/>
              <a:t> null, </a:t>
            </a:r>
            <a:r>
              <a:rPr lang="de-DE" dirty="0" err="1"/>
              <a:t>the</a:t>
            </a:r>
            <a:r>
              <a:rPr lang="de-DE" dirty="0"/>
              <a:t> </a:t>
            </a:r>
            <a:r>
              <a:rPr lang="de-DE" dirty="0" err="1"/>
              <a:t>method</a:t>
            </a:r>
            <a:r>
              <a:rPr lang="de-DE" dirty="0"/>
              <a:t> </a:t>
            </a:r>
            <a:r>
              <a:rPr lang="de-DE" dirty="0" err="1"/>
              <a:t>might</a:t>
            </a:r>
            <a:r>
              <a:rPr lang="de-DE" dirty="0"/>
              <a:t> </a:t>
            </a:r>
            <a:r>
              <a:rPr lang="de-DE" dirty="0" err="1"/>
              <a:t>throw</a:t>
            </a:r>
            <a:r>
              <a:rPr lang="de-DE" dirty="0"/>
              <a:t> a </a:t>
            </a:r>
            <a:r>
              <a:rPr lang="de-DE" dirty="0" err="1"/>
              <a:t>NullPointerException</a:t>
            </a:r>
            <a:r>
              <a:rPr lang="de-DE" dirty="0"/>
              <a:t>, </a:t>
            </a:r>
            <a:r>
              <a:rPr lang="de-DE" dirty="0" err="1"/>
              <a:t>which</a:t>
            </a:r>
            <a:r>
              <a:rPr lang="de-DE" dirty="0"/>
              <a:t> </a:t>
            </a:r>
            <a:r>
              <a:rPr lang="de-DE" dirty="0" err="1"/>
              <a:t>is</a:t>
            </a:r>
            <a:r>
              <a:rPr lang="de-DE" dirty="0"/>
              <a:t> an </a:t>
            </a:r>
            <a:r>
              <a:rPr lang="de-DE" i="1" dirty="0" err="1"/>
              <a:t>unchecked</a:t>
            </a:r>
            <a:r>
              <a:rPr lang="de-DE" dirty="0"/>
              <a:t> </a:t>
            </a:r>
            <a:r>
              <a:rPr lang="de-DE" dirty="0" err="1"/>
              <a:t>exception</a:t>
            </a:r>
            <a:r>
              <a:rPr lang="de-DE" dirty="0"/>
              <a:t>.</a:t>
            </a:r>
          </a:p>
          <a:p>
            <a:r>
              <a:rPr lang="de-DE" dirty="0"/>
              <a:t>Generally </a:t>
            </a:r>
            <a:r>
              <a:rPr lang="de-DE" dirty="0" err="1"/>
              <a:t>speaking</a:t>
            </a:r>
            <a:r>
              <a:rPr lang="de-DE" dirty="0"/>
              <a:t>, do not </a:t>
            </a:r>
            <a:r>
              <a:rPr lang="de-DE" dirty="0" err="1"/>
              <a:t>throw</a:t>
            </a:r>
            <a:r>
              <a:rPr lang="de-DE" dirty="0"/>
              <a:t> a </a:t>
            </a:r>
            <a:r>
              <a:rPr lang="de-DE" dirty="0" err="1"/>
              <a:t>RuntimeException</a:t>
            </a:r>
            <a:r>
              <a:rPr lang="de-DE" dirty="0"/>
              <a:t> </a:t>
            </a:r>
            <a:r>
              <a:rPr lang="de-DE" dirty="0" err="1"/>
              <a:t>or</a:t>
            </a:r>
            <a:r>
              <a:rPr lang="de-DE" dirty="0"/>
              <a:t> </a:t>
            </a:r>
            <a:r>
              <a:rPr lang="de-DE" dirty="0" err="1"/>
              <a:t>create</a:t>
            </a:r>
            <a:r>
              <a:rPr lang="de-DE" dirty="0"/>
              <a:t> a </a:t>
            </a:r>
            <a:r>
              <a:rPr lang="de-DE" dirty="0" err="1"/>
              <a:t>subclass</a:t>
            </a:r>
            <a:r>
              <a:rPr lang="de-DE" dirty="0"/>
              <a:t> </a:t>
            </a:r>
            <a:r>
              <a:rPr lang="de-DE" dirty="0" err="1"/>
              <a:t>of</a:t>
            </a:r>
            <a:r>
              <a:rPr lang="de-DE" dirty="0"/>
              <a:t> </a:t>
            </a:r>
            <a:r>
              <a:rPr lang="de-DE" dirty="0" err="1"/>
              <a:t>RuntimeException</a:t>
            </a:r>
            <a:r>
              <a:rPr lang="de-DE" dirty="0"/>
              <a:t> </a:t>
            </a:r>
            <a:r>
              <a:rPr lang="de-DE" dirty="0" err="1"/>
              <a:t>simply</a:t>
            </a:r>
            <a:r>
              <a:rPr lang="de-DE" dirty="0"/>
              <a:t> </a:t>
            </a:r>
            <a:r>
              <a:rPr lang="de-DE" dirty="0" err="1"/>
              <a:t>because</a:t>
            </a:r>
            <a:r>
              <a:rPr lang="de-DE" dirty="0"/>
              <a:t> </a:t>
            </a:r>
            <a:r>
              <a:rPr lang="de-DE" dirty="0" err="1"/>
              <a:t>you</a:t>
            </a:r>
            <a:r>
              <a:rPr lang="de-DE" dirty="0"/>
              <a:t> </a:t>
            </a:r>
            <a:r>
              <a:rPr lang="de-DE" dirty="0" err="1"/>
              <a:t>don't</a:t>
            </a:r>
            <a:r>
              <a:rPr lang="de-DE" dirty="0"/>
              <a:t> </a:t>
            </a:r>
            <a:r>
              <a:rPr lang="de-DE" dirty="0" err="1"/>
              <a:t>want</a:t>
            </a:r>
            <a:r>
              <a:rPr lang="de-DE" dirty="0"/>
              <a:t> </a:t>
            </a:r>
            <a:r>
              <a:rPr lang="de-DE" dirty="0" err="1"/>
              <a:t>to</a:t>
            </a:r>
            <a:r>
              <a:rPr lang="de-DE" dirty="0"/>
              <a:t> </a:t>
            </a:r>
            <a:r>
              <a:rPr lang="de-DE" dirty="0" err="1"/>
              <a:t>be</a:t>
            </a:r>
            <a:r>
              <a:rPr lang="de-DE" dirty="0"/>
              <a:t> </a:t>
            </a:r>
            <a:r>
              <a:rPr lang="de-DE" dirty="0" err="1"/>
              <a:t>bothered</a:t>
            </a:r>
            <a:r>
              <a:rPr lang="de-DE" dirty="0"/>
              <a:t> </a:t>
            </a:r>
            <a:r>
              <a:rPr lang="de-DE" dirty="0" err="1"/>
              <a:t>with</a:t>
            </a:r>
            <a:r>
              <a:rPr lang="de-DE" dirty="0"/>
              <a:t> </a:t>
            </a:r>
            <a:r>
              <a:rPr lang="de-DE" dirty="0" err="1"/>
              <a:t>specifying</a:t>
            </a:r>
            <a:r>
              <a:rPr lang="de-DE" dirty="0"/>
              <a:t> </a:t>
            </a:r>
            <a:r>
              <a:rPr lang="de-DE" dirty="0" err="1"/>
              <a:t>the</a:t>
            </a:r>
            <a:r>
              <a:rPr lang="de-DE" dirty="0"/>
              <a:t> </a:t>
            </a:r>
            <a:r>
              <a:rPr lang="de-DE" dirty="0" err="1"/>
              <a:t>exceptions</a:t>
            </a:r>
            <a:r>
              <a:rPr lang="de-DE" dirty="0"/>
              <a:t> </a:t>
            </a:r>
            <a:r>
              <a:rPr lang="de-DE" dirty="0" err="1"/>
              <a:t>your</a:t>
            </a:r>
            <a:r>
              <a:rPr lang="de-DE" dirty="0"/>
              <a:t> </a:t>
            </a:r>
            <a:r>
              <a:rPr lang="de-DE" dirty="0" err="1"/>
              <a:t>methods</a:t>
            </a:r>
            <a:r>
              <a:rPr lang="de-DE" dirty="0"/>
              <a:t> </a:t>
            </a:r>
            <a:r>
              <a:rPr lang="de-DE" dirty="0" err="1"/>
              <a:t>can</a:t>
            </a:r>
            <a:r>
              <a:rPr lang="de-DE" dirty="0"/>
              <a:t> </a:t>
            </a:r>
            <a:r>
              <a:rPr lang="de-DE" dirty="0" err="1"/>
              <a:t>throw</a:t>
            </a:r>
            <a:r>
              <a:rPr lang="de-DE" dirty="0"/>
              <a:t>.</a:t>
            </a:r>
          </a:p>
          <a:p>
            <a:r>
              <a:rPr lang="de-DE" dirty="0" err="1"/>
              <a:t>Here's</a:t>
            </a:r>
            <a:r>
              <a:rPr lang="de-DE" dirty="0"/>
              <a:t> </a:t>
            </a:r>
            <a:r>
              <a:rPr lang="de-DE" dirty="0" err="1"/>
              <a:t>the</a:t>
            </a:r>
            <a:r>
              <a:rPr lang="de-DE" dirty="0"/>
              <a:t> </a:t>
            </a:r>
            <a:r>
              <a:rPr lang="de-DE" dirty="0" err="1"/>
              <a:t>bottom</a:t>
            </a:r>
            <a:r>
              <a:rPr lang="de-DE" dirty="0"/>
              <a:t> </a:t>
            </a:r>
            <a:r>
              <a:rPr lang="de-DE" dirty="0" err="1"/>
              <a:t>line</a:t>
            </a:r>
            <a:r>
              <a:rPr lang="de-DE" dirty="0"/>
              <a:t> </a:t>
            </a:r>
            <a:r>
              <a:rPr lang="de-DE" dirty="0" err="1"/>
              <a:t>guideline</a:t>
            </a:r>
            <a:r>
              <a:rPr lang="de-DE" dirty="0"/>
              <a:t>: </a:t>
            </a:r>
            <a:r>
              <a:rPr lang="de-DE" dirty="0" err="1"/>
              <a:t>If</a:t>
            </a:r>
            <a:r>
              <a:rPr lang="de-DE" dirty="0"/>
              <a:t> a </a:t>
            </a:r>
            <a:r>
              <a:rPr lang="de-DE" dirty="0" err="1"/>
              <a:t>client</a:t>
            </a:r>
            <a:r>
              <a:rPr lang="de-DE" dirty="0"/>
              <a:t> </a:t>
            </a:r>
            <a:r>
              <a:rPr lang="de-DE" dirty="0" err="1"/>
              <a:t>can</a:t>
            </a:r>
            <a:r>
              <a:rPr lang="de-DE" dirty="0"/>
              <a:t> </a:t>
            </a:r>
            <a:r>
              <a:rPr lang="de-DE" dirty="0" err="1"/>
              <a:t>reasonably</a:t>
            </a:r>
            <a:r>
              <a:rPr lang="de-DE" dirty="0"/>
              <a:t> </a:t>
            </a:r>
            <a:r>
              <a:rPr lang="de-DE" dirty="0" err="1"/>
              <a:t>be</a:t>
            </a:r>
            <a:r>
              <a:rPr lang="de-DE" dirty="0"/>
              <a:t> </a:t>
            </a:r>
            <a:r>
              <a:rPr lang="de-DE" dirty="0" err="1"/>
              <a:t>expected</a:t>
            </a:r>
            <a:r>
              <a:rPr lang="de-DE" dirty="0"/>
              <a:t> </a:t>
            </a:r>
            <a:r>
              <a:rPr lang="de-DE" dirty="0" err="1"/>
              <a:t>to</a:t>
            </a:r>
            <a:r>
              <a:rPr lang="de-DE" dirty="0"/>
              <a:t> </a:t>
            </a:r>
            <a:r>
              <a:rPr lang="de-DE" dirty="0" err="1"/>
              <a:t>recover</a:t>
            </a:r>
            <a:r>
              <a:rPr lang="de-DE" dirty="0"/>
              <a:t> </a:t>
            </a:r>
            <a:r>
              <a:rPr lang="de-DE" dirty="0" err="1"/>
              <a:t>from</a:t>
            </a:r>
            <a:r>
              <a:rPr lang="de-DE" dirty="0"/>
              <a:t> an </a:t>
            </a:r>
            <a:r>
              <a:rPr lang="de-DE" dirty="0" err="1"/>
              <a:t>exception</a:t>
            </a:r>
            <a:r>
              <a:rPr lang="de-DE" dirty="0"/>
              <a:t>, </a:t>
            </a:r>
            <a:r>
              <a:rPr lang="de-DE" dirty="0" err="1"/>
              <a:t>make</a:t>
            </a:r>
            <a:r>
              <a:rPr lang="de-DE" dirty="0"/>
              <a:t> </a:t>
            </a:r>
            <a:r>
              <a:rPr lang="de-DE" dirty="0" err="1"/>
              <a:t>it</a:t>
            </a:r>
            <a:r>
              <a:rPr lang="de-DE" dirty="0"/>
              <a:t> a </a:t>
            </a:r>
            <a:r>
              <a:rPr lang="de-DE" dirty="0" err="1"/>
              <a:t>checked</a:t>
            </a:r>
            <a:r>
              <a:rPr lang="de-DE" dirty="0"/>
              <a:t> </a:t>
            </a:r>
            <a:r>
              <a:rPr lang="de-DE" dirty="0" err="1"/>
              <a:t>exception</a:t>
            </a:r>
            <a:r>
              <a:rPr lang="de-DE" dirty="0"/>
              <a:t>. </a:t>
            </a:r>
            <a:r>
              <a:rPr lang="de-DE" dirty="0" err="1"/>
              <a:t>If</a:t>
            </a:r>
            <a:r>
              <a:rPr lang="de-DE" dirty="0"/>
              <a:t> a </a:t>
            </a:r>
            <a:r>
              <a:rPr lang="de-DE" dirty="0" err="1"/>
              <a:t>client</a:t>
            </a:r>
            <a:r>
              <a:rPr lang="de-DE" dirty="0"/>
              <a:t> </a:t>
            </a:r>
            <a:r>
              <a:rPr lang="de-DE" dirty="0" err="1"/>
              <a:t>cannot</a:t>
            </a:r>
            <a:r>
              <a:rPr lang="de-DE" dirty="0"/>
              <a:t> do </a:t>
            </a:r>
            <a:r>
              <a:rPr lang="de-DE" dirty="0" err="1"/>
              <a:t>anything</a:t>
            </a:r>
            <a:r>
              <a:rPr lang="de-DE" dirty="0"/>
              <a:t> </a:t>
            </a:r>
            <a:r>
              <a:rPr lang="de-DE" dirty="0" err="1"/>
              <a:t>to</a:t>
            </a:r>
            <a:r>
              <a:rPr lang="de-DE" dirty="0"/>
              <a:t> </a:t>
            </a:r>
            <a:r>
              <a:rPr lang="de-DE" dirty="0" err="1"/>
              <a:t>recover</a:t>
            </a:r>
            <a:r>
              <a:rPr lang="de-DE" dirty="0"/>
              <a:t> </a:t>
            </a:r>
            <a:r>
              <a:rPr lang="de-DE" dirty="0" err="1"/>
              <a:t>from</a:t>
            </a:r>
            <a:r>
              <a:rPr lang="de-DE" dirty="0"/>
              <a:t> </a:t>
            </a:r>
            <a:r>
              <a:rPr lang="de-DE" dirty="0" err="1"/>
              <a:t>the</a:t>
            </a:r>
            <a:r>
              <a:rPr lang="de-DE" dirty="0"/>
              <a:t> </a:t>
            </a:r>
            <a:r>
              <a:rPr lang="de-DE" dirty="0" err="1"/>
              <a:t>exception</a:t>
            </a:r>
            <a:r>
              <a:rPr lang="de-DE" dirty="0"/>
              <a:t>, </a:t>
            </a:r>
            <a:r>
              <a:rPr lang="de-DE" dirty="0" err="1"/>
              <a:t>make</a:t>
            </a:r>
            <a:r>
              <a:rPr lang="de-DE" dirty="0"/>
              <a:t> </a:t>
            </a:r>
            <a:r>
              <a:rPr lang="de-DE" dirty="0" err="1"/>
              <a:t>it</a:t>
            </a:r>
            <a:r>
              <a:rPr lang="de-DE" dirty="0"/>
              <a:t> an </a:t>
            </a:r>
            <a:r>
              <a:rPr lang="de-DE" dirty="0" err="1"/>
              <a:t>unchecked</a:t>
            </a:r>
            <a:r>
              <a:rPr lang="de-DE" dirty="0"/>
              <a:t> </a:t>
            </a:r>
            <a:r>
              <a:rPr lang="de-DE" dirty="0" err="1"/>
              <a:t>exception</a:t>
            </a:r>
            <a:r>
              <a:rPr lang="de-DE" dirty="0"/>
              <a:t>.</a:t>
            </a:r>
          </a:p>
          <a:p>
            <a:endParaRPr lang="de-DE" altLang="de-DE" dirty="0"/>
          </a:p>
          <a:p>
            <a:endParaRPr lang="de-DE" altLang="de-DE" dirty="0"/>
          </a:p>
        </p:txBody>
      </p:sp>
    </p:spTree>
    <p:extLst>
      <p:ext uri="{BB962C8B-B14F-4D97-AF65-F5344CB8AC3E}">
        <p14:creationId xmlns:p14="http://schemas.microsoft.com/office/powerpoint/2010/main" val="2385415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DB2A92-2853-2E4E-9C02-AB025D099472}" type="slidenum">
              <a:rPr lang="en-US" altLang="de-DE"/>
              <a:pPr/>
              <a:t>22</a:t>
            </a:fld>
            <a:endParaRPr lang="en-US" altLang="de-DE"/>
          </a:p>
        </p:txBody>
      </p:sp>
      <p:sp>
        <p:nvSpPr>
          <p:cNvPr id="129229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229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560625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40839C-A246-E444-8305-AB7E61457CE3}" type="slidenum">
              <a:rPr lang="en-US" altLang="de-DE"/>
              <a:pPr/>
              <a:t>23</a:t>
            </a:fld>
            <a:endParaRPr lang="en-US" altLang="de-DE"/>
          </a:p>
        </p:txBody>
      </p:sp>
      <p:sp>
        <p:nvSpPr>
          <p:cNvPr id="128000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8000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dirty="0"/>
          </a:p>
        </p:txBody>
      </p:sp>
    </p:spTree>
    <p:extLst>
      <p:ext uri="{BB962C8B-B14F-4D97-AF65-F5344CB8AC3E}">
        <p14:creationId xmlns:p14="http://schemas.microsoft.com/office/powerpoint/2010/main" val="14214140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A3BB9-2238-6145-86BE-CD3A15EF9181}" type="slidenum">
              <a:rPr lang="en-US" altLang="de-DE"/>
              <a:pPr/>
              <a:t>24</a:t>
            </a:fld>
            <a:endParaRPr lang="en-US" altLang="de-DE"/>
          </a:p>
        </p:txBody>
      </p:sp>
      <p:sp>
        <p:nvSpPr>
          <p:cNvPr id="1282050"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82051"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980003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charset="-128"/>
              </a:rPr>
              <a:t>Randomness in games</a:t>
            </a: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7AFA62B-5AE9-D846-B32E-CCC7C1FA9F62}" type="slidenum">
              <a:rPr lang="en-US" altLang="de-DE" sz="1200"/>
              <a:pPr/>
              <a:t>2</a:t>
            </a:fld>
            <a:endParaRPr lang="en-US" altLang="de-DE" sz="1200"/>
          </a:p>
        </p:txBody>
      </p:sp>
    </p:spTree>
    <p:extLst>
      <p:ext uri="{BB962C8B-B14F-4D97-AF65-F5344CB8AC3E}">
        <p14:creationId xmlns:p14="http://schemas.microsoft.com/office/powerpoint/2010/main" val="1698222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7AB224-D2C1-5549-843B-91BFDFB898D4}" type="slidenum">
              <a:rPr lang="en-US" altLang="de-DE"/>
              <a:pPr/>
              <a:t>25</a:t>
            </a:fld>
            <a:endParaRPr lang="en-US" altLang="de-DE"/>
          </a:p>
        </p:txBody>
      </p:sp>
      <p:sp>
        <p:nvSpPr>
          <p:cNvPr id="128409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8409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7654920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6D31A4A-80F7-F24E-9E46-C39CA8AE3BFF}" type="slidenum">
              <a:rPr lang="en-US" altLang="de-DE"/>
              <a:pPr/>
              <a:t>26</a:t>
            </a:fld>
            <a:endParaRPr lang="en-US" altLang="de-DE"/>
          </a:p>
        </p:txBody>
      </p:sp>
      <p:sp>
        <p:nvSpPr>
          <p:cNvPr id="127590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7590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499181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27</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9732105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28</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0062786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6FDF65-CA7A-504D-96E5-01961B837F23}" type="slidenum">
              <a:rPr lang="en-US" altLang="de-DE"/>
              <a:pPr/>
              <a:t>29</a:t>
            </a:fld>
            <a:endParaRPr lang="en-US" altLang="de-DE"/>
          </a:p>
        </p:txBody>
      </p:sp>
      <p:sp>
        <p:nvSpPr>
          <p:cNvPr id="127795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7795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ltLang="de-DE" sz="1200" b="0" i="0" dirty="0">
                <a:latin typeface="Times New Roman" charset="0"/>
              </a:rPr>
              <a:t>Although it is not used in the examples in the text, it is also possible to divide a text file into individual tokens by using the  </a:t>
            </a:r>
            <a:r>
              <a:rPr lang="en-US" altLang="de-DE" sz="1200" i="0" dirty="0">
                <a:latin typeface="Courier New" charset="0"/>
              </a:rPr>
              <a:t>Scanner</a:t>
            </a:r>
            <a:r>
              <a:rPr lang="en-US" altLang="de-DE" sz="1200" b="0" i="0" dirty="0">
                <a:latin typeface="Times New Roman" charset="0"/>
              </a:rPr>
              <a:t> class from the </a:t>
            </a:r>
            <a:r>
              <a:rPr lang="en-US" altLang="de-DE" sz="1200" i="0" dirty="0" err="1">
                <a:latin typeface="Courier New" charset="0"/>
              </a:rPr>
              <a:t>java.util</a:t>
            </a:r>
            <a:r>
              <a:rPr lang="en-US" altLang="de-DE" sz="1200" b="0" i="0" dirty="0">
                <a:latin typeface="Times New Roman" charset="0"/>
              </a:rPr>
              <a:t> package.  The most useful methods in the </a:t>
            </a:r>
            <a:r>
              <a:rPr lang="en-US" altLang="de-DE" sz="1200" i="0" dirty="0">
                <a:latin typeface="Courier New" charset="0"/>
              </a:rPr>
              <a:t>Scanner</a:t>
            </a:r>
            <a:r>
              <a:rPr lang="en-US" altLang="de-DE" sz="1200" b="0" i="0" dirty="0">
                <a:latin typeface="Times New Roman" charset="0"/>
              </a:rPr>
              <a:t> class are shown in the following table:</a:t>
            </a:r>
          </a:p>
          <a:p>
            <a:endParaRPr lang="en-GB" altLang="de-DE" dirty="0"/>
          </a:p>
        </p:txBody>
      </p:sp>
    </p:spTree>
    <p:extLst>
      <p:ext uri="{BB962C8B-B14F-4D97-AF65-F5344CB8AC3E}">
        <p14:creationId xmlns:p14="http://schemas.microsoft.com/office/powerpoint/2010/main" val="14564138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30</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5401277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0B961B-F770-FE41-B69A-D706748F8179}" type="slidenum">
              <a:rPr lang="en-US" altLang="de-DE"/>
              <a:pPr/>
              <a:t>31</a:t>
            </a:fld>
            <a:endParaRPr lang="en-US" altLang="de-DE"/>
          </a:p>
        </p:txBody>
      </p:sp>
      <p:sp>
        <p:nvSpPr>
          <p:cNvPr id="129843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843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9282457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FAA8DDE-02AA-F243-AE4A-DF5CDF462A50}" type="slidenum">
              <a:rPr lang="en-US" altLang="de-DE"/>
              <a:pPr/>
              <a:t>32</a:t>
            </a:fld>
            <a:endParaRPr lang="en-US" altLang="de-DE"/>
          </a:p>
        </p:txBody>
      </p:sp>
      <p:sp>
        <p:nvSpPr>
          <p:cNvPr id="129024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024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de-DE" altLang="de-DE"/>
          </a:p>
        </p:txBody>
      </p:sp>
    </p:spTree>
    <p:extLst>
      <p:ext uri="{BB962C8B-B14F-4D97-AF65-F5344CB8AC3E}">
        <p14:creationId xmlns:p14="http://schemas.microsoft.com/office/powerpoint/2010/main" val="144670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a:ln/>
        </p:spPr>
      </p:sp>
      <p:sp>
        <p:nvSpPr>
          <p:cNvPr id="18434"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ea typeface="ＭＳ Ｐゴシック" charset="-128"/>
              </a:rPr>
              <a:t>Randomness in games</a:t>
            </a:r>
          </a:p>
        </p:txBody>
      </p:sp>
      <p:sp>
        <p:nvSpPr>
          <p:cNvPr id="18435"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128"/>
              </a:defRPr>
            </a:lvl1pPr>
            <a:lvl2pPr marL="742950" indent="-285750">
              <a:defRPr sz="2400">
                <a:solidFill>
                  <a:schemeClr val="tx1"/>
                </a:solidFill>
                <a:latin typeface="Times" charset="0"/>
                <a:ea typeface="ＭＳ Ｐゴシック" charset="-128"/>
              </a:defRPr>
            </a:lvl2pPr>
            <a:lvl3pPr marL="1143000" indent="-228600">
              <a:defRPr sz="2400">
                <a:solidFill>
                  <a:schemeClr val="tx1"/>
                </a:solidFill>
                <a:latin typeface="Times" charset="0"/>
                <a:ea typeface="ＭＳ Ｐゴシック" charset="-128"/>
              </a:defRPr>
            </a:lvl3pPr>
            <a:lvl4pPr marL="1600200" indent="-228600">
              <a:defRPr sz="2400">
                <a:solidFill>
                  <a:schemeClr val="tx1"/>
                </a:solidFill>
                <a:latin typeface="Times" charset="0"/>
                <a:ea typeface="ＭＳ Ｐゴシック" charset="-128"/>
              </a:defRPr>
            </a:lvl4pPr>
            <a:lvl5pPr marL="2057400" indent="-228600">
              <a:defRPr sz="2400">
                <a:solidFill>
                  <a:schemeClr val="tx1"/>
                </a:solidFill>
                <a:latin typeface="Times" charset="0"/>
                <a:ea typeface="ＭＳ Ｐゴシック" charset="-128"/>
              </a:defRPr>
            </a:lvl5pPr>
            <a:lvl6pPr marL="2514600" indent="-228600" eaLnBrk="0" fontAlgn="base" hangingPunct="0">
              <a:spcBef>
                <a:spcPct val="0"/>
              </a:spcBef>
              <a:spcAft>
                <a:spcPct val="0"/>
              </a:spcAft>
              <a:defRPr sz="2400">
                <a:solidFill>
                  <a:schemeClr val="tx1"/>
                </a:solidFill>
                <a:latin typeface="Times" charset="0"/>
                <a:ea typeface="ＭＳ Ｐゴシック" charset="-128"/>
              </a:defRPr>
            </a:lvl6pPr>
            <a:lvl7pPr marL="2971800" indent="-228600" eaLnBrk="0" fontAlgn="base" hangingPunct="0">
              <a:spcBef>
                <a:spcPct val="0"/>
              </a:spcBef>
              <a:spcAft>
                <a:spcPct val="0"/>
              </a:spcAft>
              <a:defRPr sz="2400">
                <a:solidFill>
                  <a:schemeClr val="tx1"/>
                </a:solidFill>
                <a:latin typeface="Times" charset="0"/>
                <a:ea typeface="ＭＳ Ｐゴシック" charset="-128"/>
              </a:defRPr>
            </a:lvl7pPr>
            <a:lvl8pPr marL="3429000" indent="-228600" eaLnBrk="0" fontAlgn="base" hangingPunct="0">
              <a:spcBef>
                <a:spcPct val="0"/>
              </a:spcBef>
              <a:spcAft>
                <a:spcPct val="0"/>
              </a:spcAft>
              <a:defRPr sz="2400">
                <a:solidFill>
                  <a:schemeClr val="tx1"/>
                </a:solidFill>
                <a:latin typeface="Times" charset="0"/>
                <a:ea typeface="ＭＳ Ｐゴシック" charset="-128"/>
              </a:defRPr>
            </a:lvl8pPr>
            <a:lvl9pPr marL="3886200" indent="-228600" eaLnBrk="0" fontAlgn="base" hangingPunct="0">
              <a:spcBef>
                <a:spcPct val="0"/>
              </a:spcBef>
              <a:spcAft>
                <a:spcPct val="0"/>
              </a:spcAft>
              <a:defRPr sz="2400">
                <a:solidFill>
                  <a:schemeClr val="tx1"/>
                </a:solidFill>
                <a:latin typeface="Times" charset="0"/>
                <a:ea typeface="ＭＳ Ｐゴシック" charset="-128"/>
              </a:defRPr>
            </a:lvl9pPr>
          </a:lstStyle>
          <a:p>
            <a:fld id="{B7AFA62B-5AE9-D846-B32E-CCC7C1FA9F62}" type="slidenum">
              <a:rPr lang="en-US" altLang="de-DE" sz="1200"/>
              <a:pPr/>
              <a:t>33</a:t>
            </a:fld>
            <a:endParaRPr lang="en-US" altLang="de-DE" sz="1200"/>
          </a:p>
        </p:txBody>
      </p:sp>
    </p:spTree>
    <p:extLst>
      <p:ext uri="{BB962C8B-B14F-4D97-AF65-F5344CB8AC3E}">
        <p14:creationId xmlns:p14="http://schemas.microsoft.com/office/powerpoint/2010/main" val="14906669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8FB1EAF-9AAD-904E-8992-8E44BBAC763C}" type="slidenum">
              <a:rPr lang="en-US" altLang="de-DE"/>
              <a:pPr/>
              <a:t>3</a:t>
            </a:fld>
            <a:endParaRPr lang="en-US" altLang="de-DE"/>
          </a:p>
        </p:txBody>
      </p:sp>
      <p:sp>
        <p:nvSpPr>
          <p:cNvPr id="66867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66867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3501025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8947A75-506C-A54D-8967-52F049BE2254}" type="slidenum">
              <a:rPr lang="en-US" altLang="de-DE"/>
              <a:pPr/>
              <a:t>4</a:t>
            </a:fld>
            <a:endParaRPr lang="en-US" altLang="de-DE"/>
          </a:p>
        </p:txBody>
      </p:sp>
      <p:sp>
        <p:nvSpPr>
          <p:cNvPr id="1286146"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86147"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68062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150A40B1-BCCE-7A4C-A8B9-CADF22E3BA4A}" type="slidenum">
              <a:rPr lang="en-US" altLang="de-DE" smtClean="0"/>
              <a:pPr/>
              <a:t>10</a:t>
            </a:fld>
            <a:endParaRPr lang="en-US" altLang="de-DE"/>
          </a:p>
        </p:txBody>
      </p:sp>
    </p:spTree>
    <p:extLst>
      <p:ext uri="{BB962C8B-B14F-4D97-AF65-F5344CB8AC3E}">
        <p14:creationId xmlns:p14="http://schemas.microsoft.com/office/powerpoint/2010/main" val="19262868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25756D-B3A5-484C-AD40-B6F4A734A2B5}" type="slidenum">
              <a:rPr lang="en-US" altLang="de-DE"/>
              <a:pPr/>
              <a:t>11</a:t>
            </a:fld>
            <a:endParaRPr lang="en-US" altLang="de-DE"/>
          </a:p>
        </p:txBody>
      </p:sp>
      <p:sp>
        <p:nvSpPr>
          <p:cNvPr id="1269762"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69763"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4658768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ABAB3C-DA9D-6749-A1AB-17B3375E4B53}" type="slidenum">
              <a:rPr lang="en-US" altLang="de-DE"/>
              <a:pPr/>
              <a:t>12</a:t>
            </a:fld>
            <a:endParaRPr lang="en-US" altLang="de-DE"/>
          </a:p>
        </p:txBody>
      </p:sp>
      <p:sp>
        <p:nvSpPr>
          <p:cNvPr id="1288194"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88195"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059046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FDB20B-7AAB-A14D-9C3E-B773C846905E}" type="slidenum">
              <a:rPr lang="en-US" altLang="de-DE"/>
              <a:pPr/>
              <a:t>13</a:t>
            </a:fld>
            <a:endParaRPr lang="en-US" altLang="de-DE"/>
          </a:p>
        </p:txBody>
      </p:sp>
      <p:sp>
        <p:nvSpPr>
          <p:cNvPr id="129433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433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1049117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FDB20B-7AAB-A14D-9C3E-B773C846905E}" type="slidenum">
              <a:rPr lang="en-US" altLang="de-DE"/>
              <a:pPr/>
              <a:t>14</a:t>
            </a:fld>
            <a:endParaRPr lang="en-US" altLang="de-DE"/>
          </a:p>
        </p:txBody>
      </p:sp>
      <p:sp>
        <p:nvSpPr>
          <p:cNvPr id="1294338" name="Rectangle 2"/>
          <p:cNvSpPr>
            <a:spLocks noGrp="1" noRot="1" noChangeAspect="1" noChangeArrowheads="1"/>
          </p:cNvSpPr>
          <p:nvPr>
            <p:ph type="sldImg"/>
          </p:nvPr>
        </p:nvSpPr>
        <p:spPr bwMode="auto">
          <a:xfrm>
            <a:off x="2844800" y="533400"/>
            <a:ext cx="3454400" cy="2590800"/>
          </a:xfrm>
          <a:prstGeom prst="rect">
            <a:avLst/>
          </a:prstGeom>
          <a:solidFill>
            <a:srgbClr val="FFFFFF"/>
          </a:solidFill>
          <a:ln>
            <a:solidFill>
              <a:srgbClr val="000000"/>
            </a:solidFill>
            <a:miter lim="800000"/>
            <a:headEnd/>
            <a:tailEnd/>
          </a:ln>
        </p:spPr>
      </p:sp>
      <p:sp>
        <p:nvSpPr>
          <p:cNvPr id="1294339" name="Rectangle 3"/>
          <p:cNvSpPr>
            <a:spLocks noGrp="1" noChangeArrowheads="1"/>
          </p:cNvSpPr>
          <p:nvPr>
            <p:ph type="body" idx="1"/>
          </p:nvPr>
        </p:nvSpPr>
        <p:spPr bwMode="auto">
          <a:xfrm>
            <a:off x="1219200" y="3276600"/>
            <a:ext cx="6705600" cy="3048000"/>
          </a:xfrm>
          <a:prstGeom prst="rect">
            <a:avLst/>
          </a:prstGeom>
          <a:solidFill>
            <a:srgbClr val="FFFFFF"/>
          </a:solidFill>
          <a:ln>
            <a:solidFill>
              <a:srgbClr val="000000"/>
            </a:solidFill>
            <a:miter lim="800000"/>
            <a:headEnd/>
            <a:tailEnd/>
          </a:ln>
        </p:spPr>
        <p:txBody>
          <a:bodyPr/>
          <a:lstStyle/>
          <a:p>
            <a:endParaRPr lang="en-GB" altLang="de-DE"/>
          </a:p>
        </p:txBody>
      </p:sp>
    </p:spTree>
    <p:extLst>
      <p:ext uri="{BB962C8B-B14F-4D97-AF65-F5344CB8AC3E}">
        <p14:creationId xmlns:p14="http://schemas.microsoft.com/office/powerpoint/2010/main" val="7290854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143000" y="1122363"/>
            <a:ext cx="6858000" cy="2387600"/>
          </a:xfrm>
        </p:spPr>
        <p:txBody>
          <a:bodyPr anchor="b"/>
          <a:lstStyle>
            <a:lvl1pPr algn="ctr">
              <a:defRPr sz="6000"/>
            </a:lvl1pPr>
          </a:lstStyle>
          <a:p>
            <a:r>
              <a:rPr lang="de-DE"/>
              <a:t>Mastertitelformat bearbeiten</a:t>
            </a:r>
            <a:endParaRPr lang="en-US"/>
          </a:p>
        </p:txBody>
      </p:sp>
      <p:sp>
        <p:nvSpPr>
          <p:cNvPr id="3" name="Untertitel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DE1A8ABE-EF3D-E648-80A1-7E14DA89D41B}" type="slidenum">
              <a:rPr lang="en-US" altLang="de-DE"/>
              <a:pPr/>
              <a:t>‹Nr.›</a:t>
            </a:fld>
            <a:endParaRPr lang="en-US" altLang="de-DE"/>
          </a:p>
        </p:txBody>
      </p:sp>
    </p:spTree>
    <p:extLst>
      <p:ext uri="{BB962C8B-B14F-4D97-AF65-F5344CB8AC3E}">
        <p14:creationId xmlns:p14="http://schemas.microsoft.com/office/powerpoint/2010/main" val="1905956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Platzhalter für vertikalen Text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058CE842-1A1C-BF4A-929D-F1C1F84DCF4F}" type="slidenum">
              <a:rPr lang="en-US" altLang="de-DE"/>
              <a:pPr/>
              <a:t>‹Nr.›</a:t>
            </a:fld>
            <a:endParaRPr lang="en-US" altLang="de-DE"/>
          </a:p>
        </p:txBody>
      </p:sp>
    </p:spTree>
    <p:extLst>
      <p:ext uri="{BB962C8B-B14F-4D97-AF65-F5344CB8AC3E}">
        <p14:creationId xmlns:p14="http://schemas.microsoft.com/office/powerpoint/2010/main" val="1850310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515100" y="609600"/>
            <a:ext cx="1943100" cy="5486400"/>
          </a:xfrm>
        </p:spPr>
        <p:txBody>
          <a:bodyPr vert="eaVert"/>
          <a:lstStyle/>
          <a:p>
            <a:r>
              <a:rPr lang="de-DE"/>
              <a:t>Mastertitelformat bearbeiten</a:t>
            </a:r>
            <a:endParaRPr lang="en-US"/>
          </a:p>
        </p:txBody>
      </p:sp>
      <p:sp>
        <p:nvSpPr>
          <p:cNvPr id="3" name="Platzhalter für vertikalen Text 2"/>
          <p:cNvSpPr>
            <a:spLocks noGrp="1"/>
          </p:cNvSpPr>
          <p:nvPr>
            <p:ph type="body" orient="vert" idx="1"/>
          </p:nvPr>
        </p:nvSpPr>
        <p:spPr>
          <a:xfrm>
            <a:off x="685800" y="609600"/>
            <a:ext cx="5676900" cy="5486400"/>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D0972F44-E0E8-EA4F-90CC-63C64CFE2DB1}" type="slidenum">
              <a:rPr lang="en-US" altLang="de-DE"/>
              <a:pPr/>
              <a:t>‹Nr.›</a:t>
            </a:fld>
            <a:endParaRPr lang="en-US" altLang="de-DE"/>
          </a:p>
        </p:txBody>
      </p:sp>
    </p:spTree>
    <p:extLst>
      <p:ext uri="{BB962C8B-B14F-4D97-AF65-F5344CB8AC3E}">
        <p14:creationId xmlns:p14="http://schemas.microsoft.com/office/powerpoint/2010/main" val="465108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21525B40-10CA-834B-87D2-75272AC33571}" type="slidenum">
              <a:rPr lang="en-US" altLang="de-DE"/>
              <a:pPr/>
              <a:t>‹Nr.›</a:t>
            </a:fld>
            <a:endParaRPr lang="en-US" altLang="de-DE"/>
          </a:p>
        </p:txBody>
      </p:sp>
    </p:spTree>
    <p:extLst>
      <p:ext uri="{BB962C8B-B14F-4D97-AF65-F5344CB8AC3E}">
        <p14:creationId xmlns:p14="http://schemas.microsoft.com/office/powerpoint/2010/main" val="1536917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623888" y="1709738"/>
            <a:ext cx="7886700" cy="2852737"/>
          </a:xfrm>
        </p:spPr>
        <p:txBody>
          <a:bodyPr anchor="b"/>
          <a:lstStyle>
            <a:lvl1pPr>
              <a:defRPr sz="6000"/>
            </a:lvl1pPr>
          </a:lstStyle>
          <a:p>
            <a:r>
              <a:rPr lang="de-DE"/>
              <a:t>Mastertitelformat bearbeiten</a:t>
            </a:r>
            <a:endParaRPr lang="en-US"/>
          </a:p>
        </p:txBody>
      </p:sp>
      <p:sp>
        <p:nvSpPr>
          <p:cNvPr id="3" name="Textplatzhalt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de-DE"/>
              <a:t>Mastertextformat bearbeiten</a:t>
            </a:r>
          </a:p>
        </p:txBody>
      </p:sp>
      <p:sp>
        <p:nvSpPr>
          <p:cNvPr id="4" name="Datumsplatzhalter 3"/>
          <p:cNvSpPr>
            <a:spLocks noGrp="1"/>
          </p:cNvSpPr>
          <p:nvPr>
            <p:ph type="dt" sz="half" idx="10"/>
          </p:nvPr>
        </p:nvSpPr>
        <p:spPr/>
        <p:txBody>
          <a:bodyPr/>
          <a:lstStyle>
            <a:lvl1pPr>
              <a:defRPr/>
            </a:lvl1pPr>
          </a:lstStyle>
          <a:p>
            <a:endParaRPr lang="en-US" altLang="de-DE"/>
          </a:p>
        </p:txBody>
      </p:sp>
      <p:sp>
        <p:nvSpPr>
          <p:cNvPr id="5" name="Fußzeilenplatzhalter 4"/>
          <p:cNvSpPr>
            <a:spLocks noGrp="1"/>
          </p:cNvSpPr>
          <p:nvPr>
            <p:ph type="ftr" sz="quarter" idx="11"/>
          </p:nvPr>
        </p:nvSpPr>
        <p:spPr/>
        <p:txBody>
          <a:bodyPr/>
          <a:lstStyle>
            <a:lvl1pPr>
              <a:defRPr/>
            </a:lvl1pPr>
          </a:lstStyle>
          <a:p>
            <a:endParaRPr lang="en-US" altLang="de-DE"/>
          </a:p>
        </p:txBody>
      </p:sp>
      <p:sp>
        <p:nvSpPr>
          <p:cNvPr id="6" name="Foliennummernplatzhalter 5"/>
          <p:cNvSpPr>
            <a:spLocks noGrp="1"/>
          </p:cNvSpPr>
          <p:nvPr>
            <p:ph type="sldNum" sz="quarter" idx="12"/>
          </p:nvPr>
        </p:nvSpPr>
        <p:spPr/>
        <p:txBody>
          <a:bodyPr/>
          <a:lstStyle>
            <a:lvl1pPr>
              <a:defRPr/>
            </a:lvl1pPr>
          </a:lstStyle>
          <a:p>
            <a:fld id="{C41653E5-7C64-BC4F-9462-9D489871AEED}" type="slidenum">
              <a:rPr lang="en-US" altLang="de-DE"/>
              <a:pPr/>
              <a:t>‹Nr.›</a:t>
            </a:fld>
            <a:endParaRPr lang="en-US" altLang="de-DE"/>
          </a:p>
        </p:txBody>
      </p:sp>
    </p:spTree>
    <p:extLst>
      <p:ext uri="{BB962C8B-B14F-4D97-AF65-F5344CB8AC3E}">
        <p14:creationId xmlns:p14="http://schemas.microsoft.com/office/powerpoint/2010/main" val="1040091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Inhaltsplatzhalter 2"/>
          <p:cNvSpPr>
            <a:spLocks noGrp="1"/>
          </p:cNvSpPr>
          <p:nvPr>
            <p:ph sz="half" idx="1"/>
          </p:nvPr>
        </p:nvSpPr>
        <p:spPr>
          <a:xfrm>
            <a:off x="6858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48200" y="1981200"/>
            <a:ext cx="3810000" cy="41148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BC61555C-0C04-EB4B-A38A-E244E3FF81EB}" type="slidenum">
              <a:rPr lang="en-US" altLang="de-DE"/>
              <a:pPr/>
              <a:t>‹Nr.›</a:t>
            </a:fld>
            <a:endParaRPr lang="en-US" altLang="de-DE"/>
          </a:p>
        </p:txBody>
      </p:sp>
    </p:spTree>
    <p:extLst>
      <p:ext uri="{BB962C8B-B14F-4D97-AF65-F5344CB8AC3E}">
        <p14:creationId xmlns:p14="http://schemas.microsoft.com/office/powerpoint/2010/main" val="2957437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630238" y="365125"/>
            <a:ext cx="7886700" cy="1325563"/>
          </a:xfrm>
        </p:spPr>
        <p:txBody>
          <a:bodyPr/>
          <a:lstStyle/>
          <a:p>
            <a:r>
              <a:rPr lang="de-DE"/>
              <a:t>Mastertitelformat bearbeiten</a:t>
            </a:r>
            <a:endParaRPr lang="en-US"/>
          </a:p>
        </p:txBody>
      </p:sp>
      <p:sp>
        <p:nvSpPr>
          <p:cNvPr id="3" name="Textplatzhalt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630238" y="2505075"/>
            <a:ext cx="386873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4629150" y="2505075"/>
            <a:ext cx="38877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p:cNvSpPr>
            <a:spLocks noGrp="1"/>
          </p:cNvSpPr>
          <p:nvPr>
            <p:ph type="dt" sz="half" idx="10"/>
          </p:nvPr>
        </p:nvSpPr>
        <p:spPr/>
        <p:txBody>
          <a:bodyPr/>
          <a:lstStyle>
            <a:lvl1pPr>
              <a:defRPr/>
            </a:lvl1pPr>
          </a:lstStyle>
          <a:p>
            <a:endParaRPr lang="en-US" altLang="de-DE"/>
          </a:p>
        </p:txBody>
      </p:sp>
      <p:sp>
        <p:nvSpPr>
          <p:cNvPr id="8" name="Fußzeilenplatzhalter 7"/>
          <p:cNvSpPr>
            <a:spLocks noGrp="1"/>
          </p:cNvSpPr>
          <p:nvPr>
            <p:ph type="ftr" sz="quarter" idx="11"/>
          </p:nvPr>
        </p:nvSpPr>
        <p:spPr/>
        <p:txBody>
          <a:bodyPr/>
          <a:lstStyle>
            <a:lvl1pPr>
              <a:defRPr/>
            </a:lvl1pPr>
          </a:lstStyle>
          <a:p>
            <a:endParaRPr lang="en-US" altLang="de-DE"/>
          </a:p>
        </p:txBody>
      </p:sp>
      <p:sp>
        <p:nvSpPr>
          <p:cNvPr id="9" name="Foliennummernplatzhalter 8"/>
          <p:cNvSpPr>
            <a:spLocks noGrp="1"/>
          </p:cNvSpPr>
          <p:nvPr>
            <p:ph type="sldNum" sz="quarter" idx="12"/>
          </p:nvPr>
        </p:nvSpPr>
        <p:spPr/>
        <p:txBody>
          <a:bodyPr/>
          <a:lstStyle>
            <a:lvl1pPr>
              <a:defRPr/>
            </a:lvl1pPr>
          </a:lstStyle>
          <a:p>
            <a:fld id="{2D6D6855-4D07-E14E-AAEB-91A13A754219}" type="slidenum">
              <a:rPr lang="en-US" altLang="de-DE"/>
              <a:pPr/>
              <a:t>‹Nr.›</a:t>
            </a:fld>
            <a:endParaRPr lang="en-US" altLang="de-DE"/>
          </a:p>
        </p:txBody>
      </p:sp>
    </p:spTree>
    <p:extLst>
      <p:ext uri="{BB962C8B-B14F-4D97-AF65-F5344CB8AC3E}">
        <p14:creationId xmlns:p14="http://schemas.microsoft.com/office/powerpoint/2010/main" val="1288047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endParaRPr lang="en-US"/>
          </a:p>
        </p:txBody>
      </p:sp>
      <p:sp>
        <p:nvSpPr>
          <p:cNvPr id="3" name="Datumsplatzhalter 2"/>
          <p:cNvSpPr>
            <a:spLocks noGrp="1"/>
          </p:cNvSpPr>
          <p:nvPr>
            <p:ph type="dt" sz="half" idx="10"/>
          </p:nvPr>
        </p:nvSpPr>
        <p:spPr/>
        <p:txBody>
          <a:bodyPr/>
          <a:lstStyle>
            <a:lvl1pPr>
              <a:defRPr/>
            </a:lvl1pPr>
          </a:lstStyle>
          <a:p>
            <a:endParaRPr lang="en-US" altLang="de-DE"/>
          </a:p>
        </p:txBody>
      </p:sp>
      <p:sp>
        <p:nvSpPr>
          <p:cNvPr id="4" name="Fußzeilenplatzhalter 3"/>
          <p:cNvSpPr>
            <a:spLocks noGrp="1"/>
          </p:cNvSpPr>
          <p:nvPr>
            <p:ph type="ftr" sz="quarter" idx="11"/>
          </p:nvPr>
        </p:nvSpPr>
        <p:spPr/>
        <p:txBody>
          <a:bodyPr/>
          <a:lstStyle>
            <a:lvl1pPr>
              <a:defRPr/>
            </a:lvl1pPr>
          </a:lstStyle>
          <a:p>
            <a:endParaRPr lang="en-US" altLang="de-DE"/>
          </a:p>
        </p:txBody>
      </p:sp>
      <p:sp>
        <p:nvSpPr>
          <p:cNvPr id="5" name="Foliennummernplatzhalter 4"/>
          <p:cNvSpPr>
            <a:spLocks noGrp="1"/>
          </p:cNvSpPr>
          <p:nvPr>
            <p:ph type="sldNum" sz="quarter" idx="12"/>
          </p:nvPr>
        </p:nvSpPr>
        <p:spPr/>
        <p:txBody>
          <a:bodyPr/>
          <a:lstStyle>
            <a:lvl1pPr>
              <a:defRPr/>
            </a:lvl1pPr>
          </a:lstStyle>
          <a:p>
            <a:fld id="{7C58501A-37B2-7A4C-825C-79F83FB21B5C}" type="slidenum">
              <a:rPr lang="en-US" altLang="de-DE"/>
              <a:pPr/>
              <a:t>‹Nr.›</a:t>
            </a:fld>
            <a:endParaRPr lang="en-US" altLang="de-DE"/>
          </a:p>
        </p:txBody>
      </p:sp>
    </p:spTree>
    <p:extLst>
      <p:ext uri="{BB962C8B-B14F-4D97-AF65-F5344CB8AC3E}">
        <p14:creationId xmlns:p14="http://schemas.microsoft.com/office/powerpoint/2010/main" val="1572313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lvl1pPr>
              <a:defRPr/>
            </a:lvl1pPr>
          </a:lstStyle>
          <a:p>
            <a:endParaRPr lang="en-US" altLang="de-DE"/>
          </a:p>
        </p:txBody>
      </p:sp>
      <p:sp>
        <p:nvSpPr>
          <p:cNvPr id="3" name="Fußzeilenplatzhalter 2"/>
          <p:cNvSpPr>
            <a:spLocks noGrp="1"/>
          </p:cNvSpPr>
          <p:nvPr>
            <p:ph type="ftr" sz="quarter" idx="11"/>
          </p:nvPr>
        </p:nvSpPr>
        <p:spPr/>
        <p:txBody>
          <a:bodyPr/>
          <a:lstStyle>
            <a:lvl1pPr>
              <a:defRPr/>
            </a:lvl1pPr>
          </a:lstStyle>
          <a:p>
            <a:endParaRPr lang="en-US" altLang="de-DE"/>
          </a:p>
        </p:txBody>
      </p:sp>
      <p:sp>
        <p:nvSpPr>
          <p:cNvPr id="4" name="Foliennummernplatzhalter 3"/>
          <p:cNvSpPr>
            <a:spLocks noGrp="1"/>
          </p:cNvSpPr>
          <p:nvPr>
            <p:ph type="sldNum" sz="quarter" idx="12"/>
          </p:nvPr>
        </p:nvSpPr>
        <p:spPr/>
        <p:txBody>
          <a:bodyPr/>
          <a:lstStyle>
            <a:lvl1pPr>
              <a:defRPr/>
            </a:lvl1pPr>
          </a:lstStyle>
          <a:p>
            <a:fld id="{7C5D9F3D-0AE9-C042-9DA7-B098940BBDA7}" type="slidenum">
              <a:rPr lang="en-US" altLang="de-DE"/>
              <a:pPr/>
              <a:t>‹Nr.›</a:t>
            </a:fld>
            <a:endParaRPr lang="en-US" altLang="de-DE"/>
          </a:p>
        </p:txBody>
      </p:sp>
    </p:spTree>
    <p:extLst>
      <p:ext uri="{BB962C8B-B14F-4D97-AF65-F5344CB8AC3E}">
        <p14:creationId xmlns:p14="http://schemas.microsoft.com/office/powerpoint/2010/main" val="1086449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Inhaltsplatzhalt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5A92F2DF-4B07-0F4D-A5A4-04D5D9A4808F}" type="slidenum">
              <a:rPr lang="en-US" altLang="de-DE"/>
              <a:pPr/>
              <a:t>‹Nr.›</a:t>
            </a:fld>
            <a:endParaRPr lang="en-US" altLang="de-DE"/>
          </a:p>
        </p:txBody>
      </p:sp>
    </p:spTree>
    <p:extLst>
      <p:ext uri="{BB962C8B-B14F-4D97-AF65-F5344CB8AC3E}">
        <p14:creationId xmlns:p14="http://schemas.microsoft.com/office/powerpoint/2010/main" val="2046628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630238" y="457200"/>
            <a:ext cx="2949575" cy="1600200"/>
          </a:xfrm>
        </p:spPr>
        <p:txBody>
          <a:bodyPr anchor="b"/>
          <a:lstStyle>
            <a:lvl1pPr>
              <a:defRPr sz="3200"/>
            </a:lvl1pPr>
          </a:lstStyle>
          <a:p>
            <a:r>
              <a:rPr lang="de-DE"/>
              <a:t>Mastertitelformat bearbeiten</a:t>
            </a:r>
            <a:endParaRPr lang="en-US"/>
          </a:p>
        </p:txBody>
      </p:sp>
      <p:sp>
        <p:nvSpPr>
          <p:cNvPr id="3" name="Bildplatzhalt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lvl1pPr>
              <a:defRPr/>
            </a:lvl1pPr>
          </a:lstStyle>
          <a:p>
            <a:endParaRPr lang="en-US" altLang="de-DE"/>
          </a:p>
        </p:txBody>
      </p:sp>
      <p:sp>
        <p:nvSpPr>
          <p:cNvPr id="6" name="Fußzeilenplatzhalter 5"/>
          <p:cNvSpPr>
            <a:spLocks noGrp="1"/>
          </p:cNvSpPr>
          <p:nvPr>
            <p:ph type="ftr" sz="quarter" idx="11"/>
          </p:nvPr>
        </p:nvSpPr>
        <p:spPr/>
        <p:txBody>
          <a:bodyPr/>
          <a:lstStyle>
            <a:lvl1pPr>
              <a:defRPr/>
            </a:lvl1pPr>
          </a:lstStyle>
          <a:p>
            <a:endParaRPr lang="en-US" altLang="de-DE"/>
          </a:p>
        </p:txBody>
      </p:sp>
      <p:sp>
        <p:nvSpPr>
          <p:cNvPr id="7" name="Foliennummernplatzhalter 6"/>
          <p:cNvSpPr>
            <a:spLocks noGrp="1"/>
          </p:cNvSpPr>
          <p:nvPr>
            <p:ph type="sldNum" sz="quarter" idx="12"/>
          </p:nvPr>
        </p:nvSpPr>
        <p:spPr/>
        <p:txBody>
          <a:bodyPr/>
          <a:lstStyle>
            <a:lvl1pPr>
              <a:defRPr/>
            </a:lvl1pPr>
          </a:lstStyle>
          <a:p>
            <a:fld id="{BE3BEC8D-C269-BC4F-A73A-0BA702C92B0B}" type="slidenum">
              <a:rPr lang="en-US" altLang="de-DE"/>
              <a:pPr/>
              <a:t>‹Nr.›</a:t>
            </a:fld>
            <a:endParaRPr lang="en-US" altLang="de-DE"/>
          </a:p>
        </p:txBody>
      </p:sp>
    </p:spTree>
    <p:extLst>
      <p:ext uri="{BB962C8B-B14F-4D97-AF65-F5344CB8AC3E}">
        <p14:creationId xmlns:p14="http://schemas.microsoft.com/office/powerpoint/2010/main" val="1437558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de-DE" dirty="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de-DE" dirty="0"/>
              <a:t>Click to edit Master text styles</a:t>
            </a:r>
          </a:p>
          <a:p>
            <a:pPr lvl="1"/>
            <a:r>
              <a:rPr lang="en-US" altLang="de-DE" dirty="0"/>
              <a:t>Second level</a:t>
            </a:r>
          </a:p>
          <a:p>
            <a:pPr lvl="2"/>
            <a:r>
              <a:rPr lang="en-US" altLang="de-DE" dirty="0"/>
              <a:t>Third level</a:t>
            </a:r>
          </a:p>
          <a:p>
            <a:pPr lvl="3"/>
            <a:r>
              <a:rPr lang="en-US" altLang="de-DE" dirty="0"/>
              <a:t>Fourth level</a:t>
            </a:r>
          </a:p>
          <a:p>
            <a:pPr lvl="4"/>
            <a:r>
              <a:rPr lang="en-US" altLang="de-D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b="0" i="0" baseline="0">
                <a:latin typeface="Arial" charset="0"/>
              </a:defRPr>
            </a:lvl1pPr>
          </a:lstStyle>
          <a:p>
            <a:endParaRPr lang="en-US" altLang="de-DE"/>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b="0" i="0" baseline="0">
                <a:latin typeface="Arial" charset="0"/>
              </a:defRPr>
            </a:lvl1pPr>
          </a:lstStyle>
          <a:p>
            <a:endParaRPr lang="en-US" altLang="de-DE"/>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b="0" i="0" baseline="0">
                <a:latin typeface="Arial" charset="0"/>
              </a:defRPr>
            </a:lvl1pPr>
          </a:lstStyle>
          <a:p>
            <a:fld id="{157D376F-AF9A-A047-924B-B59C5A303119}" type="slidenum">
              <a:rPr lang="en-US" altLang="de-DE" smtClean="0"/>
              <a:pPr/>
              <a:t>‹Nr.›</a:t>
            </a:fld>
            <a:endParaRPr lang="en-US" altLang="de-D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baseline="0">
          <a:solidFill>
            <a:schemeClr val="tx2"/>
          </a:solidFill>
          <a:latin typeface="Arial" charset="0"/>
          <a:ea typeface="+mj-ea"/>
          <a:cs typeface="+mj-cs"/>
        </a:defRPr>
      </a:lvl1pPr>
      <a:lvl2pPr algn="ctr" rtl="0" eaLnBrk="0" fontAlgn="base" hangingPunct="0">
        <a:spcBef>
          <a:spcPct val="0"/>
        </a:spcBef>
        <a:spcAft>
          <a:spcPct val="0"/>
        </a:spcAft>
        <a:defRPr sz="4400">
          <a:solidFill>
            <a:schemeClr val="tx2"/>
          </a:solidFill>
          <a:latin typeface="Times" charset="0"/>
        </a:defRPr>
      </a:lvl2pPr>
      <a:lvl3pPr algn="ctr" rtl="0" eaLnBrk="0" fontAlgn="base" hangingPunct="0">
        <a:spcBef>
          <a:spcPct val="0"/>
        </a:spcBef>
        <a:spcAft>
          <a:spcPct val="0"/>
        </a:spcAft>
        <a:defRPr sz="4400">
          <a:solidFill>
            <a:schemeClr val="tx2"/>
          </a:solidFill>
          <a:latin typeface="Times" charset="0"/>
        </a:defRPr>
      </a:lvl3pPr>
      <a:lvl4pPr algn="ctr" rtl="0" eaLnBrk="0" fontAlgn="base" hangingPunct="0">
        <a:spcBef>
          <a:spcPct val="0"/>
        </a:spcBef>
        <a:spcAft>
          <a:spcPct val="0"/>
        </a:spcAft>
        <a:defRPr sz="4400">
          <a:solidFill>
            <a:schemeClr val="tx2"/>
          </a:solidFill>
          <a:latin typeface="Times" charset="0"/>
        </a:defRPr>
      </a:lvl4pPr>
      <a:lvl5pPr algn="ctr" rtl="0" eaLnBrk="0" fontAlgn="base" hangingPunct="0">
        <a:spcBef>
          <a:spcPct val="0"/>
        </a:spcBef>
        <a:spcAft>
          <a:spcPct val="0"/>
        </a:spcAft>
        <a:defRPr sz="4400">
          <a:solidFill>
            <a:schemeClr val="tx2"/>
          </a:solidFill>
          <a:latin typeface="Times" charset="0"/>
        </a:defRPr>
      </a:lvl5pPr>
      <a:lvl6pPr marL="457200" algn="ctr" rtl="0" eaLnBrk="0" fontAlgn="base" hangingPunct="0">
        <a:spcBef>
          <a:spcPct val="0"/>
        </a:spcBef>
        <a:spcAft>
          <a:spcPct val="0"/>
        </a:spcAft>
        <a:defRPr sz="4400">
          <a:solidFill>
            <a:schemeClr val="tx2"/>
          </a:solidFill>
          <a:latin typeface="Times" charset="0"/>
        </a:defRPr>
      </a:lvl6pPr>
      <a:lvl7pPr marL="914400" algn="ctr" rtl="0" eaLnBrk="0" fontAlgn="base" hangingPunct="0">
        <a:spcBef>
          <a:spcPct val="0"/>
        </a:spcBef>
        <a:spcAft>
          <a:spcPct val="0"/>
        </a:spcAft>
        <a:defRPr sz="4400">
          <a:solidFill>
            <a:schemeClr val="tx2"/>
          </a:solidFill>
          <a:latin typeface="Times" charset="0"/>
        </a:defRPr>
      </a:lvl7pPr>
      <a:lvl8pPr marL="1371600" algn="ctr" rtl="0" eaLnBrk="0" fontAlgn="base" hangingPunct="0">
        <a:spcBef>
          <a:spcPct val="0"/>
        </a:spcBef>
        <a:spcAft>
          <a:spcPct val="0"/>
        </a:spcAft>
        <a:defRPr sz="4400">
          <a:solidFill>
            <a:schemeClr val="tx2"/>
          </a:solidFill>
          <a:latin typeface="Times" charset="0"/>
        </a:defRPr>
      </a:lvl8pPr>
      <a:lvl9pPr marL="1828800" algn="ctr" rtl="0" eaLnBrk="0" fontAlgn="base" hangingPunct="0">
        <a:spcBef>
          <a:spcPct val="0"/>
        </a:spcBef>
        <a:spcAft>
          <a:spcPct val="0"/>
        </a:spcAft>
        <a:defRPr sz="4400">
          <a:solidFill>
            <a:schemeClr val="tx2"/>
          </a:solidFill>
          <a:latin typeface="Times" charset="0"/>
        </a:defRPr>
      </a:lvl9pPr>
    </p:titleStyle>
    <p:bodyStyle>
      <a:lvl1pPr marL="342900" indent="-342900" algn="l" rtl="0" eaLnBrk="0" fontAlgn="base" hangingPunct="0">
        <a:spcBef>
          <a:spcPct val="20000"/>
        </a:spcBef>
        <a:spcAft>
          <a:spcPct val="0"/>
        </a:spcAft>
        <a:buChar char="•"/>
        <a:defRPr sz="3200" kern="1200" baseline="0">
          <a:solidFill>
            <a:schemeClr val="tx1"/>
          </a:solidFill>
          <a:latin typeface="Arial" charset="0"/>
          <a:ea typeface="+mn-ea"/>
          <a:cs typeface="+mn-cs"/>
        </a:defRPr>
      </a:lvl1pPr>
      <a:lvl2pPr marL="742950" indent="-285750" algn="l" rtl="0" eaLnBrk="0" fontAlgn="base" hangingPunct="0">
        <a:spcBef>
          <a:spcPct val="20000"/>
        </a:spcBef>
        <a:spcAft>
          <a:spcPct val="0"/>
        </a:spcAft>
        <a:buChar char="–"/>
        <a:defRPr sz="2800" kern="1200" baseline="0">
          <a:solidFill>
            <a:schemeClr val="tx1"/>
          </a:solidFill>
          <a:latin typeface="Arial" charset="0"/>
          <a:ea typeface="+mn-ea"/>
          <a:cs typeface="+mn-cs"/>
        </a:defRPr>
      </a:lvl2pPr>
      <a:lvl3pPr marL="1143000" indent="-228600" algn="l" rtl="0" eaLnBrk="0" fontAlgn="base" hangingPunct="0">
        <a:spcBef>
          <a:spcPct val="20000"/>
        </a:spcBef>
        <a:spcAft>
          <a:spcPct val="0"/>
        </a:spcAft>
        <a:buChar char="•"/>
        <a:defRPr sz="2400" kern="1200" baseline="0">
          <a:solidFill>
            <a:schemeClr val="tx1"/>
          </a:solidFill>
          <a:latin typeface="Arial" charset="0"/>
          <a:ea typeface="+mn-ea"/>
          <a:cs typeface="+mn-cs"/>
        </a:defRPr>
      </a:lvl3pPr>
      <a:lvl4pPr marL="1600200" indent="-228600" algn="l" rtl="0" eaLnBrk="0" fontAlgn="base" hangingPunct="0">
        <a:spcBef>
          <a:spcPct val="20000"/>
        </a:spcBef>
        <a:spcAft>
          <a:spcPct val="0"/>
        </a:spcAft>
        <a:buChar char="–"/>
        <a:defRPr sz="2000" kern="1200" baseline="0">
          <a:solidFill>
            <a:schemeClr val="tx1"/>
          </a:solidFill>
          <a:latin typeface="Arial" charset="0"/>
          <a:ea typeface="+mn-ea"/>
          <a:cs typeface="+mn-cs"/>
        </a:defRPr>
      </a:lvl4pPr>
      <a:lvl5pPr marL="2057400" indent="-228600" algn="l" rtl="0" eaLnBrk="0" fontAlgn="base" hangingPunct="0">
        <a:spcBef>
          <a:spcPct val="20000"/>
        </a:spcBef>
        <a:spcAft>
          <a:spcPct val="0"/>
        </a:spcAft>
        <a:buChar char="»"/>
        <a:defRPr sz="2000" kern="1200" baseline="0">
          <a:solidFill>
            <a:schemeClr val="tx1"/>
          </a:solidFill>
          <a:latin typeface="Arial"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docs.oracle.com/javase/tutorial/essential/exceptions/runtime.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p:nvPr>
        </p:nvSpPr>
        <p:spPr>
          <a:xfrm>
            <a:off x="685800" y="228600"/>
            <a:ext cx="7772400" cy="1143000"/>
          </a:xfrm>
        </p:spPr>
        <p:txBody>
          <a:bodyPr/>
          <a:lstStyle/>
          <a:p>
            <a:r>
              <a:rPr lang="en-US" altLang="de-DE" dirty="0">
                <a:latin typeface="Arial" charset="0"/>
                <a:cs typeface="Arial" charset="0"/>
              </a:rPr>
              <a:t>Five-Minute Review</a:t>
            </a:r>
          </a:p>
        </p:txBody>
      </p:sp>
      <p:sp>
        <p:nvSpPr>
          <p:cNvPr id="3" name="Inhaltsplatzhalter 2"/>
          <p:cNvSpPr>
            <a:spLocks noGrp="1"/>
          </p:cNvSpPr>
          <p:nvPr>
            <p:ph idx="1"/>
          </p:nvPr>
        </p:nvSpPr>
        <p:spPr>
          <a:xfrm>
            <a:off x="420333" y="1544739"/>
            <a:ext cx="8488315" cy="4800600"/>
          </a:xfrm>
        </p:spPr>
        <p:txBody>
          <a:bodyPr/>
          <a:lstStyle/>
          <a:p>
            <a:pPr marL="514350" indent="-514350">
              <a:buFont typeface="Times" charset="0"/>
              <a:buAutoNum type="arabicPeriod"/>
            </a:pPr>
            <a:r>
              <a:rPr lang="de-DE" altLang="de-DE" dirty="0" err="1"/>
              <a:t>How</a:t>
            </a:r>
            <a:r>
              <a:rPr lang="de-DE" altLang="de-DE" dirty="0"/>
              <a:t> do </a:t>
            </a:r>
            <a:r>
              <a:rPr lang="de-DE" altLang="de-DE" dirty="0" err="1"/>
              <a:t>we</a:t>
            </a:r>
            <a:r>
              <a:rPr lang="de-DE" altLang="de-DE" dirty="0"/>
              <a:t> </a:t>
            </a:r>
            <a:r>
              <a:rPr lang="de-DE" altLang="de-DE" dirty="0" err="1"/>
              <a:t>construct</a:t>
            </a:r>
            <a:r>
              <a:rPr lang="de-DE" altLang="de-DE" dirty="0"/>
              <a:t> a </a:t>
            </a:r>
            <a:r>
              <a:rPr lang="de-DE" altLang="de-DE" b="1" dirty="0" err="1">
                <a:latin typeface="Courier New" charset="0"/>
                <a:ea typeface="Courier New" charset="0"/>
                <a:cs typeface="Courier New" charset="0"/>
              </a:rPr>
              <a:t>GPolygon</a:t>
            </a:r>
            <a:r>
              <a:rPr lang="de-DE" altLang="de-DE" dirty="0"/>
              <a:t> </a:t>
            </a:r>
            <a:r>
              <a:rPr lang="de-DE" altLang="de-DE" dirty="0" err="1"/>
              <a:t>object</a:t>
            </a:r>
            <a:r>
              <a:rPr lang="de-DE" altLang="de-DE" dirty="0"/>
              <a:t>?</a:t>
            </a:r>
          </a:p>
          <a:p>
            <a:pPr marL="514350" indent="-514350">
              <a:buFont typeface="Times" charset="0"/>
              <a:buAutoNum type="arabicPeriod"/>
            </a:pPr>
            <a:r>
              <a:rPr lang="en-US" altLang="de-DE" dirty="0"/>
              <a:t>How does </a:t>
            </a:r>
            <a:r>
              <a:rPr lang="en-US" altLang="de-DE" b="1" dirty="0" err="1">
                <a:latin typeface="Courier New" charset="0"/>
              </a:rPr>
              <a:t>GCompound</a:t>
            </a:r>
            <a:r>
              <a:rPr lang="en-US" altLang="de-DE" dirty="0"/>
              <a:t> support decomposition for graphical objects?</a:t>
            </a:r>
          </a:p>
          <a:p>
            <a:pPr marL="514350" indent="-514350">
              <a:buFont typeface="Times" charset="0"/>
              <a:buAutoNum type="arabicPeriod"/>
            </a:pPr>
            <a:r>
              <a:rPr lang="en-US" altLang="de-DE" dirty="0"/>
              <a:t>What does </a:t>
            </a:r>
            <a:r>
              <a:rPr lang="en-US" altLang="de-DE" i="1" dirty="0"/>
              <a:t>algorithmic complexity </a:t>
            </a:r>
            <a:r>
              <a:rPr lang="en-US" altLang="de-DE" dirty="0"/>
              <a:t>mean?</a:t>
            </a:r>
          </a:p>
          <a:p>
            <a:pPr marL="514350" indent="-514350">
              <a:buFont typeface="Times" charset="0"/>
              <a:buAutoNum type="arabicPeriod"/>
            </a:pPr>
            <a:r>
              <a:rPr lang="en-US" altLang="de-DE" dirty="0"/>
              <a:t>Which operations does a </a:t>
            </a:r>
            <a:r>
              <a:rPr lang="en-US" altLang="de-DE" b="1" dirty="0" err="1">
                <a:latin typeface="Courier New" charset="0"/>
                <a:ea typeface="Courier New" charset="0"/>
                <a:cs typeface="Courier New" charset="0"/>
              </a:rPr>
              <a:t>HashMap</a:t>
            </a:r>
            <a:r>
              <a:rPr lang="en-US" altLang="de-DE" dirty="0"/>
              <a:t> support?</a:t>
            </a:r>
          </a:p>
          <a:p>
            <a:pPr marL="514350" indent="-514350">
              <a:buFont typeface="Times" charset="0"/>
              <a:buAutoNum type="arabicPeriod"/>
            </a:pPr>
            <a:r>
              <a:rPr lang="en-US" altLang="de-DE" dirty="0"/>
              <a:t>What is an efficient way to implement it?</a:t>
            </a:r>
          </a:p>
        </p:txBody>
      </p:sp>
      <p:sp>
        <p:nvSpPr>
          <p:cNvPr id="15363" name="Foliennummernplatzhalt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72537918-3281-8342-A44B-156B02DBEC0F}" type="slidenum">
              <a:rPr lang="en-US" altLang="de-DE" sz="1400"/>
              <a:pPr>
                <a:spcBef>
                  <a:spcPct val="0"/>
                </a:spcBef>
                <a:buFontTx/>
                <a:buNone/>
              </a:pPr>
              <a:t>1</a:t>
            </a:fld>
            <a:endParaRPr lang="en-US" altLang="de-DE" sz="1400"/>
          </a:p>
        </p:txBody>
      </p:sp>
    </p:spTree>
    <p:extLst>
      <p:ext uri="{BB962C8B-B14F-4D97-AF65-F5344CB8AC3E}">
        <p14:creationId xmlns:p14="http://schemas.microsoft.com/office/powerpoint/2010/main" val="1540217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16933"/>
            <a:ext cx="7772400" cy="757767"/>
          </a:xfrm>
        </p:spPr>
        <p:txBody>
          <a:bodyPr/>
          <a:lstStyle/>
          <a:p>
            <a:r>
              <a:rPr lang="en-US" dirty="0"/>
              <a:t>Opening a File</a:t>
            </a:r>
          </a:p>
        </p:txBody>
      </p:sp>
      <p:sp>
        <p:nvSpPr>
          <p:cNvPr id="3" name="Inhaltsplatzhalter 2"/>
          <p:cNvSpPr>
            <a:spLocks noGrp="1"/>
          </p:cNvSpPr>
          <p:nvPr>
            <p:ph idx="1"/>
          </p:nvPr>
        </p:nvSpPr>
        <p:spPr>
          <a:xfrm>
            <a:off x="355600" y="2895600"/>
            <a:ext cx="8763000" cy="3429000"/>
          </a:xfrm>
        </p:spPr>
        <p:txBody>
          <a:bodyPr/>
          <a:lstStyle/>
          <a:p>
            <a:pPr marL="0" indent="0">
              <a:buNone/>
            </a:pPr>
            <a:r>
              <a:rPr lang="en-US" altLang="de-DE" sz="2400" i="1" dirty="0">
                <a:latin typeface="Times New Roman" charset="0"/>
              </a:rPr>
              <a:t>filename</a:t>
            </a:r>
            <a:r>
              <a:rPr lang="en-US" altLang="de-DE" sz="2400" dirty="0">
                <a:latin typeface="Times New Roman" charset="0"/>
              </a:rPr>
              <a:t> </a:t>
            </a:r>
            <a:r>
              <a:rPr lang="en-US" sz="2400" dirty="0"/>
              <a:t>may or may not include a path.</a:t>
            </a:r>
          </a:p>
          <a:p>
            <a:pPr marL="0" indent="0">
              <a:buNone/>
            </a:pPr>
            <a:r>
              <a:rPr lang="en-US" sz="2400" dirty="0"/>
              <a:t>Alternatives for finding the file:</a:t>
            </a:r>
          </a:p>
          <a:p>
            <a:pPr marL="514350" indent="-514350">
              <a:buFont typeface="+mj-lt"/>
              <a:buAutoNum type="arabicPeriod"/>
            </a:pPr>
            <a:r>
              <a:rPr lang="en-US" sz="2400"/>
              <a:t>Specify path </a:t>
            </a:r>
            <a:r>
              <a:rPr lang="en-US" sz="2400" dirty="0"/>
              <a:t>(may use </a:t>
            </a:r>
            <a:r>
              <a:rPr lang="en-US" sz="2400" b="1" dirty="0" err="1">
                <a:latin typeface="Courier New" charset="0"/>
                <a:ea typeface="Courier New" charset="0"/>
                <a:cs typeface="Courier New" charset="0"/>
              </a:rPr>
              <a:t>pwd</a:t>
            </a:r>
            <a:r>
              <a:rPr lang="en-US" sz="2400" dirty="0"/>
              <a:t> to find out)</a:t>
            </a:r>
          </a:p>
          <a:p>
            <a:pPr marL="514350" indent="-514350">
              <a:buFont typeface="+mj-lt"/>
              <a:buAutoNum type="arabicPeriod"/>
            </a:pPr>
            <a:r>
              <a:rPr lang="en-US" sz="2400" dirty="0"/>
              <a:t>Put file into default working directory; see </a:t>
            </a:r>
            <a:r>
              <a:rPr lang="en-US" sz="2400" i="1" dirty="0"/>
              <a:t>Run → Run Configurations → Arguments → Working directory</a:t>
            </a:r>
            <a:br>
              <a:rPr lang="en-US" sz="2400" i="1" dirty="0"/>
            </a:br>
            <a:r>
              <a:rPr lang="en-US" sz="2400" b="1" dirty="0"/>
              <a:t>Note:</a:t>
            </a:r>
            <a:r>
              <a:rPr lang="en-US" sz="2400" dirty="0"/>
              <a:t> </a:t>
            </a:r>
            <a:r>
              <a:rPr lang="en-US" sz="2400" i="1" dirty="0" err="1"/>
              <a:t>workspace_loc</a:t>
            </a:r>
            <a:r>
              <a:rPr lang="en-US" sz="2400" dirty="0"/>
              <a:t> is location of work space; for a project, see </a:t>
            </a:r>
            <a:r>
              <a:rPr lang="en-US" sz="2400" i="1" dirty="0"/>
              <a:t>Properties → Resource → Linked Resources → Path Variables</a:t>
            </a:r>
          </a:p>
          <a:p>
            <a:pPr marL="514350" indent="-514350">
              <a:buFont typeface="+mj-lt"/>
              <a:buAutoNum type="arabicPeriod"/>
            </a:pPr>
            <a:r>
              <a:rPr lang="en-US" sz="2400" dirty="0"/>
              <a:t>Change working directory to directory of file</a:t>
            </a:r>
          </a:p>
        </p:txBody>
      </p:sp>
      <p:sp>
        <p:nvSpPr>
          <p:cNvPr id="4" name="Rectangle 16"/>
          <p:cNvSpPr>
            <a:spLocks noChangeArrowheads="1"/>
          </p:cNvSpPr>
          <p:nvPr/>
        </p:nvSpPr>
        <p:spPr bwMode="auto">
          <a:xfrm>
            <a:off x="685800" y="1143000"/>
            <a:ext cx="6858000" cy="13081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2400" i="0" dirty="0">
                <a:latin typeface="Courier New" charset="0"/>
              </a:rPr>
              <a:t>import </a:t>
            </a:r>
            <a:r>
              <a:rPr lang="en-US" altLang="de-DE" sz="2400" i="0" dirty="0" err="1">
                <a:latin typeface="Courier New" charset="0"/>
              </a:rPr>
              <a:t>java.io</a:t>
            </a:r>
            <a:r>
              <a:rPr lang="en-US" altLang="de-DE" sz="2400" i="0" dirty="0">
                <a:latin typeface="Courier New" charset="0"/>
              </a:rPr>
              <a:t>.*;</a:t>
            </a:r>
          </a:p>
          <a:p>
            <a:pPr>
              <a:lnSpc>
                <a:spcPct val="95000"/>
              </a:lnSpc>
            </a:pPr>
            <a:endParaRPr lang="en-US" altLang="de-DE" sz="2400" i="0" dirty="0">
              <a:latin typeface="Courier New" charset="0"/>
            </a:endParaRPr>
          </a:p>
          <a:p>
            <a:pPr>
              <a:lnSpc>
                <a:spcPct val="95000"/>
              </a:lnSpc>
            </a:pPr>
            <a:r>
              <a:rPr lang="en-US" altLang="de-DE" sz="2400" i="0" dirty="0" err="1">
                <a:latin typeface="Courier New" charset="0"/>
              </a:rPr>
              <a:t>BufferedReader</a:t>
            </a:r>
            <a:r>
              <a:rPr lang="en-US" altLang="de-DE" sz="2400" i="0" dirty="0">
                <a:latin typeface="Courier New" charset="0"/>
              </a:rPr>
              <a:t> </a:t>
            </a:r>
            <a:r>
              <a:rPr lang="en-US" altLang="de-DE" sz="2400" i="0" dirty="0" err="1">
                <a:latin typeface="Courier New" charset="0"/>
              </a:rPr>
              <a:t>rd</a:t>
            </a:r>
            <a:r>
              <a:rPr lang="en-US" altLang="de-DE" sz="2400" i="0" dirty="0">
                <a:latin typeface="Courier New" charset="0"/>
              </a:rPr>
              <a:t> = </a:t>
            </a:r>
          </a:p>
          <a:p>
            <a:pPr>
              <a:lnSpc>
                <a:spcPct val="95000"/>
              </a:lnSpc>
            </a:pPr>
            <a:r>
              <a:rPr lang="en-US" altLang="de-DE" sz="2400" i="0" dirty="0">
                <a:latin typeface="Courier New" charset="0"/>
              </a:rPr>
              <a:t>  new </a:t>
            </a:r>
            <a:r>
              <a:rPr lang="en-US" altLang="de-DE" sz="2400" i="0" dirty="0" err="1">
                <a:solidFill>
                  <a:srgbClr val="FF0000"/>
                </a:solidFill>
                <a:latin typeface="Courier New" charset="0"/>
              </a:rPr>
              <a:t>BufferedReader</a:t>
            </a:r>
            <a:r>
              <a:rPr lang="en-US" altLang="de-DE" sz="2400" i="0" dirty="0">
                <a:latin typeface="Courier New" charset="0"/>
              </a:rPr>
              <a:t>(</a:t>
            </a:r>
          </a:p>
          <a:p>
            <a:pPr>
              <a:lnSpc>
                <a:spcPct val="95000"/>
              </a:lnSpc>
            </a:pPr>
            <a:r>
              <a:rPr lang="en-US" altLang="de-DE" sz="2400" i="0" dirty="0">
                <a:latin typeface="Courier New" charset="0"/>
              </a:rPr>
              <a:t>    new </a:t>
            </a:r>
            <a:r>
              <a:rPr lang="en-US" altLang="de-DE" sz="2400" i="0" dirty="0" err="1">
                <a:solidFill>
                  <a:srgbClr val="FF0000"/>
                </a:solidFill>
                <a:latin typeface="Courier New" charset="0"/>
              </a:rPr>
              <a:t>FileReader</a:t>
            </a:r>
            <a:r>
              <a:rPr lang="en-US" altLang="de-DE" sz="2400" i="0" dirty="0">
                <a:latin typeface="Courier New" charset="0"/>
              </a:rPr>
              <a:t>(</a:t>
            </a:r>
            <a:r>
              <a:rPr lang="en-US" altLang="de-DE" sz="2400" b="0" dirty="0">
                <a:latin typeface="Times New Roman" charset="0"/>
              </a:rPr>
              <a:t> filename</a:t>
            </a:r>
            <a:r>
              <a:rPr lang="en-US" altLang="de-DE" sz="2400" i="0" dirty="0">
                <a:latin typeface="Courier New" charset="0"/>
              </a:rPr>
              <a:t>));</a:t>
            </a:r>
          </a:p>
        </p:txBody>
      </p:sp>
      <p:sp>
        <p:nvSpPr>
          <p:cNvPr id="5"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10</a:t>
            </a:fld>
            <a:endParaRPr lang="en-US" altLang="de-DE" sz="1400"/>
          </a:p>
        </p:txBody>
      </p:sp>
    </p:spTree>
    <p:extLst>
      <p:ext uri="{BB962C8B-B14F-4D97-AF65-F5344CB8AC3E}">
        <p14:creationId xmlns:p14="http://schemas.microsoft.com/office/powerpoint/2010/main" val="277366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6873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Reading Text Files</a:t>
            </a:r>
          </a:p>
        </p:txBody>
      </p:sp>
      <p:sp>
        <p:nvSpPr>
          <p:cNvPr id="1268739" name="Rectangle 3"/>
          <p:cNvSpPr>
            <a:spLocks noChangeArrowheads="1"/>
          </p:cNvSpPr>
          <p:nvPr/>
        </p:nvSpPr>
        <p:spPr bwMode="auto">
          <a:xfrm>
            <a:off x="503238" y="1155700"/>
            <a:ext cx="8183562"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When you want to read data from a text file as part of a Java program, you need to take the following steps:</a:t>
            </a:r>
          </a:p>
        </p:txBody>
      </p:sp>
      <p:sp>
        <p:nvSpPr>
          <p:cNvPr id="1268740" name="Rectangle 4"/>
          <p:cNvSpPr>
            <a:spLocks noChangeArrowheads="1"/>
          </p:cNvSpPr>
          <p:nvPr/>
        </p:nvSpPr>
        <p:spPr bwMode="auto">
          <a:xfrm>
            <a:off x="504825" y="4191000"/>
            <a:ext cx="818356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b="0" i="0">
                <a:latin typeface="Times New Roman" charset="0"/>
              </a:rPr>
              <a:t>Java’s </a:t>
            </a:r>
            <a:r>
              <a:rPr lang="en-US" altLang="de-DE" sz="2000" i="0">
                <a:latin typeface="Courier New" charset="0"/>
              </a:rPr>
              <a:t>BufferedReader</a:t>
            </a:r>
            <a:r>
              <a:rPr lang="en-US" altLang="de-DE" sz="2200" b="0" i="0">
                <a:latin typeface="Times New Roman" charset="0"/>
              </a:rPr>
              <a:t> class make</a:t>
            </a:r>
            <a:r>
              <a:rPr lang="en-US" altLang="de-DE" sz="2400" b="0" i="0">
                <a:latin typeface="Times New Roman" charset="0"/>
              </a:rPr>
              <a:t> it possible to read data from files in several different ways.</a:t>
            </a:r>
          </a:p>
          <a:p>
            <a:pPr lvl="1" algn="just">
              <a:lnSpc>
                <a:spcPct val="85000"/>
              </a:lnSpc>
              <a:spcBef>
                <a:spcPct val="0"/>
              </a:spcBef>
              <a:spcAft>
                <a:spcPct val="20000"/>
              </a:spcAft>
            </a:pPr>
            <a:r>
              <a:rPr lang="en-US" altLang="de-DE" sz="2200" b="0" i="0">
                <a:latin typeface="Times New Roman" charset="0"/>
              </a:rPr>
              <a:t>You can read individual characters by calling the </a:t>
            </a:r>
            <a:r>
              <a:rPr lang="en-US" altLang="de-DE" sz="2000" i="0">
                <a:latin typeface="Courier New" charset="0"/>
              </a:rPr>
              <a:t>read</a:t>
            </a:r>
            <a:r>
              <a:rPr lang="en-US" altLang="de-DE" sz="2200" b="0" i="0">
                <a:latin typeface="Times New Roman" charset="0"/>
              </a:rPr>
              <a:t> method.</a:t>
            </a:r>
            <a:endParaRPr lang="en-US" altLang="de-DE" sz="2000" b="0" i="0">
              <a:latin typeface="Times New Roman" charset="0"/>
            </a:endParaRPr>
          </a:p>
          <a:p>
            <a:pPr lvl="1" algn="just">
              <a:lnSpc>
                <a:spcPct val="85000"/>
              </a:lnSpc>
              <a:spcBef>
                <a:spcPct val="0"/>
              </a:spcBef>
              <a:spcAft>
                <a:spcPct val="20000"/>
              </a:spcAft>
            </a:pPr>
            <a:r>
              <a:rPr lang="en-US" altLang="de-DE" sz="2200" b="0" i="0">
                <a:latin typeface="Times New Roman" charset="0"/>
              </a:rPr>
              <a:t>You can read complete lines by calling the </a:t>
            </a:r>
            <a:r>
              <a:rPr lang="en-US" altLang="de-DE" sz="2000" i="0">
                <a:latin typeface="Courier New" charset="0"/>
              </a:rPr>
              <a:t>readLine</a:t>
            </a:r>
            <a:r>
              <a:rPr lang="en-US" altLang="de-DE" sz="2200" b="0" i="0">
                <a:latin typeface="Times New Roman" charset="0"/>
              </a:rPr>
              <a:t> method.</a:t>
            </a:r>
          </a:p>
          <a:p>
            <a:pPr lvl="1" algn="just">
              <a:lnSpc>
                <a:spcPct val="85000"/>
              </a:lnSpc>
              <a:spcBef>
                <a:spcPct val="0"/>
              </a:spcBef>
              <a:spcAft>
                <a:spcPct val="20000"/>
              </a:spcAft>
            </a:pPr>
            <a:r>
              <a:rPr lang="en-US" altLang="de-DE" sz="2200" b="0" i="0">
                <a:latin typeface="Times New Roman" charset="0"/>
              </a:rPr>
              <a:t>You can read individual tokens by using the </a:t>
            </a:r>
            <a:r>
              <a:rPr lang="en-US" altLang="de-DE" sz="2000" i="0">
                <a:latin typeface="Courier New" charset="0"/>
              </a:rPr>
              <a:t>Scanner</a:t>
            </a:r>
            <a:r>
              <a:rPr lang="en-US" altLang="de-DE" sz="2200" b="0" i="0">
                <a:latin typeface="Times New Roman" charset="0"/>
              </a:rPr>
              <a:t> class.</a:t>
            </a:r>
          </a:p>
          <a:p>
            <a:pPr algn="just">
              <a:lnSpc>
                <a:spcPct val="85000"/>
              </a:lnSpc>
              <a:spcBef>
                <a:spcPct val="0"/>
              </a:spcBef>
              <a:spcAft>
                <a:spcPct val="20000"/>
              </a:spcAft>
              <a:buFontTx/>
              <a:buNone/>
            </a:pPr>
            <a:r>
              <a:rPr lang="en-US" altLang="de-DE" sz="2600" b="0" i="0">
                <a:latin typeface="Times New Roman" charset="0"/>
              </a:rPr>
              <a:t>	</a:t>
            </a:r>
            <a:r>
              <a:rPr lang="en-US" altLang="de-DE" sz="2400" b="0" i="0">
                <a:latin typeface="Times New Roman" charset="0"/>
              </a:rPr>
              <a:t>Each of these strategies is described in a subsequent slide.</a:t>
            </a:r>
          </a:p>
        </p:txBody>
      </p:sp>
      <p:grpSp>
        <p:nvGrpSpPr>
          <p:cNvPr id="1268747" name="Group 11"/>
          <p:cNvGrpSpPr>
            <a:grpSpLocks/>
          </p:cNvGrpSpPr>
          <p:nvPr/>
        </p:nvGrpSpPr>
        <p:grpSpPr bwMode="auto">
          <a:xfrm>
            <a:off x="876300" y="1993900"/>
            <a:ext cx="7823200" cy="660400"/>
            <a:chOff x="552" y="1256"/>
            <a:chExt cx="4928" cy="416"/>
          </a:xfrm>
        </p:grpSpPr>
        <p:sp>
          <p:nvSpPr>
            <p:cNvPr id="1268744" name="Text Box 8"/>
            <p:cNvSpPr txBox="1">
              <a:spLocks noChangeArrowheads="1"/>
            </p:cNvSpPr>
            <p:nvPr/>
          </p:nvSpPr>
          <p:spPr bwMode="auto">
            <a:xfrm>
              <a:off x="792" y="1256"/>
              <a:ext cx="4688" cy="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200" b="0" i="0">
                  <a:latin typeface="Times New Roman" charset="0"/>
                </a:rPr>
                <a:t>Construct a new </a:t>
              </a:r>
              <a:r>
                <a:rPr lang="en-US" altLang="de-DE" sz="2000" i="0">
                  <a:latin typeface="Courier New" charset="0"/>
                </a:rPr>
                <a:t>BufferedReader</a:t>
              </a:r>
              <a:r>
                <a:rPr lang="en-US" altLang="de-DE" sz="2200" b="0" i="0">
                  <a:latin typeface="Times New Roman" charset="0"/>
                </a:rPr>
                <a:t> object that is tied to the data in the file.  This phase of the process is called </a:t>
              </a:r>
              <a:r>
                <a:rPr lang="en-US" altLang="de-DE" sz="2200" i="0">
                  <a:latin typeface="Times New Roman" charset="0"/>
                </a:rPr>
                <a:t>opening the file</a:t>
              </a:r>
              <a:r>
                <a:rPr lang="en-US" altLang="de-DE" sz="2200" b="0" i="0">
                  <a:latin typeface="Times New Roman" charset="0"/>
                </a:rPr>
                <a:t>.</a:t>
              </a:r>
            </a:p>
          </p:txBody>
        </p:sp>
        <p:sp>
          <p:nvSpPr>
            <p:cNvPr id="1268745" name="Text Box 9"/>
            <p:cNvSpPr txBox="1">
              <a:spLocks noChangeArrowheads="1"/>
            </p:cNvSpPr>
            <p:nvPr/>
          </p:nvSpPr>
          <p:spPr bwMode="auto">
            <a:xfrm>
              <a:off x="552" y="1256"/>
              <a:ext cx="293"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pPr>
              <a:r>
                <a:rPr lang="en-US" altLang="de-DE" sz="2200" b="0" i="0">
                  <a:latin typeface="Times New Roman" charset="0"/>
                </a:rPr>
                <a:t>1.</a:t>
              </a:r>
            </a:p>
          </p:txBody>
        </p:sp>
      </p:grpSp>
      <p:grpSp>
        <p:nvGrpSpPr>
          <p:cNvPr id="1268748" name="Group 12"/>
          <p:cNvGrpSpPr>
            <a:grpSpLocks/>
          </p:cNvGrpSpPr>
          <p:nvPr/>
        </p:nvGrpSpPr>
        <p:grpSpPr bwMode="auto">
          <a:xfrm>
            <a:off x="876300" y="2701925"/>
            <a:ext cx="7823200" cy="660400"/>
            <a:chOff x="552" y="1256"/>
            <a:chExt cx="4928" cy="416"/>
          </a:xfrm>
        </p:grpSpPr>
        <p:sp>
          <p:nvSpPr>
            <p:cNvPr id="1268749" name="Text Box 13"/>
            <p:cNvSpPr txBox="1">
              <a:spLocks noChangeArrowheads="1"/>
            </p:cNvSpPr>
            <p:nvPr/>
          </p:nvSpPr>
          <p:spPr bwMode="auto">
            <a:xfrm>
              <a:off x="792" y="1256"/>
              <a:ext cx="4688" cy="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200" b="0" i="0">
                  <a:latin typeface="Times New Roman" charset="0"/>
                </a:rPr>
                <a:t>Call the methods provided by the </a:t>
              </a:r>
              <a:r>
                <a:rPr lang="en-US" altLang="de-DE" sz="2000" i="0">
                  <a:latin typeface="Courier New" charset="0"/>
                </a:rPr>
                <a:t>BufferedReader</a:t>
              </a:r>
              <a:r>
                <a:rPr lang="en-US" altLang="de-DE" sz="2200" b="0" i="0">
                  <a:latin typeface="Times New Roman" charset="0"/>
                </a:rPr>
                <a:t> class to read data from the file in sequential order.</a:t>
              </a:r>
            </a:p>
          </p:txBody>
        </p:sp>
        <p:sp>
          <p:nvSpPr>
            <p:cNvPr id="1268750" name="Text Box 14"/>
            <p:cNvSpPr txBox="1">
              <a:spLocks noChangeArrowheads="1"/>
            </p:cNvSpPr>
            <p:nvPr/>
          </p:nvSpPr>
          <p:spPr bwMode="auto">
            <a:xfrm>
              <a:off x="552" y="1256"/>
              <a:ext cx="293"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pPr>
              <a:r>
                <a:rPr lang="en-US" altLang="de-DE" sz="2200" b="0" i="0">
                  <a:latin typeface="Times New Roman" charset="0"/>
                </a:rPr>
                <a:t>2.</a:t>
              </a:r>
            </a:p>
          </p:txBody>
        </p:sp>
      </p:grpSp>
      <p:grpSp>
        <p:nvGrpSpPr>
          <p:cNvPr id="1268751" name="Group 15"/>
          <p:cNvGrpSpPr>
            <a:grpSpLocks/>
          </p:cNvGrpSpPr>
          <p:nvPr/>
        </p:nvGrpSpPr>
        <p:grpSpPr bwMode="auto">
          <a:xfrm>
            <a:off x="876300" y="3425825"/>
            <a:ext cx="7823200" cy="660400"/>
            <a:chOff x="552" y="1256"/>
            <a:chExt cx="4928" cy="416"/>
          </a:xfrm>
        </p:grpSpPr>
        <p:sp>
          <p:nvSpPr>
            <p:cNvPr id="1268752" name="Text Box 16"/>
            <p:cNvSpPr txBox="1">
              <a:spLocks noChangeArrowheads="1"/>
            </p:cNvSpPr>
            <p:nvPr/>
          </p:nvSpPr>
          <p:spPr bwMode="auto">
            <a:xfrm>
              <a:off x="792" y="1256"/>
              <a:ext cx="4688" cy="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200" b="0" i="0">
                  <a:latin typeface="Times New Roman" charset="0"/>
                </a:rPr>
                <a:t>Break the association between the reader and the file by calling the reader’s </a:t>
              </a:r>
              <a:r>
                <a:rPr lang="en-US" altLang="de-DE" sz="2000" i="0">
                  <a:latin typeface="Courier New" charset="0"/>
                </a:rPr>
                <a:t>close</a:t>
              </a:r>
              <a:r>
                <a:rPr lang="en-US" altLang="de-DE" sz="2200" b="0" i="0">
                  <a:latin typeface="Times New Roman" charset="0"/>
                </a:rPr>
                <a:t> method, which is called </a:t>
              </a:r>
              <a:r>
                <a:rPr lang="en-US" altLang="de-DE" sz="2200" i="0">
                  <a:latin typeface="Times New Roman" charset="0"/>
                </a:rPr>
                <a:t>closing the file</a:t>
              </a:r>
              <a:r>
                <a:rPr lang="en-US" altLang="de-DE" sz="2200" b="0" i="0">
                  <a:latin typeface="Times New Roman" charset="0"/>
                </a:rPr>
                <a:t>.</a:t>
              </a:r>
            </a:p>
          </p:txBody>
        </p:sp>
        <p:sp>
          <p:nvSpPr>
            <p:cNvPr id="1268753" name="Text Box 17"/>
            <p:cNvSpPr txBox="1">
              <a:spLocks noChangeArrowheads="1"/>
            </p:cNvSpPr>
            <p:nvPr/>
          </p:nvSpPr>
          <p:spPr bwMode="auto">
            <a:xfrm>
              <a:off x="552" y="1256"/>
              <a:ext cx="293"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pPr>
              <a:r>
                <a:rPr lang="en-US" altLang="de-DE" sz="2200" b="0" i="0">
                  <a:latin typeface="Times New Roman" charset="0"/>
                </a:rPr>
                <a:t>3.</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2687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268751"/>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268740">
                                            <p:txEl>
                                              <p:pRg st="0" end="0"/>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268740">
                                            <p:txEl>
                                              <p:pRg st="1" end="1"/>
                                            </p:txEl>
                                          </p:spTgt>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268740">
                                            <p:txEl>
                                              <p:pRg st="2" end="2"/>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268740">
                                            <p:txEl>
                                              <p:pRg st="3" end="3"/>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26874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8740" grpId="0" build="p" bldLvl="2"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8717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Standard Reader Subclasses</a:t>
            </a:r>
          </a:p>
        </p:txBody>
      </p:sp>
      <p:sp>
        <p:nvSpPr>
          <p:cNvPr id="1287172" name="Rectangle 4"/>
          <p:cNvSpPr>
            <a:spLocks noChangeArrowheads="1"/>
          </p:cNvSpPr>
          <p:nvPr/>
        </p:nvSpPr>
        <p:spPr bwMode="auto">
          <a:xfrm>
            <a:off x="504825" y="1168400"/>
            <a:ext cx="8183563"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b="0" i="0" dirty="0">
                <a:latin typeface="Times New Roman" charset="0"/>
              </a:rPr>
              <a:t>The </a:t>
            </a:r>
            <a:r>
              <a:rPr lang="en-US" altLang="de-DE" sz="2200" i="0" dirty="0" err="1">
                <a:latin typeface="Courier New" charset="0"/>
              </a:rPr>
              <a:t>java.io</a:t>
            </a:r>
            <a:r>
              <a:rPr lang="en-US" altLang="de-DE" sz="2400" b="0" i="0" dirty="0">
                <a:latin typeface="Times New Roman" charset="0"/>
              </a:rPr>
              <a:t> package defines several different subclasses of the generic </a:t>
            </a:r>
            <a:r>
              <a:rPr lang="en-US" altLang="de-DE" sz="2200" i="0" dirty="0">
                <a:latin typeface="Courier New" charset="0"/>
              </a:rPr>
              <a:t>Reader</a:t>
            </a:r>
            <a:r>
              <a:rPr lang="en-US" altLang="de-DE" sz="2400" b="0" i="0" dirty="0">
                <a:latin typeface="Times New Roman" charset="0"/>
              </a:rPr>
              <a:t> class that are useful in different contexts.  To read text files, you need to use the following subclasses:</a:t>
            </a:r>
          </a:p>
          <a:p>
            <a:pPr lvl="1" algn="just">
              <a:lnSpc>
                <a:spcPct val="85000"/>
              </a:lnSpc>
              <a:spcBef>
                <a:spcPct val="0"/>
              </a:spcBef>
              <a:spcAft>
                <a:spcPct val="20000"/>
              </a:spcAft>
            </a:pPr>
            <a:r>
              <a:rPr lang="en-US" altLang="de-DE" sz="2200" b="0" i="0" dirty="0">
                <a:latin typeface="Times New Roman" charset="0"/>
              </a:rPr>
              <a:t>The </a:t>
            </a:r>
            <a:r>
              <a:rPr lang="en-US" altLang="de-DE" sz="2000" i="0" dirty="0" err="1">
                <a:latin typeface="Courier New" charset="0"/>
              </a:rPr>
              <a:t>FileReader</a:t>
            </a:r>
            <a:r>
              <a:rPr lang="en-US" altLang="de-DE" sz="2200" b="0" i="0" dirty="0">
                <a:latin typeface="Times New Roman" charset="0"/>
              </a:rPr>
              <a:t> class, which allows you to create a simple reader by supplying the name of the file.</a:t>
            </a:r>
          </a:p>
          <a:p>
            <a:pPr lvl="1" algn="just">
              <a:lnSpc>
                <a:spcPct val="85000"/>
              </a:lnSpc>
              <a:spcBef>
                <a:spcPct val="0"/>
              </a:spcBef>
              <a:spcAft>
                <a:spcPct val="50000"/>
              </a:spcAft>
            </a:pPr>
            <a:r>
              <a:rPr lang="en-US" altLang="de-DE" sz="2200" b="0" i="0" dirty="0">
                <a:latin typeface="Times New Roman" charset="0"/>
              </a:rPr>
              <a:t>The </a:t>
            </a:r>
            <a:r>
              <a:rPr lang="en-US" altLang="de-DE" sz="2000" i="0" dirty="0" err="1">
                <a:latin typeface="Courier New" charset="0"/>
              </a:rPr>
              <a:t>BufferedReader</a:t>
            </a:r>
            <a:r>
              <a:rPr lang="en-US" altLang="de-DE" sz="2200" b="0" i="0" dirty="0">
                <a:latin typeface="Times New Roman" charset="0"/>
              </a:rPr>
              <a:t> class, which makes all operations more efficient and enables the strategy of reading individual lines.</a:t>
            </a:r>
          </a:p>
        </p:txBody>
      </p:sp>
      <p:grpSp>
        <p:nvGrpSpPr>
          <p:cNvPr id="1287186" name="Group 18"/>
          <p:cNvGrpSpPr>
            <a:grpSpLocks/>
          </p:cNvGrpSpPr>
          <p:nvPr/>
        </p:nvGrpSpPr>
        <p:grpSpPr bwMode="auto">
          <a:xfrm>
            <a:off x="503238" y="3568700"/>
            <a:ext cx="8183562" cy="2984500"/>
            <a:chOff x="317" y="2248"/>
            <a:chExt cx="5155" cy="1880"/>
          </a:xfrm>
        </p:grpSpPr>
        <p:sp>
          <p:nvSpPr>
            <p:cNvPr id="1287183" name="Rectangle 15"/>
            <p:cNvSpPr>
              <a:spLocks noChangeArrowheads="1"/>
            </p:cNvSpPr>
            <p:nvPr/>
          </p:nvSpPr>
          <p:spPr bwMode="auto">
            <a:xfrm>
              <a:off x="317" y="2248"/>
              <a:ext cx="5155"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standard idiom for opening a text file is to call the constructors for each of these classes in a single statement:</a:t>
              </a:r>
            </a:p>
          </p:txBody>
        </p:sp>
        <p:sp>
          <p:nvSpPr>
            <p:cNvPr id="1287184" name="Rectangle 16"/>
            <p:cNvSpPr>
              <a:spLocks noChangeArrowheads="1"/>
            </p:cNvSpPr>
            <p:nvPr/>
          </p:nvSpPr>
          <p:spPr bwMode="auto">
            <a:xfrm>
              <a:off x="960" y="2824"/>
              <a:ext cx="4000" cy="3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i="0" dirty="0" err="1">
                  <a:latin typeface="Courier New" charset="0"/>
                </a:rPr>
                <a:t>BufferedReader</a:t>
              </a:r>
              <a:r>
                <a:rPr lang="en-US" altLang="de-DE" i="0" dirty="0">
                  <a:latin typeface="Courier New" charset="0"/>
                </a:rPr>
                <a:t> </a:t>
              </a:r>
              <a:r>
                <a:rPr lang="en-US" altLang="de-DE" i="0" dirty="0" err="1">
                  <a:latin typeface="Courier New" charset="0"/>
                </a:rPr>
                <a:t>rd</a:t>
              </a:r>
              <a:r>
                <a:rPr lang="en-US" altLang="de-DE" i="0" dirty="0">
                  <a:latin typeface="Courier New" charset="0"/>
                </a:rPr>
                <a:t> = new </a:t>
              </a:r>
              <a:r>
                <a:rPr lang="en-US" altLang="de-DE" i="0" dirty="0" err="1">
                  <a:latin typeface="Courier New" charset="0"/>
                </a:rPr>
                <a:t>BufferedReader</a:t>
              </a:r>
              <a:r>
                <a:rPr lang="en-US" altLang="de-DE" i="0" dirty="0">
                  <a:latin typeface="Courier New" charset="0"/>
                </a:rPr>
                <a:t>(</a:t>
              </a:r>
            </a:p>
            <a:p>
              <a:pPr>
                <a:lnSpc>
                  <a:spcPct val="95000"/>
                </a:lnSpc>
              </a:pPr>
              <a:r>
                <a:rPr lang="en-US" altLang="de-DE" i="0" dirty="0">
                  <a:latin typeface="Courier New" charset="0"/>
                </a:rPr>
                <a:t>                          new </a:t>
              </a:r>
              <a:r>
                <a:rPr lang="en-US" altLang="de-DE" i="0" dirty="0" err="1">
                  <a:latin typeface="Courier New" charset="0"/>
                </a:rPr>
                <a:t>FileReader</a:t>
              </a:r>
              <a:r>
                <a:rPr lang="en-US" altLang="de-DE" i="0" dirty="0">
                  <a:latin typeface="Courier New" charset="0"/>
                </a:rPr>
                <a:t>(</a:t>
              </a:r>
              <a:r>
                <a:rPr lang="en-US" altLang="de-DE" sz="700" b="0" dirty="0">
                  <a:latin typeface="Times New Roman" charset="0"/>
                </a:rPr>
                <a:t> </a:t>
              </a:r>
              <a:r>
                <a:rPr lang="en-US" altLang="de-DE" b="0" dirty="0">
                  <a:latin typeface="Times New Roman" charset="0"/>
                </a:rPr>
                <a:t>filename</a:t>
              </a:r>
              <a:r>
                <a:rPr lang="en-US" altLang="de-DE" i="0" dirty="0">
                  <a:latin typeface="Courier New" charset="0"/>
                </a:rPr>
                <a:t>));</a:t>
              </a:r>
            </a:p>
          </p:txBody>
        </p:sp>
        <p:sp>
          <p:nvSpPr>
            <p:cNvPr id="1287185" name="Rectangle 17"/>
            <p:cNvSpPr>
              <a:spLocks noChangeArrowheads="1"/>
            </p:cNvSpPr>
            <p:nvPr/>
          </p:nvSpPr>
          <p:spPr bwMode="auto">
            <a:xfrm>
              <a:off x="317" y="3312"/>
              <a:ext cx="5155" cy="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i="0">
                  <a:latin typeface="Times New Roman" charset="0"/>
                </a:rPr>
                <a:t>	The </a:t>
              </a:r>
              <a:r>
                <a:rPr lang="en-US" altLang="de-DE" sz="2200" i="0">
                  <a:latin typeface="Courier New" charset="0"/>
                </a:rPr>
                <a:t>FileReader</a:t>
              </a:r>
              <a:r>
                <a:rPr lang="en-US" altLang="de-DE" sz="2600" b="0" i="0">
                  <a:latin typeface="Times New Roman" charset="0"/>
                </a:rPr>
                <a:t> constructor takes the file name and creates a simple reader.  That reader is then passed along to the </a:t>
              </a:r>
              <a:r>
                <a:rPr lang="en-US" altLang="de-DE" sz="2200" i="0">
                  <a:latin typeface="Courier New" charset="0"/>
                </a:rPr>
                <a:t>BufferedReader</a:t>
              </a:r>
              <a:r>
                <a:rPr lang="en-US" altLang="de-DE" sz="2600" b="0" i="0">
                  <a:latin typeface="Times New Roman" charset="0"/>
                </a:rPr>
                <a:t> constructor.</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87172">
                                            <p:txEl>
                                              <p:pRg st="2" end="2"/>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2871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7172" grpId="0" build="p" bldLvl="2"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93314"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Reading Characters from a File</a:t>
            </a:r>
          </a:p>
        </p:txBody>
      </p:sp>
      <p:sp>
        <p:nvSpPr>
          <p:cNvPr id="1293315" name="Rectangle 3"/>
          <p:cNvSpPr>
            <a:spLocks noChangeArrowheads="1"/>
          </p:cNvSpPr>
          <p:nvPr/>
        </p:nvSpPr>
        <p:spPr bwMode="auto">
          <a:xfrm>
            <a:off x="504825" y="1168400"/>
            <a:ext cx="8183563" cy="1117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Once you have created the </a:t>
            </a:r>
            <a:r>
              <a:rPr lang="en-US" altLang="de-DE" sz="2200" i="0">
                <a:latin typeface="Courier New" charset="0"/>
              </a:rPr>
              <a:t>BufferedReader</a:t>
            </a:r>
            <a:r>
              <a:rPr lang="en-US" altLang="de-DE" sz="2400" b="0" i="0">
                <a:latin typeface="Times New Roman" charset="0"/>
              </a:rPr>
              <a:t> object as shown on the preceding slide, you can then read individual characters from the file by calling the </a:t>
            </a:r>
            <a:r>
              <a:rPr lang="en-US" altLang="de-DE" sz="2200" i="0">
                <a:latin typeface="Courier New" charset="0"/>
              </a:rPr>
              <a:t>read</a:t>
            </a:r>
            <a:r>
              <a:rPr lang="en-US" altLang="de-DE" sz="2400" b="0" i="0">
                <a:latin typeface="Times New Roman" charset="0"/>
              </a:rPr>
              <a:t> method.</a:t>
            </a:r>
          </a:p>
          <a:p>
            <a:pPr lvl="1" algn="just">
              <a:lnSpc>
                <a:spcPct val="85000"/>
              </a:lnSpc>
              <a:spcBef>
                <a:spcPct val="0"/>
              </a:spcBef>
              <a:spcAft>
                <a:spcPct val="20000"/>
              </a:spcAft>
            </a:pPr>
            <a:endParaRPr lang="en-US" altLang="de-DE" sz="2200" b="0" i="0">
              <a:latin typeface="Times New Roman" charset="0"/>
            </a:endParaRPr>
          </a:p>
        </p:txBody>
      </p:sp>
      <p:sp>
        <p:nvSpPr>
          <p:cNvPr id="1293320" name="Rectangle 8"/>
          <p:cNvSpPr>
            <a:spLocks noChangeArrowheads="1"/>
          </p:cNvSpPr>
          <p:nvPr/>
        </p:nvSpPr>
        <p:spPr bwMode="auto">
          <a:xfrm>
            <a:off x="503238" y="2298700"/>
            <a:ext cx="8183562" cy="204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a:t>
            </a:r>
            <a:r>
              <a:rPr lang="en-US" altLang="de-DE" sz="2200" i="0">
                <a:latin typeface="Courier New" charset="0"/>
              </a:rPr>
              <a:t>read</a:t>
            </a:r>
            <a:r>
              <a:rPr lang="en-US" altLang="de-DE" sz="2400" b="0" i="0">
                <a:latin typeface="Times New Roman" charset="0"/>
              </a:rPr>
              <a:t> method conceptually returns the next character in a file, although it does so as an </a:t>
            </a:r>
            <a:r>
              <a:rPr lang="en-US" altLang="de-DE" sz="2200" i="0">
                <a:latin typeface="Courier New" charset="0"/>
              </a:rPr>
              <a:t>int</a:t>
            </a:r>
            <a:r>
              <a:rPr lang="en-US" altLang="de-DE" sz="2400" b="0" i="0">
                <a:latin typeface="Times New Roman" charset="0"/>
              </a:rPr>
              <a:t>.  If there are any characters remaining in the file, calling </a:t>
            </a:r>
            <a:r>
              <a:rPr lang="en-US" altLang="de-DE" sz="2200" i="0">
                <a:latin typeface="Courier New" charset="0"/>
              </a:rPr>
              <a:t>read</a:t>
            </a:r>
            <a:r>
              <a:rPr lang="en-US" altLang="de-DE" sz="2400" b="0" i="0">
                <a:latin typeface="Times New Roman" charset="0"/>
              </a:rPr>
              <a:t> returns the Unicode value of the next one.  If all the characters have been exhausted, </a:t>
            </a:r>
            <a:r>
              <a:rPr lang="en-US" altLang="de-DE" sz="2200" i="0">
                <a:latin typeface="Courier New" charset="0"/>
              </a:rPr>
              <a:t>read</a:t>
            </a:r>
            <a:r>
              <a:rPr lang="en-US" altLang="de-DE" sz="2400" b="0" i="0">
                <a:latin typeface="Times New Roman" charset="0"/>
              </a:rPr>
              <a:t> returns </a:t>
            </a:r>
            <a:r>
              <a:rPr lang="en-US" altLang="de-DE" sz="2400" b="0" i="0">
                <a:latin typeface="Courier New" charset="0"/>
              </a:rPr>
              <a:t>-</a:t>
            </a:r>
            <a:r>
              <a:rPr lang="en-US" altLang="de-DE" sz="2400" b="0" i="0">
                <a:latin typeface="Times New Roman" charset="0"/>
              </a:rPr>
              <a:t>1.</a:t>
            </a:r>
          </a:p>
        </p:txBody>
      </p:sp>
      <p:grpSp>
        <p:nvGrpSpPr>
          <p:cNvPr id="1293329" name="Group 17"/>
          <p:cNvGrpSpPr>
            <a:grpSpLocks/>
          </p:cNvGrpSpPr>
          <p:nvPr/>
        </p:nvGrpSpPr>
        <p:grpSpPr bwMode="auto">
          <a:xfrm>
            <a:off x="503238" y="4038600"/>
            <a:ext cx="8183562" cy="2438400"/>
            <a:chOff x="317" y="2544"/>
            <a:chExt cx="5155" cy="1536"/>
          </a:xfrm>
        </p:grpSpPr>
        <p:sp>
          <p:nvSpPr>
            <p:cNvPr id="1293322" name="Rectangle 10"/>
            <p:cNvSpPr>
              <a:spLocks noChangeArrowheads="1"/>
            </p:cNvSpPr>
            <p:nvPr/>
          </p:nvSpPr>
          <p:spPr bwMode="auto">
            <a:xfrm>
              <a:off x="317" y="2544"/>
              <a:ext cx="5155"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following code fragment, for example, counts the number of letters in a </a:t>
              </a:r>
              <a:r>
                <a:rPr lang="en-US" altLang="de-DE" sz="2200" i="0">
                  <a:latin typeface="Courier New" charset="0"/>
                </a:rPr>
                <a:t>BufferedReader</a:t>
              </a:r>
              <a:r>
                <a:rPr lang="en-US" altLang="de-DE" sz="2400" b="0" i="0">
                  <a:latin typeface="Times New Roman" charset="0"/>
                </a:rPr>
                <a:t> named </a:t>
              </a:r>
              <a:r>
                <a:rPr lang="en-US" altLang="de-DE" sz="2200" i="0">
                  <a:latin typeface="Courier New" charset="0"/>
                </a:rPr>
                <a:t>rd</a:t>
              </a:r>
              <a:r>
                <a:rPr lang="en-US" altLang="de-DE" sz="2400" b="0" i="0">
                  <a:latin typeface="Times New Roman" charset="0"/>
                </a:rPr>
                <a:t>:</a:t>
              </a:r>
            </a:p>
          </p:txBody>
        </p:sp>
        <p:sp>
          <p:nvSpPr>
            <p:cNvPr id="1293323" name="Rectangle 11"/>
            <p:cNvSpPr>
              <a:spLocks noChangeArrowheads="1"/>
            </p:cNvSpPr>
            <p:nvPr/>
          </p:nvSpPr>
          <p:spPr bwMode="auto">
            <a:xfrm>
              <a:off x="960" y="3072"/>
              <a:ext cx="4000" cy="100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i="0">
                  <a:latin typeface="Courier New" charset="0"/>
                </a:rPr>
                <a:t>int nLetters = 0;</a:t>
              </a:r>
            </a:p>
            <a:p>
              <a:pPr>
                <a:lnSpc>
                  <a:spcPct val="95000"/>
                </a:lnSpc>
              </a:pPr>
              <a:r>
                <a:rPr lang="en-US" altLang="de-DE" i="0">
                  <a:latin typeface="Courier New" charset="0"/>
                </a:rPr>
                <a:t>while (true) {</a:t>
              </a:r>
            </a:p>
            <a:p>
              <a:pPr>
                <a:lnSpc>
                  <a:spcPct val="95000"/>
                </a:lnSpc>
              </a:pPr>
              <a:r>
                <a:rPr lang="en-US" altLang="de-DE" i="0">
                  <a:latin typeface="Courier New" charset="0"/>
                </a:rPr>
                <a:t>   int ch = rd.read();</a:t>
              </a:r>
            </a:p>
            <a:p>
              <a:pPr>
                <a:lnSpc>
                  <a:spcPct val="95000"/>
                </a:lnSpc>
              </a:pPr>
              <a:r>
                <a:rPr lang="en-US" altLang="de-DE" i="0">
                  <a:latin typeface="Courier New" charset="0"/>
                </a:rPr>
                <a:t>   if (ch == -1) break;</a:t>
              </a:r>
            </a:p>
            <a:p>
              <a:pPr>
                <a:lnSpc>
                  <a:spcPct val="95000"/>
                </a:lnSpc>
              </a:pPr>
              <a:r>
                <a:rPr lang="en-US" altLang="de-DE" i="0">
                  <a:latin typeface="Courier New" charset="0"/>
                </a:rPr>
                <a:t>   if (Character.isLetter(ch)) nLetters++;</a:t>
              </a:r>
            </a:p>
            <a:p>
              <a:pPr>
                <a:lnSpc>
                  <a:spcPct val="95000"/>
                </a:lnSpc>
              </a:pPr>
              <a:r>
                <a:rPr lang="en-US" altLang="de-DE" i="0">
                  <a:latin typeface="Courier New" charset="0"/>
                </a:rPr>
                <a:t>}</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9332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2933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3320" grpId="0" build="p" bldLvl="2"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3314"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Reading Characters</a:t>
            </a:r>
          </a:p>
        </p:txBody>
      </p:sp>
      <p:sp>
        <p:nvSpPr>
          <p:cNvPr id="1293323" name="Rectangle 11"/>
          <p:cNvSpPr>
            <a:spLocks noChangeArrowheads="1"/>
          </p:cNvSpPr>
          <p:nvPr/>
        </p:nvSpPr>
        <p:spPr bwMode="auto">
          <a:xfrm>
            <a:off x="990600" y="2667000"/>
            <a:ext cx="6350000" cy="16002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3200" i="0" dirty="0" err="1">
                <a:latin typeface="Courier New" charset="0"/>
              </a:rPr>
              <a:t>int</a:t>
            </a:r>
            <a:r>
              <a:rPr lang="en-US" altLang="de-DE" sz="3200" i="0" dirty="0">
                <a:latin typeface="Courier New" charset="0"/>
              </a:rPr>
              <a:t> </a:t>
            </a:r>
            <a:r>
              <a:rPr lang="en-US" altLang="de-DE" sz="3200" i="0" dirty="0" err="1">
                <a:latin typeface="Courier New" charset="0"/>
              </a:rPr>
              <a:t>nLetters</a:t>
            </a:r>
            <a:r>
              <a:rPr lang="en-US" altLang="de-DE" sz="3200" i="0" dirty="0">
                <a:latin typeface="Courier New" charset="0"/>
              </a:rPr>
              <a:t> = 0;</a:t>
            </a:r>
          </a:p>
          <a:p>
            <a:pPr>
              <a:lnSpc>
                <a:spcPct val="95000"/>
              </a:lnSpc>
            </a:pPr>
            <a:r>
              <a:rPr lang="en-US" altLang="de-DE" sz="3200" i="0" dirty="0">
                <a:latin typeface="Courier New" charset="0"/>
              </a:rPr>
              <a:t>while (true) {</a:t>
            </a:r>
          </a:p>
          <a:p>
            <a:pPr>
              <a:lnSpc>
                <a:spcPct val="95000"/>
              </a:lnSpc>
            </a:pPr>
            <a:r>
              <a:rPr lang="en-US" altLang="de-DE" sz="3200" i="0" dirty="0">
                <a:latin typeface="Courier New" charset="0"/>
              </a:rPr>
              <a:t>  </a:t>
            </a:r>
            <a:r>
              <a:rPr lang="en-US" altLang="de-DE" sz="3200" i="0" dirty="0" err="1">
                <a:solidFill>
                  <a:srgbClr val="FF0000"/>
                </a:solidFill>
                <a:latin typeface="Courier New" charset="0"/>
              </a:rPr>
              <a:t>int</a:t>
            </a:r>
            <a:r>
              <a:rPr lang="en-US" altLang="de-DE" sz="3200" i="0" dirty="0">
                <a:solidFill>
                  <a:srgbClr val="FF0000"/>
                </a:solidFill>
                <a:latin typeface="Courier New" charset="0"/>
              </a:rPr>
              <a:t> </a:t>
            </a:r>
            <a:r>
              <a:rPr lang="en-US" altLang="de-DE" sz="3200" i="0" dirty="0" err="1">
                <a:latin typeface="Courier New" charset="0"/>
              </a:rPr>
              <a:t>ch</a:t>
            </a:r>
            <a:r>
              <a:rPr lang="en-US" altLang="de-DE" sz="3200" i="0" dirty="0">
                <a:latin typeface="Courier New" charset="0"/>
              </a:rPr>
              <a:t> = </a:t>
            </a:r>
            <a:r>
              <a:rPr lang="en-US" altLang="de-DE" sz="3200" i="0" dirty="0" err="1">
                <a:latin typeface="Courier New" charset="0"/>
              </a:rPr>
              <a:t>rd.</a:t>
            </a:r>
            <a:r>
              <a:rPr lang="en-US" altLang="de-DE" sz="3200" i="0" dirty="0" err="1">
                <a:solidFill>
                  <a:srgbClr val="FF0000"/>
                </a:solidFill>
                <a:latin typeface="Courier New" charset="0"/>
              </a:rPr>
              <a:t>read</a:t>
            </a:r>
            <a:r>
              <a:rPr lang="en-US" altLang="de-DE" sz="3200" i="0" dirty="0">
                <a:latin typeface="Courier New" charset="0"/>
              </a:rPr>
              <a:t>();</a:t>
            </a:r>
          </a:p>
          <a:p>
            <a:pPr>
              <a:lnSpc>
                <a:spcPct val="95000"/>
              </a:lnSpc>
            </a:pPr>
            <a:r>
              <a:rPr lang="en-US" altLang="de-DE" sz="3200" i="0" dirty="0">
                <a:latin typeface="Courier New" charset="0"/>
              </a:rPr>
              <a:t>  if (</a:t>
            </a:r>
            <a:r>
              <a:rPr lang="en-US" altLang="de-DE" sz="3200" i="0" dirty="0" err="1">
                <a:latin typeface="Courier New" charset="0"/>
              </a:rPr>
              <a:t>ch</a:t>
            </a:r>
            <a:r>
              <a:rPr lang="en-US" altLang="de-DE" sz="3200" i="0" dirty="0">
                <a:latin typeface="Courier New" charset="0"/>
              </a:rPr>
              <a:t> == </a:t>
            </a:r>
            <a:r>
              <a:rPr lang="en-US" altLang="de-DE" sz="3200" i="0" dirty="0">
                <a:solidFill>
                  <a:srgbClr val="FF0000"/>
                </a:solidFill>
                <a:latin typeface="Courier New" charset="0"/>
              </a:rPr>
              <a:t>-1</a:t>
            </a:r>
            <a:r>
              <a:rPr lang="en-US" altLang="de-DE" sz="3200" i="0" dirty="0">
                <a:latin typeface="Courier New" charset="0"/>
              </a:rPr>
              <a:t>) break;</a:t>
            </a:r>
          </a:p>
          <a:p>
            <a:pPr>
              <a:lnSpc>
                <a:spcPct val="95000"/>
              </a:lnSpc>
            </a:pPr>
            <a:r>
              <a:rPr lang="en-US" altLang="de-DE" sz="3200" i="0" dirty="0">
                <a:latin typeface="Courier New" charset="0"/>
              </a:rPr>
              <a:t>  if (</a:t>
            </a:r>
            <a:r>
              <a:rPr lang="en-US" altLang="de-DE" sz="3200" i="0" dirty="0" err="1">
                <a:latin typeface="Courier New" charset="0"/>
              </a:rPr>
              <a:t>Character.isLetter</a:t>
            </a:r>
            <a:r>
              <a:rPr lang="en-US" altLang="de-DE" sz="3200" i="0" dirty="0">
                <a:latin typeface="Courier New" charset="0"/>
              </a:rPr>
              <a:t>(</a:t>
            </a:r>
            <a:r>
              <a:rPr lang="en-US" altLang="de-DE" sz="3200" i="0" dirty="0" err="1">
                <a:latin typeface="Courier New" charset="0"/>
              </a:rPr>
              <a:t>ch</a:t>
            </a:r>
            <a:r>
              <a:rPr lang="en-US" altLang="de-DE" sz="3200" i="0" dirty="0">
                <a:latin typeface="Courier New" charset="0"/>
              </a:rPr>
              <a:t>))</a:t>
            </a:r>
          </a:p>
          <a:p>
            <a:pPr>
              <a:lnSpc>
                <a:spcPct val="95000"/>
              </a:lnSpc>
            </a:pPr>
            <a:r>
              <a:rPr lang="en-US" altLang="de-DE" sz="3200" i="0" dirty="0">
                <a:latin typeface="Courier New" charset="0"/>
              </a:rPr>
              <a:t>    </a:t>
            </a:r>
            <a:r>
              <a:rPr lang="en-US" altLang="de-DE" sz="3200" i="0" dirty="0" err="1">
                <a:latin typeface="Courier New" charset="0"/>
              </a:rPr>
              <a:t>nLetters</a:t>
            </a:r>
            <a:r>
              <a:rPr lang="en-US" altLang="de-DE" sz="3200" i="0" dirty="0">
                <a:latin typeface="Courier New" charset="0"/>
              </a:rPr>
              <a:t>++;</a:t>
            </a:r>
          </a:p>
          <a:p>
            <a:pPr>
              <a:lnSpc>
                <a:spcPct val="95000"/>
              </a:lnSpc>
            </a:pPr>
            <a:r>
              <a:rPr lang="en-US" altLang="de-DE" sz="3200" i="0" dirty="0">
                <a:latin typeface="Courier New" charset="0"/>
              </a:rPr>
              <a:t>}</a:t>
            </a:r>
          </a:p>
        </p:txBody>
      </p:sp>
      <p:sp>
        <p:nvSpPr>
          <p:cNvPr id="8"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14</a:t>
            </a:fld>
            <a:endParaRPr lang="en-US" altLang="de-DE" sz="1400"/>
          </a:p>
        </p:txBody>
      </p:sp>
    </p:spTree>
    <p:extLst>
      <p:ext uri="{BB962C8B-B14F-4D97-AF65-F5344CB8AC3E}">
        <p14:creationId xmlns:p14="http://schemas.microsoft.com/office/powerpoint/2010/main" val="1837166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332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332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933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9536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Reading Lines from a File</a:t>
            </a:r>
          </a:p>
        </p:txBody>
      </p:sp>
      <p:sp>
        <p:nvSpPr>
          <p:cNvPr id="1295363" name="Rectangle 3"/>
          <p:cNvSpPr>
            <a:spLocks noChangeArrowheads="1"/>
          </p:cNvSpPr>
          <p:nvPr/>
        </p:nvSpPr>
        <p:spPr bwMode="auto">
          <a:xfrm>
            <a:off x="504825" y="1168400"/>
            <a:ext cx="8183563" cy="134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You can also read entire lines from a text file by calling the </a:t>
            </a:r>
            <a:r>
              <a:rPr lang="en-US" altLang="de-DE" sz="2200" i="0">
                <a:latin typeface="Courier New" charset="0"/>
              </a:rPr>
              <a:t>readLine</a:t>
            </a:r>
            <a:r>
              <a:rPr lang="en-US" altLang="de-DE" sz="2400" b="0" i="0">
                <a:latin typeface="Times New Roman" charset="0"/>
              </a:rPr>
              <a:t> method, which returns the next line of data from the file as a string after discarding any end-of-line characters.  If no lines remain in the file, </a:t>
            </a:r>
            <a:r>
              <a:rPr lang="en-US" altLang="de-DE" sz="2200" i="0">
                <a:latin typeface="Courier New" charset="0"/>
              </a:rPr>
              <a:t>readLine</a:t>
            </a:r>
            <a:r>
              <a:rPr lang="en-US" altLang="de-DE" sz="2400" b="0" i="0">
                <a:latin typeface="Times New Roman" charset="0"/>
              </a:rPr>
              <a:t> returns </a:t>
            </a:r>
            <a:r>
              <a:rPr lang="en-US" altLang="de-DE" sz="2200" i="0">
                <a:latin typeface="Courier New" charset="0"/>
              </a:rPr>
              <a:t>null</a:t>
            </a:r>
            <a:r>
              <a:rPr lang="en-US" altLang="de-DE" sz="2400" b="0" i="0">
                <a:latin typeface="Times New Roman" charset="0"/>
              </a:rPr>
              <a:t>.</a:t>
            </a:r>
          </a:p>
          <a:p>
            <a:pPr lvl="1" algn="just">
              <a:lnSpc>
                <a:spcPct val="85000"/>
              </a:lnSpc>
              <a:spcBef>
                <a:spcPct val="0"/>
              </a:spcBef>
              <a:spcAft>
                <a:spcPct val="20000"/>
              </a:spcAft>
            </a:pPr>
            <a:endParaRPr lang="en-US" altLang="de-DE" sz="2200" b="0" i="0">
              <a:latin typeface="Times New Roman" charset="0"/>
            </a:endParaRPr>
          </a:p>
        </p:txBody>
      </p:sp>
      <p:grpSp>
        <p:nvGrpSpPr>
          <p:cNvPr id="1295367" name="Group 7"/>
          <p:cNvGrpSpPr>
            <a:grpSpLocks/>
          </p:cNvGrpSpPr>
          <p:nvPr/>
        </p:nvGrpSpPr>
        <p:grpSpPr bwMode="auto">
          <a:xfrm>
            <a:off x="503238" y="2590800"/>
            <a:ext cx="8183562" cy="2489200"/>
            <a:chOff x="317" y="1632"/>
            <a:chExt cx="5155" cy="1568"/>
          </a:xfrm>
        </p:grpSpPr>
        <p:sp>
          <p:nvSpPr>
            <p:cNvPr id="1295365" name="Rectangle 5"/>
            <p:cNvSpPr>
              <a:spLocks noChangeArrowheads="1"/>
            </p:cNvSpPr>
            <p:nvPr/>
          </p:nvSpPr>
          <p:spPr bwMode="auto">
            <a:xfrm>
              <a:off x="317" y="1632"/>
              <a:ext cx="5155"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following code fragment uses the </a:t>
              </a:r>
              <a:r>
                <a:rPr lang="en-US" altLang="de-DE" sz="2200" i="0">
                  <a:latin typeface="Courier New" charset="0"/>
                </a:rPr>
                <a:t>readLine</a:t>
              </a:r>
              <a:r>
                <a:rPr lang="en-US" altLang="de-DE" sz="2400" b="0" i="0">
                  <a:latin typeface="Times New Roman" charset="0"/>
                </a:rPr>
                <a:t> method to determine the length of the longest line in the reader </a:t>
              </a:r>
              <a:r>
                <a:rPr lang="en-US" altLang="de-DE" sz="2200" i="0">
                  <a:latin typeface="Courier New" charset="0"/>
                </a:rPr>
                <a:t>rd</a:t>
              </a:r>
              <a:r>
                <a:rPr lang="en-US" altLang="de-DE" sz="2400" b="0" i="0">
                  <a:latin typeface="Times New Roman" charset="0"/>
                </a:rPr>
                <a:t>:</a:t>
              </a:r>
            </a:p>
          </p:txBody>
        </p:sp>
        <p:sp>
          <p:nvSpPr>
            <p:cNvPr id="1295366" name="Rectangle 6"/>
            <p:cNvSpPr>
              <a:spLocks noChangeArrowheads="1"/>
            </p:cNvSpPr>
            <p:nvPr/>
          </p:nvSpPr>
          <p:spPr bwMode="auto">
            <a:xfrm>
              <a:off x="960" y="2192"/>
              <a:ext cx="4000" cy="1008"/>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i="0" dirty="0" err="1">
                  <a:latin typeface="Courier New" charset="0"/>
                </a:rPr>
                <a:t>int</a:t>
              </a:r>
              <a:r>
                <a:rPr lang="en-US" altLang="de-DE" i="0" dirty="0">
                  <a:latin typeface="Courier New" charset="0"/>
                </a:rPr>
                <a:t> </a:t>
              </a:r>
              <a:r>
                <a:rPr lang="en-US" altLang="de-DE" i="0" dirty="0" err="1">
                  <a:latin typeface="Courier New" charset="0"/>
                </a:rPr>
                <a:t>maxLength</a:t>
              </a:r>
              <a:r>
                <a:rPr lang="en-US" altLang="de-DE" i="0" dirty="0">
                  <a:latin typeface="Courier New" charset="0"/>
                </a:rPr>
                <a:t> = 0;</a:t>
              </a:r>
            </a:p>
            <a:p>
              <a:pPr>
                <a:lnSpc>
                  <a:spcPct val="95000"/>
                </a:lnSpc>
              </a:pPr>
              <a:r>
                <a:rPr lang="en-US" altLang="de-DE" i="0" dirty="0">
                  <a:latin typeface="Courier New" charset="0"/>
                </a:rPr>
                <a:t>while (true) {</a:t>
              </a:r>
            </a:p>
            <a:p>
              <a:pPr>
                <a:lnSpc>
                  <a:spcPct val="95000"/>
                </a:lnSpc>
              </a:pPr>
              <a:r>
                <a:rPr lang="en-US" altLang="de-DE" i="0" dirty="0">
                  <a:latin typeface="Courier New" charset="0"/>
                </a:rPr>
                <a:t>   String line = </a:t>
              </a:r>
              <a:r>
                <a:rPr lang="en-US" altLang="de-DE" i="0" dirty="0" err="1">
                  <a:latin typeface="Courier New" charset="0"/>
                </a:rPr>
                <a:t>rd.readLine</a:t>
              </a:r>
              <a:r>
                <a:rPr lang="en-US" altLang="de-DE" i="0" dirty="0">
                  <a:latin typeface="Courier New" charset="0"/>
                </a:rPr>
                <a:t>();</a:t>
              </a:r>
            </a:p>
            <a:p>
              <a:pPr>
                <a:lnSpc>
                  <a:spcPct val="95000"/>
                </a:lnSpc>
              </a:pPr>
              <a:r>
                <a:rPr lang="en-US" altLang="de-DE" i="0" dirty="0">
                  <a:latin typeface="Courier New" charset="0"/>
                </a:rPr>
                <a:t>   if (line == null) break;</a:t>
              </a:r>
            </a:p>
            <a:p>
              <a:pPr>
                <a:lnSpc>
                  <a:spcPct val="95000"/>
                </a:lnSpc>
              </a:pPr>
              <a:r>
                <a:rPr lang="en-US" altLang="de-DE" i="0" dirty="0">
                  <a:latin typeface="Courier New" charset="0"/>
                </a:rPr>
                <a:t>   </a:t>
              </a:r>
              <a:r>
                <a:rPr lang="en-US" altLang="de-DE" i="0" dirty="0" err="1">
                  <a:latin typeface="Courier New" charset="0"/>
                </a:rPr>
                <a:t>maxLength</a:t>
              </a:r>
              <a:r>
                <a:rPr lang="en-US" altLang="de-DE" i="0" dirty="0">
                  <a:latin typeface="Courier New" charset="0"/>
                </a:rPr>
                <a:t> = </a:t>
              </a:r>
              <a:r>
                <a:rPr lang="en-US" altLang="de-DE" i="0" dirty="0" err="1">
                  <a:latin typeface="Courier New" charset="0"/>
                </a:rPr>
                <a:t>Math.max</a:t>
              </a:r>
              <a:r>
                <a:rPr lang="en-US" altLang="de-DE" i="0" dirty="0">
                  <a:latin typeface="Courier New" charset="0"/>
                </a:rPr>
                <a:t>(</a:t>
              </a:r>
              <a:r>
                <a:rPr lang="en-US" altLang="de-DE" i="0" dirty="0" err="1">
                  <a:latin typeface="Courier New" charset="0"/>
                </a:rPr>
                <a:t>maxLength</a:t>
              </a:r>
              <a:r>
                <a:rPr lang="en-US" altLang="de-DE" i="0" dirty="0">
                  <a:latin typeface="Courier New" charset="0"/>
                </a:rPr>
                <a:t>, </a:t>
              </a:r>
              <a:r>
                <a:rPr lang="en-US" altLang="de-DE" i="0" dirty="0" err="1">
                  <a:latin typeface="Courier New" charset="0"/>
                </a:rPr>
                <a:t>line.length</a:t>
              </a:r>
              <a:r>
                <a:rPr lang="en-US" altLang="de-DE" i="0" dirty="0">
                  <a:latin typeface="Courier New" charset="0"/>
                </a:rPr>
                <a:t>());</a:t>
              </a:r>
            </a:p>
            <a:p>
              <a:pPr>
                <a:lnSpc>
                  <a:spcPct val="95000"/>
                </a:lnSpc>
              </a:pPr>
              <a:r>
                <a:rPr lang="en-US" altLang="de-DE" i="0" dirty="0">
                  <a:latin typeface="Courier New" charset="0"/>
                </a:rPr>
                <a:t>}</a:t>
              </a:r>
            </a:p>
          </p:txBody>
        </p:sp>
      </p:grpSp>
      <p:sp>
        <p:nvSpPr>
          <p:cNvPr id="1295364" name="Rectangle 4"/>
          <p:cNvSpPr>
            <a:spLocks noChangeArrowheads="1"/>
          </p:cNvSpPr>
          <p:nvPr/>
        </p:nvSpPr>
        <p:spPr bwMode="auto">
          <a:xfrm>
            <a:off x="503238" y="5270500"/>
            <a:ext cx="8183562" cy="1054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Using the </a:t>
            </a:r>
            <a:r>
              <a:rPr lang="en-US" altLang="de-DE" sz="2200" i="0">
                <a:latin typeface="Courier New" charset="0"/>
              </a:rPr>
              <a:t>readLine</a:t>
            </a:r>
            <a:r>
              <a:rPr lang="en-US" altLang="de-DE" sz="2400" b="0" i="0">
                <a:latin typeface="Times New Roman" charset="0"/>
              </a:rPr>
              <a:t> method makes programs more portable because it eliminates the need to think about the end-of-line characters, which differ from system to system.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2953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9536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5364" grpId="0" build="p" bldLvl="2"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3314"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Reading Lines</a:t>
            </a:r>
          </a:p>
        </p:txBody>
      </p:sp>
      <p:sp>
        <p:nvSpPr>
          <p:cNvPr id="1293323" name="Rectangle 11"/>
          <p:cNvSpPr>
            <a:spLocks noChangeArrowheads="1"/>
          </p:cNvSpPr>
          <p:nvPr/>
        </p:nvSpPr>
        <p:spPr bwMode="auto">
          <a:xfrm>
            <a:off x="457200" y="2590800"/>
            <a:ext cx="6350000" cy="16002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3200" i="0" dirty="0" err="1">
                <a:latin typeface="Courier New" charset="0"/>
              </a:rPr>
              <a:t>int</a:t>
            </a:r>
            <a:r>
              <a:rPr lang="en-US" altLang="de-DE" sz="3200" i="0" dirty="0">
                <a:latin typeface="Courier New" charset="0"/>
              </a:rPr>
              <a:t> </a:t>
            </a:r>
            <a:r>
              <a:rPr lang="en-US" altLang="de-DE" sz="3200" i="0" dirty="0" err="1">
                <a:latin typeface="Courier New" charset="0"/>
              </a:rPr>
              <a:t>maxLength</a:t>
            </a:r>
            <a:r>
              <a:rPr lang="en-US" altLang="de-DE" sz="3200" i="0" dirty="0">
                <a:latin typeface="Courier New" charset="0"/>
              </a:rPr>
              <a:t> = 0;</a:t>
            </a:r>
          </a:p>
          <a:p>
            <a:pPr>
              <a:lnSpc>
                <a:spcPct val="95000"/>
              </a:lnSpc>
            </a:pPr>
            <a:r>
              <a:rPr lang="en-US" altLang="de-DE" sz="3200" i="0" dirty="0">
                <a:latin typeface="Courier New" charset="0"/>
              </a:rPr>
              <a:t>while (true) {</a:t>
            </a:r>
          </a:p>
          <a:p>
            <a:pPr>
              <a:lnSpc>
                <a:spcPct val="95000"/>
              </a:lnSpc>
            </a:pPr>
            <a:r>
              <a:rPr lang="en-US" altLang="de-DE" sz="3200" i="0" dirty="0">
                <a:latin typeface="Courier New" charset="0"/>
              </a:rPr>
              <a:t>  </a:t>
            </a:r>
            <a:r>
              <a:rPr lang="en-US" altLang="de-DE" sz="3200" i="0" dirty="0">
                <a:solidFill>
                  <a:srgbClr val="FF0000"/>
                </a:solidFill>
                <a:latin typeface="Courier New" charset="0"/>
              </a:rPr>
              <a:t>String</a:t>
            </a:r>
            <a:r>
              <a:rPr lang="en-US" altLang="de-DE" sz="3200" i="0" dirty="0">
                <a:latin typeface="Courier New" charset="0"/>
              </a:rPr>
              <a:t> line = </a:t>
            </a:r>
            <a:r>
              <a:rPr lang="en-US" altLang="de-DE" sz="3200" i="0" dirty="0" err="1">
                <a:latin typeface="Courier New" charset="0"/>
              </a:rPr>
              <a:t>rd.</a:t>
            </a:r>
            <a:r>
              <a:rPr lang="en-US" altLang="de-DE" sz="3200" i="0" dirty="0" err="1">
                <a:solidFill>
                  <a:srgbClr val="FF0000"/>
                </a:solidFill>
                <a:latin typeface="Courier New" charset="0"/>
              </a:rPr>
              <a:t>readLine</a:t>
            </a:r>
            <a:r>
              <a:rPr lang="en-US" altLang="de-DE" sz="3200" i="0" dirty="0">
                <a:latin typeface="Courier New" charset="0"/>
              </a:rPr>
              <a:t>();</a:t>
            </a:r>
          </a:p>
          <a:p>
            <a:pPr>
              <a:lnSpc>
                <a:spcPct val="95000"/>
              </a:lnSpc>
            </a:pPr>
            <a:r>
              <a:rPr lang="en-US" altLang="de-DE" sz="3200" i="0" dirty="0">
                <a:latin typeface="Courier New" charset="0"/>
              </a:rPr>
              <a:t>  if (line == </a:t>
            </a:r>
            <a:r>
              <a:rPr lang="en-US" altLang="de-DE" sz="3200" i="0" dirty="0">
                <a:solidFill>
                  <a:srgbClr val="FF0000"/>
                </a:solidFill>
                <a:latin typeface="Courier New" charset="0"/>
              </a:rPr>
              <a:t>null</a:t>
            </a:r>
            <a:r>
              <a:rPr lang="en-US" altLang="de-DE" sz="3200" i="0" dirty="0">
                <a:latin typeface="Courier New" charset="0"/>
              </a:rPr>
              <a:t>) break;</a:t>
            </a:r>
          </a:p>
          <a:p>
            <a:pPr>
              <a:lnSpc>
                <a:spcPct val="95000"/>
              </a:lnSpc>
            </a:pPr>
            <a:r>
              <a:rPr lang="en-US" altLang="de-DE" sz="3200" i="0" dirty="0">
                <a:latin typeface="Courier New" charset="0"/>
              </a:rPr>
              <a:t>  </a:t>
            </a:r>
            <a:r>
              <a:rPr lang="en-US" altLang="de-DE" sz="3200" i="0" dirty="0" err="1">
                <a:latin typeface="Courier New" charset="0"/>
              </a:rPr>
              <a:t>maxLength</a:t>
            </a:r>
            <a:r>
              <a:rPr lang="en-US" altLang="de-DE" sz="3200" i="0" dirty="0">
                <a:latin typeface="Courier New" charset="0"/>
              </a:rPr>
              <a:t> =</a:t>
            </a:r>
          </a:p>
          <a:p>
            <a:pPr>
              <a:lnSpc>
                <a:spcPct val="95000"/>
              </a:lnSpc>
            </a:pPr>
            <a:r>
              <a:rPr lang="en-US" altLang="de-DE" sz="3200" i="0" dirty="0">
                <a:latin typeface="Courier New" charset="0"/>
              </a:rPr>
              <a:t>    </a:t>
            </a:r>
            <a:r>
              <a:rPr lang="en-US" altLang="de-DE" sz="3200" i="0" dirty="0" err="1">
                <a:latin typeface="Courier New" charset="0"/>
              </a:rPr>
              <a:t>Math.max</a:t>
            </a:r>
            <a:r>
              <a:rPr lang="en-US" altLang="de-DE" sz="3200" i="0" dirty="0">
                <a:latin typeface="Courier New" charset="0"/>
              </a:rPr>
              <a:t>(</a:t>
            </a:r>
            <a:r>
              <a:rPr lang="en-US" altLang="de-DE" sz="3200" i="0" dirty="0" err="1">
                <a:latin typeface="Courier New" charset="0"/>
              </a:rPr>
              <a:t>maxLength</a:t>
            </a:r>
            <a:r>
              <a:rPr lang="en-US" altLang="de-DE" sz="3200" i="0" dirty="0">
                <a:latin typeface="Courier New" charset="0"/>
              </a:rPr>
              <a:t>,</a:t>
            </a:r>
          </a:p>
          <a:p>
            <a:pPr>
              <a:lnSpc>
                <a:spcPct val="95000"/>
              </a:lnSpc>
            </a:pPr>
            <a:r>
              <a:rPr lang="en-US" altLang="de-DE" sz="3200" i="0" dirty="0">
                <a:latin typeface="Courier New" charset="0"/>
              </a:rPr>
              <a:t>             </a:t>
            </a:r>
            <a:r>
              <a:rPr lang="en-US" altLang="de-DE" sz="3200" i="0" dirty="0" err="1">
                <a:latin typeface="Courier New" charset="0"/>
              </a:rPr>
              <a:t>line.length</a:t>
            </a:r>
            <a:r>
              <a:rPr lang="en-US" altLang="de-DE" sz="3200" i="0" dirty="0">
                <a:latin typeface="Courier New" charset="0"/>
              </a:rPr>
              <a:t>());</a:t>
            </a:r>
          </a:p>
          <a:p>
            <a:pPr>
              <a:lnSpc>
                <a:spcPct val="95000"/>
              </a:lnSpc>
            </a:pPr>
            <a:r>
              <a:rPr lang="en-US" altLang="de-DE" sz="3200" i="0" dirty="0">
                <a:latin typeface="Courier New" charset="0"/>
              </a:rPr>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16</a:t>
            </a:fld>
            <a:endParaRPr lang="en-US" altLang="de-DE" sz="1400"/>
          </a:p>
        </p:txBody>
      </p:sp>
    </p:spTree>
    <p:extLst>
      <p:ext uri="{BB962C8B-B14F-4D97-AF65-F5344CB8AC3E}">
        <p14:creationId xmlns:p14="http://schemas.microsoft.com/office/powerpoint/2010/main" val="178940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9332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332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9332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9332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7078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Exception Handling</a:t>
            </a:r>
          </a:p>
        </p:txBody>
      </p:sp>
      <p:sp>
        <p:nvSpPr>
          <p:cNvPr id="1270787" name="Rectangle 3"/>
          <p:cNvSpPr>
            <a:spLocks noChangeArrowheads="1"/>
          </p:cNvSpPr>
          <p:nvPr/>
        </p:nvSpPr>
        <p:spPr bwMode="auto">
          <a:xfrm>
            <a:off x="504825" y="1168400"/>
            <a:ext cx="8183563" cy="14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Unfortunately, the process of reading data from a file is not quite as simple as the previous slides suggest.  When you work with the classes in the </a:t>
            </a:r>
            <a:r>
              <a:rPr lang="en-US" altLang="de-DE" sz="2200" i="0">
                <a:latin typeface="Courier New" charset="0"/>
              </a:rPr>
              <a:t>java.io</a:t>
            </a:r>
            <a:r>
              <a:rPr lang="en-US" altLang="de-DE" sz="2400" b="0" i="0">
                <a:latin typeface="Times New Roman" charset="0"/>
              </a:rPr>
              <a:t> package, you must ordinarily indicate what happens if an operation fails.  In the case of opening a file, for example, you need to specify what the program should do if the requested file does not exist.</a:t>
            </a:r>
          </a:p>
        </p:txBody>
      </p:sp>
      <p:sp>
        <p:nvSpPr>
          <p:cNvPr id="1270788" name="Rectangle 4"/>
          <p:cNvSpPr>
            <a:spLocks noChangeArrowheads="1"/>
          </p:cNvSpPr>
          <p:nvPr/>
        </p:nvSpPr>
        <p:spPr bwMode="auto">
          <a:xfrm>
            <a:off x="503238" y="3225800"/>
            <a:ext cx="8183562" cy="2044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Java’s library classes often respond to such conditions by </a:t>
            </a:r>
            <a:r>
              <a:rPr lang="en-US" altLang="de-DE" sz="2400" i="0">
                <a:latin typeface="Times New Roman" charset="0"/>
              </a:rPr>
              <a:t>throwing an exception</a:t>
            </a:r>
            <a:r>
              <a:rPr lang="en-US" altLang="de-DE" sz="2400" b="0" i="0">
                <a:latin typeface="Times New Roman" charset="0"/>
              </a:rPr>
              <a:t>, which is one of the strategies Java methods can use to report an unexpected condition.  If the </a:t>
            </a:r>
            <a:r>
              <a:rPr lang="en-US" altLang="de-DE" sz="2200" i="0">
                <a:latin typeface="Courier New" charset="0"/>
              </a:rPr>
              <a:t>FileReader</a:t>
            </a:r>
            <a:r>
              <a:rPr lang="en-US" altLang="de-DE" sz="2400" b="0" i="0">
                <a:latin typeface="Times New Roman" charset="0"/>
              </a:rPr>
              <a:t> constructor, for example, cannot find the requested file, it throws an </a:t>
            </a:r>
            <a:r>
              <a:rPr lang="en-US" altLang="de-DE" sz="2200" i="0">
                <a:latin typeface="Courier New" charset="0"/>
              </a:rPr>
              <a:t>IOException</a:t>
            </a:r>
            <a:r>
              <a:rPr lang="en-US" altLang="de-DE" sz="2400" b="0" i="0">
                <a:latin typeface="Times New Roman" charset="0"/>
              </a:rPr>
              <a:t> to signal that fact.</a:t>
            </a:r>
          </a:p>
        </p:txBody>
      </p:sp>
      <p:sp>
        <p:nvSpPr>
          <p:cNvPr id="1270789" name="Rectangle 5"/>
          <p:cNvSpPr>
            <a:spLocks noChangeArrowheads="1"/>
          </p:cNvSpPr>
          <p:nvPr/>
        </p:nvSpPr>
        <p:spPr bwMode="auto">
          <a:xfrm>
            <a:off x="503238" y="4965700"/>
            <a:ext cx="8183562" cy="1511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When Java throws an exception, it stops whatever it is doing and looks back through its execution history to see if any method has indicated an interest in “catching” that exception by including a </a:t>
            </a:r>
            <a:r>
              <a:rPr lang="en-US" altLang="de-DE" sz="2200" i="0">
                <a:latin typeface="Courier New" charset="0"/>
              </a:rPr>
              <a:t>try</a:t>
            </a:r>
            <a:r>
              <a:rPr lang="en-US" altLang="de-DE" sz="2400" b="0" i="0">
                <a:latin typeface="Times New Roman" charset="0"/>
              </a:rPr>
              <a:t> statement as described on the next slide.</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7078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7078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0788" grpId="0" build="p" bldLvl="2" autoUpdateAnimBg="0"/>
      <p:bldP spid="1270789" grpId="0" build="p" bldLvl="2"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b="1">
                <a:solidFill>
                  <a:srgbClr val="FF0000"/>
                </a:solidFill>
                <a:latin typeface="Courier New" charset="0"/>
              </a:rPr>
              <a:t>try</a:t>
            </a:r>
            <a:r>
              <a:rPr lang="en-US" altLang="de-DE">
                <a:solidFill>
                  <a:srgbClr val="FF0000"/>
                </a:solidFill>
                <a:latin typeface="Times New Roman" charset="0"/>
              </a:rPr>
              <a:t> Statement</a:t>
            </a:r>
            <a:endParaRPr lang="en-US" altLang="de-DE" i="1">
              <a:solidFill>
                <a:srgbClr val="FF0000"/>
              </a:solidFill>
            </a:endParaRPr>
          </a:p>
        </p:txBody>
      </p:sp>
      <p:sp>
        <p:nvSpPr>
          <p:cNvPr id="1289219" name="Text Box 3"/>
          <p:cNvSpPr txBox="1">
            <a:spLocks noChangeArrowheads="1"/>
          </p:cNvSpPr>
          <p:nvPr/>
        </p:nvSpPr>
        <p:spPr bwMode="auto">
          <a:xfrm>
            <a:off x="457200" y="1143000"/>
            <a:ext cx="82296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i="0">
                <a:latin typeface="Times New Roman" charset="0"/>
              </a:rPr>
              <a:t>Java uses the </a:t>
            </a:r>
            <a:r>
              <a:rPr lang="en-US" altLang="de-DE" sz="2200" i="0">
                <a:latin typeface="Courier New" charset="0"/>
              </a:rPr>
              <a:t>try</a:t>
            </a:r>
            <a:r>
              <a:rPr lang="en-US" altLang="de-DE" sz="2400" b="0" i="0">
                <a:latin typeface="Times New Roman" charset="0"/>
              </a:rPr>
              <a:t> statement to indicate an interest in catching an exception.  In its simplest form, the </a:t>
            </a:r>
            <a:r>
              <a:rPr lang="en-US" altLang="de-DE" sz="2200" i="0">
                <a:latin typeface="Courier New" charset="0"/>
              </a:rPr>
              <a:t>try</a:t>
            </a:r>
            <a:r>
              <a:rPr lang="en-US" altLang="de-DE" sz="2400" b="0" i="0">
                <a:latin typeface="Times New Roman" charset="0"/>
              </a:rPr>
              <a:t> statement syntax is</a:t>
            </a:r>
          </a:p>
        </p:txBody>
      </p:sp>
      <p:sp>
        <p:nvSpPr>
          <p:cNvPr id="1289220" name="Rectangle 4"/>
          <p:cNvSpPr>
            <a:spLocks noChangeArrowheads="1"/>
          </p:cNvSpPr>
          <p:nvPr/>
        </p:nvSpPr>
        <p:spPr bwMode="auto">
          <a:xfrm>
            <a:off x="1676400" y="1993900"/>
            <a:ext cx="5791200" cy="1676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i="0">
                <a:latin typeface="Courier New" charset="0"/>
              </a:rPr>
              <a:t>try {</a:t>
            </a:r>
          </a:p>
          <a:p>
            <a:r>
              <a:rPr lang="en-US" altLang="de-DE" sz="2000" i="0">
                <a:latin typeface="Courier New" charset="0"/>
              </a:rPr>
              <a:t>   </a:t>
            </a:r>
            <a:r>
              <a:rPr lang="en-US" altLang="de-DE" sz="2000" b="0">
                <a:latin typeface="Times New Roman" charset="0"/>
              </a:rPr>
              <a:t>code in which an exception might occur</a:t>
            </a:r>
            <a:endParaRPr lang="en-US" altLang="de-DE" sz="2000" i="0">
              <a:latin typeface="Courier New" charset="0"/>
            </a:endParaRPr>
          </a:p>
          <a:p>
            <a:r>
              <a:rPr lang="en-US" altLang="de-DE" sz="2000" i="0">
                <a:latin typeface="Courier New" charset="0"/>
              </a:rPr>
              <a:t>} catch (</a:t>
            </a:r>
            <a:r>
              <a:rPr lang="en-US" altLang="de-DE" sz="2000" b="0">
                <a:latin typeface="Times New Roman" charset="0"/>
              </a:rPr>
              <a:t>type identifier</a:t>
            </a:r>
            <a:r>
              <a:rPr lang="en-US" altLang="de-DE" sz="2000" i="0">
                <a:latin typeface="Courier New" charset="0"/>
              </a:rPr>
              <a:t>)</a:t>
            </a:r>
            <a:r>
              <a:rPr lang="en-US" altLang="de-DE" sz="1400" i="0">
                <a:latin typeface="Courier New" charset="0"/>
              </a:rPr>
              <a:t> </a:t>
            </a:r>
            <a:r>
              <a:rPr lang="en-US" altLang="de-DE" sz="2000" i="0">
                <a:latin typeface="Courier New" charset="0"/>
              </a:rPr>
              <a:t>{</a:t>
            </a:r>
          </a:p>
          <a:p>
            <a:r>
              <a:rPr lang="en-US" altLang="de-DE" sz="2000" i="0">
                <a:latin typeface="Courier New" charset="0"/>
              </a:rPr>
              <a:t>   </a:t>
            </a:r>
            <a:r>
              <a:rPr lang="en-US" altLang="de-DE" sz="2000" b="0">
                <a:latin typeface="Times New Roman" charset="0"/>
              </a:rPr>
              <a:t>code to respond to the exception</a:t>
            </a:r>
            <a:endParaRPr lang="en-US" altLang="de-DE" sz="2000" i="0">
              <a:latin typeface="Courier New" charset="0"/>
            </a:endParaRPr>
          </a:p>
          <a:p>
            <a:r>
              <a:rPr lang="en-US" altLang="de-DE" sz="2000" i="0">
                <a:latin typeface="Courier New" charset="0"/>
              </a:rPr>
              <a:t>}</a:t>
            </a:r>
          </a:p>
        </p:txBody>
      </p:sp>
      <p:sp>
        <p:nvSpPr>
          <p:cNvPr id="1289225" name="Text Box 9"/>
          <p:cNvSpPr txBox="1">
            <a:spLocks noChangeArrowheads="1"/>
          </p:cNvSpPr>
          <p:nvPr/>
        </p:nvSpPr>
        <p:spPr bwMode="auto">
          <a:xfrm>
            <a:off x="457200" y="3873500"/>
            <a:ext cx="8229600" cy="71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i="0">
                <a:latin typeface="Times New Roman" charset="0"/>
              </a:rPr>
              <a:t>where </a:t>
            </a:r>
            <a:r>
              <a:rPr lang="en-US" altLang="de-DE" sz="2400" b="0">
                <a:latin typeface="Times New Roman" charset="0"/>
              </a:rPr>
              <a:t>type</a:t>
            </a:r>
            <a:r>
              <a:rPr lang="en-US" altLang="de-DE" sz="2400" b="0" i="0">
                <a:latin typeface="Times New Roman" charset="0"/>
              </a:rPr>
              <a:t> is the name of some exception class and </a:t>
            </a:r>
            <a:r>
              <a:rPr lang="en-US" altLang="de-DE" sz="2400" b="0">
                <a:latin typeface="Times New Roman" charset="0"/>
              </a:rPr>
              <a:t>identifier</a:t>
            </a:r>
            <a:r>
              <a:rPr lang="en-US" altLang="de-DE" sz="2400" b="0" i="0">
                <a:latin typeface="Times New Roman" charset="0"/>
              </a:rPr>
              <a:t> is the name of a variable used to hold the exception itself.</a:t>
            </a:r>
          </a:p>
        </p:txBody>
      </p:sp>
      <p:sp>
        <p:nvSpPr>
          <p:cNvPr id="1289226" name="Text Box 10"/>
          <p:cNvSpPr txBox="1">
            <a:spLocks noChangeArrowheads="1"/>
          </p:cNvSpPr>
          <p:nvPr/>
        </p:nvSpPr>
        <p:spPr bwMode="auto">
          <a:xfrm>
            <a:off x="457200" y="4673600"/>
            <a:ext cx="8229600" cy="164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i="0">
                <a:latin typeface="Times New Roman" charset="0"/>
              </a:rPr>
              <a:t>The range of statements in which the exception can be caught includes not only the statements explicitly enclosed in the </a:t>
            </a:r>
            <a:r>
              <a:rPr lang="en-US" altLang="de-DE" sz="2200" i="0">
                <a:latin typeface="Courier New" charset="0"/>
              </a:rPr>
              <a:t>try</a:t>
            </a:r>
            <a:r>
              <a:rPr lang="en-US" altLang="de-DE" sz="2400" b="0" i="0">
                <a:latin typeface="Times New Roman" charset="0"/>
              </a:rPr>
              <a:t>  body but also any methods those statements call.  If the exception occurs inside some other method, any subsequent stack frames are removed until control returns to the </a:t>
            </a:r>
            <a:r>
              <a:rPr lang="en-US" altLang="de-DE" sz="2200" i="0">
                <a:latin typeface="Courier New" charset="0"/>
              </a:rPr>
              <a:t>try</a:t>
            </a:r>
            <a:r>
              <a:rPr lang="en-US" altLang="de-DE" sz="2400" b="0" i="0">
                <a:latin typeface="Times New Roman" charset="0"/>
              </a:rPr>
              <a:t> statement itself.</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892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92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Exception Handling</a:t>
            </a:r>
            <a:endParaRPr lang="en-US" altLang="de-DE" i="1" dirty="0">
              <a:solidFill>
                <a:schemeClr val="tx1"/>
              </a:solidFill>
              <a:ea typeface="Arial" charset="0"/>
              <a:cs typeface="Arial" charset="0"/>
            </a:endParaRPr>
          </a:p>
        </p:txBody>
      </p:sp>
      <p:sp>
        <p:nvSpPr>
          <p:cNvPr id="1289220" name="Rectangle 4"/>
          <p:cNvSpPr>
            <a:spLocks noChangeArrowheads="1"/>
          </p:cNvSpPr>
          <p:nvPr/>
        </p:nvSpPr>
        <p:spPr bwMode="auto">
          <a:xfrm>
            <a:off x="381000" y="1752600"/>
            <a:ext cx="8382000" cy="4343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nchor="ctr"/>
          <a:lstStyle/>
          <a:p>
            <a:r>
              <a:rPr lang="en-US" altLang="de-DE" sz="3200" i="0" dirty="0">
                <a:latin typeface="Courier New" charset="0"/>
              </a:rPr>
              <a:t>try {</a:t>
            </a:r>
          </a:p>
          <a:p>
            <a:r>
              <a:rPr lang="en-US" altLang="de-DE" sz="3200" i="0" dirty="0">
                <a:latin typeface="Courier New" charset="0"/>
              </a:rPr>
              <a:t>   </a:t>
            </a:r>
            <a:r>
              <a:rPr lang="en-US" altLang="de-DE" sz="3200" b="0" dirty="0">
                <a:latin typeface="Times New Roman" charset="0"/>
              </a:rPr>
              <a:t>code in which an exception might occur</a:t>
            </a:r>
            <a:endParaRPr lang="en-US" altLang="de-DE" sz="3200" i="0" dirty="0">
              <a:latin typeface="Courier New" charset="0"/>
            </a:endParaRPr>
          </a:p>
          <a:p>
            <a:r>
              <a:rPr lang="en-US" altLang="de-DE" sz="3200" i="0" dirty="0">
                <a:latin typeface="Courier New" charset="0"/>
              </a:rPr>
              <a:t>} catch (</a:t>
            </a:r>
            <a:r>
              <a:rPr lang="en-US" altLang="de-DE" sz="3200" b="0" dirty="0">
                <a:latin typeface="Times New Roman" charset="0"/>
              </a:rPr>
              <a:t>type identifier</a:t>
            </a:r>
            <a:r>
              <a:rPr lang="en-US" altLang="de-DE" sz="3200" i="0" dirty="0">
                <a:latin typeface="Courier New" charset="0"/>
              </a:rPr>
              <a:t>) {</a:t>
            </a:r>
          </a:p>
          <a:p>
            <a:r>
              <a:rPr lang="en-US" altLang="de-DE" sz="3200" i="0" dirty="0">
                <a:latin typeface="Courier New" charset="0"/>
              </a:rPr>
              <a:t>   </a:t>
            </a:r>
            <a:r>
              <a:rPr lang="en-US" altLang="de-DE" sz="3200" b="0" dirty="0">
                <a:latin typeface="Times New Roman" charset="0"/>
              </a:rPr>
              <a:t>code to respond to the exception</a:t>
            </a:r>
            <a:endParaRPr lang="en-US" altLang="de-DE" sz="3200" i="0" dirty="0">
              <a:latin typeface="Courier New" charset="0"/>
            </a:endParaRPr>
          </a:p>
          <a:p>
            <a:r>
              <a:rPr lang="en-US" altLang="de-DE" sz="3200" i="0" dirty="0">
                <a:latin typeface="Courier New" charset="0"/>
              </a:rPr>
              <a:t>}</a:t>
            </a:r>
          </a:p>
          <a:p>
            <a:endParaRPr lang="en-US" altLang="de-DE" sz="3200" i="0" dirty="0">
              <a:latin typeface="Courier New" charset="0"/>
            </a:endParaRPr>
          </a:p>
        </p:txBody>
      </p:sp>
      <p:sp>
        <p:nvSpPr>
          <p:cNvPr id="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19</a:t>
            </a:fld>
            <a:endParaRPr lang="en-US" altLang="de-DE" sz="1400"/>
          </a:p>
        </p:txBody>
      </p:sp>
    </p:spTree>
    <p:extLst>
      <p:ext uri="{BB962C8B-B14F-4D97-AF65-F5344CB8AC3E}">
        <p14:creationId xmlns:p14="http://schemas.microsoft.com/office/powerpoint/2010/main" val="21265070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a:xfrm>
            <a:off x="685800" y="152400"/>
            <a:ext cx="7772400" cy="1143000"/>
          </a:xfrm>
        </p:spPr>
        <p:txBody>
          <a:bodyPr/>
          <a:lstStyle/>
          <a:p>
            <a:r>
              <a:rPr lang="en-US" altLang="de-DE" dirty="0">
                <a:latin typeface="Arial" charset="0"/>
                <a:cs typeface="Arial" charset="0"/>
              </a:rPr>
              <a:t>Programming – </a:t>
            </a:r>
            <a:r>
              <a:rPr lang="en-US" altLang="de-DE">
                <a:latin typeface="Arial" charset="0"/>
                <a:cs typeface="Arial" charset="0"/>
              </a:rPr>
              <a:t>Lecture </a:t>
            </a:r>
            <a:r>
              <a:rPr lang="en-US" altLang="de-DE"/>
              <a:t>12</a:t>
            </a:r>
            <a:endParaRPr lang="en-US" altLang="de-DE" dirty="0">
              <a:latin typeface="Arial" charset="0"/>
              <a:cs typeface="Arial" charset="0"/>
            </a:endParaRPr>
          </a:p>
        </p:txBody>
      </p:sp>
      <p:sp>
        <p:nvSpPr>
          <p:cNvPr id="3" name="Inhaltsplatzhalter 2"/>
          <p:cNvSpPr>
            <a:spLocks noGrp="1"/>
          </p:cNvSpPr>
          <p:nvPr>
            <p:ph idx="1"/>
          </p:nvPr>
        </p:nvSpPr>
        <p:spPr>
          <a:xfrm>
            <a:off x="685800" y="1606550"/>
            <a:ext cx="8305800" cy="4343400"/>
          </a:xfrm>
        </p:spPr>
        <p:txBody>
          <a:bodyPr anchor="ctr"/>
          <a:lstStyle/>
          <a:p>
            <a:pPr marL="0" indent="0">
              <a:buFontTx/>
              <a:buNone/>
              <a:defRPr/>
            </a:pPr>
            <a:r>
              <a:rPr lang="en-US" sz="2800" dirty="0">
                <a:latin typeface="Arial" charset="0"/>
                <a:ea typeface="Arial" charset="0"/>
                <a:cs typeface="Arial" charset="0"/>
              </a:rPr>
              <a:t>Files, Exception handling (Chapter </a:t>
            </a:r>
            <a:r>
              <a:rPr lang="en-US" sz="2800" dirty="0"/>
              <a:t>12.4</a:t>
            </a:r>
            <a:r>
              <a:rPr lang="en-US" sz="2800" dirty="0">
                <a:latin typeface="Arial" charset="0"/>
                <a:ea typeface="Arial" charset="0"/>
                <a:cs typeface="Arial" charset="0"/>
              </a:rPr>
              <a:t>)</a:t>
            </a:r>
          </a:p>
          <a:p>
            <a:pPr>
              <a:defRPr/>
            </a:pPr>
            <a:r>
              <a:rPr lang="en-US" sz="2800" dirty="0"/>
              <a:t>Text files vs. strings</a:t>
            </a:r>
          </a:p>
          <a:p>
            <a:pPr>
              <a:defRPr/>
            </a:pPr>
            <a:r>
              <a:rPr lang="en-US" sz="2800" dirty="0"/>
              <a:t>Opening a file</a:t>
            </a:r>
          </a:p>
          <a:p>
            <a:pPr>
              <a:defRPr/>
            </a:pPr>
            <a:r>
              <a:rPr lang="en-US" sz="2800" dirty="0"/>
              <a:t>Reading characters/lines</a:t>
            </a:r>
          </a:p>
          <a:p>
            <a:pPr>
              <a:defRPr/>
            </a:pPr>
            <a:r>
              <a:rPr lang="en-US" sz="2800" dirty="0"/>
              <a:t>Exception handling</a:t>
            </a:r>
          </a:p>
          <a:p>
            <a:pPr>
              <a:defRPr/>
            </a:pPr>
            <a:r>
              <a:rPr lang="en-US" sz="2800" dirty="0"/>
              <a:t>Selecting files interactively</a:t>
            </a:r>
          </a:p>
          <a:p>
            <a:pPr>
              <a:defRPr/>
            </a:pPr>
            <a:r>
              <a:rPr lang="en-US" sz="2800" b="1" dirty="0">
                <a:latin typeface="Courier New" charset="0"/>
                <a:ea typeface="Courier New" charset="0"/>
                <a:cs typeface="Courier New" charset="0"/>
              </a:rPr>
              <a:t>Scanner</a:t>
            </a:r>
            <a:r>
              <a:rPr lang="en-US" sz="2800" dirty="0"/>
              <a:t> class</a:t>
            </a:r>
          </a:p>
          <a:p>
            <a:pPr>
              <a:defRPr/>
            </a:pPr>
            <a:r>
              <a:rPr lang="en-US" sz="2800" dirty="0"/>
              <a:t>Writing files</a:t>
            </a:r>
            <a:endParaRPr lang="de-DE" sz="2800" dirty="0"/>
          </a:p>
        </p:txBody>
      </p:sp>
      <p:sp>
        <p:nvSpPr>
          <p:cNvPr id="1741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a:t>
            </a:fld>
            <a:endParaRPr lang="en-US" altLang="de-DE" sz="1400"/>
          </a:p>
        </p:txBody>
      </p:sp>
    </p:spTree>
    <p:extLst>
      <p:ext uri="{BB962C8B-B14F-4D97-AF65-F5344CB8AC3E}">
        <p14:creationId xmlns:p14="http://schemas.microsoft.com/office/powerpoint/2010/main" val="1833810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20" name="Rectangle 4"/>
          <p:cNvSpPr>
            <a:spLocks noChangeArrowheads="1"/>
          </p:cNvSpPr>
          <p:nvPr/>
        </p:nvSpPr>
        <p:spPr bwMode="auto">
          <a:xfrm>
            <a:off x="152400" y="-76200"/>
            <a:ext cx="7620000" cy="7010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sz="2000" i="0" dirty="0">
                <a:latin typeface="Courier New" charset="0"/>
                <a:ea typeface="Courier New" charset="0"/>
                <a:cs typeface="Courier New" charset="0"/>
              </a:rPr>
              <a:t>private void </a:t>
            </a:r>
            <a:r>
              <a:rPr lang="en-US" sz="2000" i="0" dirty="0" err="1">
                <a:latin typeface="Courier New" charset="0"/>
                <a:ea typeface="Courier New" charset="0"/>
                <a:cs typeface="Courier New" charset="0"/>
              </a:rPr>
              <a:t>checkExpression</a:t>
            </a:r>
            <a:r>
              <a:rPr lang="en-US" sz="2000" i="0" dirty="0">
                <a:latin typeface="Courier New" charset="0"/>
                <a:ea typeface="Courier New" charset="0"/>
                <a:cs typeface="Courier New" charset="0"/>
              </a:rPr>
              <a:t>(String </a:t>
            </a:r>
            <a:r>
              <a:rPr lang="en-US" sz="2000" i="0" dirty="0" err="1">
                <a:latin typeface="Courier New" charset="0"/>
                <a:ea typeface="Courier New" charset="0"/>
                <a:cs typeface="Courier New" charset="0"/>
              </a:rPr>
              <a:t>prefixExp</a:t>
            </a:r>
            <a:r>
              <a:rPr lang="en-US" sz="2000" i="0" dirty="0">
                <a:latin typeface="Courier New" charset="0"/>
                <a:ea typeface="Courier New" charset="0"/>
                <a:cs typeface="Courier New" charset="0"/>
              </a:rPr>
              <a:t>) {</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a:solidFill>
                  <a:srgbClr val="FF0000"/>
                </a:solidFill>
                <a:latin typeface="Courier New" charset="0"/>
                <a:ea typeface="Courier New" charset="0"/>
                <a:cs typeface="Courier New" charset="0"/>
              </a:rPr>
              <a:t>try</a:t>
            </a:r>
            <a:r>
              <a:rPr lang="en-US" sz="2000" i="0" dirty="0">
                <a:latin typeface="Courier New" charset="0"/>
                <a:ea typeface="Courier New" charset="0"/>
                <a:cs typeface="Courier New" charset="0"/>
              </a:rPr>
              <a:t> {</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String </a:t>
            </a:r>
            <a:r>
              <a:rPr lang="en-US" sz="2000" i="0" dirty="0" err="1">
                <a:latin typeface="Courier New" charset="0"/>
                <a:ea typeface="Courier New" charset="0"/>
                <a:cs typeface="Courier New" charset="0"/>
              </a:rPr>
              <a:t>infixExp</a:t>
            </a:r>
            <a:r>
              <a:rPr lang="en-US" sz="2000" i="0" dirty="0">
                <a:latin typeface="Courier New" charset="0"/>
                <a:ea typeface="Courier New" charset="0"/>
                <a:cs typeface="Courier New" charset="0"/>
              </a:rPr>
              <a:t> = new </a:t>
            </a:r>
            <a:r>
              <a:rPr lang="en-US" sz="2000" i="0" dirty="0" err="1">
                <a:latin typeface="Courier New" charset="0"/>
                <a:ea typeface="Courier New" charset="0"/>
                <a:cs typeface="Courier New" charset="0"/>
              </a:rPr>
              <a:t>PNParser</a:t>
            </a:r>
            <a:r>
              <a:rPr lang="en-US" sz="2000" i="0" dirty="0">
                <a:latin typeface="Courier New" charset="0"/>
                <a:ea typeface="Courier New" charset="0"/>
                <a:cs typeface="Courier New" charset="0"/>
              </a:rPr>
              <a:t>(</a:t>
            </a:r>
            <a:r>
              <a:rPr lang="en-US" sz="2000" i="0" dirty="0" err="1">
                <a:latin typeface="Courier New" charset="0"/>
                <a:ea typeface="Courier New" charset="0"/>
                <a:cs typeface="Courier New" charset="0"/>
              </a:rPr>
              <a:t>prefixExp</a:t>
            </a:r>
            <a:r>
              <a:rPr lang="en-US" sz="2000" i="0" dirty="0">
                <a:latin typeface="Courier New" charset="0"/>
                <a:ea typeface="Courier New" charset="0"/>
                <a:cs typeface="Courier New" charset="0"/>
              </a:rPr>
              <a:t>).</a:t>
            </a:r>
            <a:r>
              <a:rPr lang="en-US" sz="2000" i="0" dirty="0" err="1">
                <a:latin typeface="Courier New" charset="0"/>
                <a:ea typeface="Courier New" charset="0"/>
                <a:cs typeface="Courier New" charset="0"/>
              </a:rPr>
              <a:t>toString</a:t>
            </a:r>
            <a:r>
              <a:rPr lang="en-US" sz="2000" i="0" dirty="0">
                <a:latin typeface="Courier New" charset="0"/>
                <a:ea typeface="Courier New" charset="0"/>
                <a:cs typeface="Courier New" charset="0"/>
              </a:rPr>
              <a:t>();</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println</a:t>
            </a:r>
            <a:r>
              <a:rPr lang="en-US" sz="2000" i="0" dirty="0">
                <a:latin typeface="Courier New" charset="0"/>
                <a:ea typeface="Courier New" charset="0"/>
                <a:cs typeface="Courier New" charset="0"/>
              </a:rPr>
              <a:t>(</a:t>
            </a:r>
            <a:r>
              <a:rPr lang="en-US" sz="2000" i="0" dirty="0" err="1">
                <a:latin typeface="Courier New" charset="0"/>
                <a:ea typeface="Courier New" charset="0"/>
                <a:cs typeface="Courier New" charset="0"/>
              </a:rPr>
              <a:t>prefixExp</a:t>
            </a:r>
            <a:r>
              <a:rPr lang="en-US" sz="2000" i="0" dirty="0">
                <a:latin typeface="Courier New" charset="0"/>
                <a:ea typeface="Courier New" charset="0"/>
                <a:cs typeface="Courier New" charset="0"/>
              </a:rPr>
              <a:t> + " =&gt; " + </a:t>
            </a:r>
            <a:r>
              <a:rPr lang="en-US" sz="2000" i="0" dirty="0" err="1">
                <a:latin typeface="Courier New" charset="0"/>
                <a:ea typeface="Courier New" charset="0"/>
                <a:cs typeface="Courier New" charset="0"/>
              </a:rPr>
              <a:t>infixExp</a:t>
            </a:r>
            <a:r>
              <a:rPr lang="en-US" sz="2000" i="0" dirty="0">
                <a:latin typeface="Courier New" charset="0"/>
                <a:ea typeface="Courier New" charset="0"/>
                <a:cs typeface="Courier New" charset="0"/>
              </a:rPr>
              <a:t>);</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 </a:t>
            </a:r>
            <a:r>
              <a:rPr lang="en-US" sz="2000" i="0" dirty="0">
                <a:solidFill>
                  <a:srgbClr val="FF0000"/>
                </a:solidFill>
                <a:latin typeface="Courier New" charset="0"/>
                <a:ea typeface="Courier New" charset="0"/>
                <a:cs typeface="Courier New" charset="0"/>
              </a:rPr>
              <a:t>catch</a:t>
            </a:r>
            <a:r>
              <a:rPr lang="en-US" sz="2000" i="0" dirty="0">
                <a:latin typeface="Courier New" charset="0"/>
                <a:ea typeface="Courier New" charset="0"/>
                <a:cs typeface="Courier New" charset="0"/>
              </a:rPr>
              <a:t> (</a:t>
            </a:r>
            <a:r>
              <a:rPr lang="en-US" sz="2000" i="0" dirty="0" err="1">
                <a:solidFill>
                  <a:srgbClr val="FF0000"/>
                </a:solidFill>
                <a:latin typeface="Courier New" charset="0"/>
                <a:ea typeface="Courier New" charset="0"/>
                <a:cs typeface="Courier New" charset="0"/>
              </a:rPr>
              <a:t>IllegalArgumentException</a:t>
            </a:r>
            <a:r>
              <a:rPr lang="en-US" sz="2000" i="0" dirty="0">
                <a:solidFill>
                  <a:srgbClr val="FF0000"/>
                </a:solidFill>
                <a:latin typeface="Courier New" charset="0"/>
                <a:ea typeface="Courier New" charset="0"/>
                <a:cs typeface="Courier New" charset="0"/>
              </a:rPr>
              <a:t> </a:t>
            </a:r>
            <a:r>
              <a:rPr lang="en-US" sz="2000" i="0" dirty="0">
                <a:latin typeface="Courier New" charset="0"/>
                <a:ea typeface="Courier New" charset="0"/>
                <a:cs typeface="Courier New" charset="0"/>
              </a:rPr>
              <a:t>ex) {</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println</a:t>
            </a:r>
            <a:r>
              <a:rPr lang="en-US" sz="2000" i="0" dirty="0">
                <a:latin typeface="Courier New" charset="0"/>
                <a:ea typeface="Courier New" charset="0"/>
                <a:cs typeface="Courier New" charset="0"/>
              </a:rPr>
              <a:t>("\"" + </a:t>
            </a:r>
            <a:r>
              <a:rPr lang="en-US" sz="2000" i="0" dirty="0" err="1">
                <a:latin typeface="Courier New" charset="0"/>
                <a:ea typeface="Courier New" charset="0"/>
                <a:cs typeface="Courier New" charset="0"/>
              </a:rPr>
              <a:t>prefixExp</a:t>
            </a:r>
            <a:r>
              <a:rPr lang="en-US" sz="2000" i="0" dirty="0">
                <a:latin typeface="Courier New" charset="0"/>
                <a:ea typeface="Courier New" charset="0"/>
                <a:cs typeface="Courier New" charset="0"/>
              </a:rPr>
              <a:t> + "\" caused " + ex);</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a:t>
            </a:r>
            <a:endParaRPr lang="de-DE" sz="2000" i="0" dirty="0">
              <a:latin typeface="Courier New" charset="0"/>
              <a:ea typeface="Courier New" charset="0"/>
              <a:cs typeface="Courier New" charset="0"/>
            </a:endParaRPr>
          </a:p>
          <a:p>
            <a:endParaRPr lang="en-US"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public void run() {</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checkExpression</a:t>
            </a:r>
            <a:r>
              <a:rPr lang="en-US" sz="2000" i="0" dirty="0">
                <a:latin typeface="Courier New" charset="0"/>
                <a:ea typeface="Courier New" charset="0"/>
                <a:cs typeface="Courier New" charset="0"/>
              </a:rPr>
              <a:t>("1");</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checkExpression</a:t>
            </a:r>
            <a:r>
              <a:rPr lang="en-US" sz="2000" i="0" dirty="0">
                <a:latin typeface="Courier New" charset="0"/>
                <a:ea typeface="Courier New" charset="0"/>
                <a:cs typeface="Courier New" charset="0"/>
              </a:rPr>
              <a:t>("+");</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checkExpression</a:t>
            </a:r>
            <a:r>
              <a:rPr lang="en-US" sz="2000" i="0" dirty="0">
                <a:latin typeface="Courier New" charset="0"/>
                <a:ea typeface="Courier New" charset="0"/>
                <a:cs typeface="Courier New" charset="0"/>
              </a:rPr>
              <a:t>("1 + 2");</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r>
              <a:rPr lang="en-US" sz="2000" i="0" dirty="0" err="1">
                <a:latin typeface="Courier New" charset="0"/>
                <a:ea typeface="Courier New" charset="0"/>
                <a:cs typeface="Courier New" charset="0"/>
              </a:rPr>
              <a:t>checkExpression</a:t>
            </a:r>
            <a:r>
              <a:rPr lang="en-US" sz="2000" i="0" dirty="0">
                <a:latin typeface="Courier New" charset="0"/>
                <a:ea typeface="Courier New" charset="0"/>
                <a:cs typeface="Courier New" charset="0"/>
              </a:rPr>
              <a:t>("+ 1 2");</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a:t>
            </a:r>
            <a:endParaRPr lang="de-DE" sz="2000" i="0" dirty="0">
              <a:latin typeface="Courier New" charset="0"/>
              <a:ea typeface="Courier New" charset="0"/>
              <a:cs typeface="Courier New" charset="0"/>
            </a:endParaRPr>
          </a:p>
          <a:p>
            <a:r>
              <a:rPr lang="en-US" sz="2000" i="0" dirty="0">
                <a:latin typeface="Courier New" charset="0"/>
                <a:ea typeface="Courier New" charset="0"/>
                <a:cs typeface="Courier New" charset="0"/>
              </a:rPr>
              <a:t>  </a:t>
            </a:r>
            <a:endParaRPr lang="de-DE" sz="2000" i="0" dirty="0">
              <a:latin typeface="Courier New" charset="0"/>
              <a:ea typeface="Courier New" charset="0"/>
              <a:cs typeface="Courier New" charset="0"/>
            </a:endParaRPr>
          </a:p>
          <a:p>
            <a:r>
              <a:rPr lang="en-US" sz="2000" dirty="0">
                <a:latin typeface="Courier New" charset="0"/>
                <a:ea typeface="Courier New" charset="0"/>
                <a:cs typeface="Courier New" charset="0"/>
              </a:rPr>
              <a:t>1 =&gt; 1</a:t>
            </a:r>
            <a:endParaRPr lang="de-DE" sz="2000" dirty="0">
              <a:latin typeface="Courier New" charset="0"/>
              <a:ea typeface="Courier New" charset="0"/>
              <a:cs typeface="Courier New" charset="0"/>
            </a:endParaRPr>
          </a:p>
          <a:p>
            <a:r>
              <a:rPr lang="en-US" sz="2000" dirty="0">
                <a:latin typeface="Courier New" charset="0"/>
                <a:ea typeface="Courier New" charset="0"/>
                <a:cs typeface="Courier New" charset="0"/>
              </a:rPr>
              <a:t>"+" caused </a:t>
            </a:r>
            <a:r>
              <a:rPr lang="en-US" sz="2000" dirty="0" err="1">
                <a:latin typeface="Courier New" charset="0"/>
                <a:ea typeface="Courier New" charset="0"/>
                <a:cs typeface="Courier New" charset="0"/>
              </a:rPr>
              <a:t>java.lang.IllegalArgumentException</a:t>
            </a:r>
            <a:r>
              <a:rPr lang="en-US" sz="2000" dirty="0">
                <a:latin typeface="Courier New" charset="0"/>
                <a:ea typeface="Courier New" charset="0"/>
                <a:cs typeface="Courier New" charset="0"/>
              </a:rPr>
              <a:t>: Premature</a:t>
            </a:r>
          </a:p>
          <a:p>
            <a:r>
              <a:rPr lang="en-US" sz="2000" dirty="0">
                <a:latin typeface="Courier New" charset="0"/>
                <a:ea typeface="Courier New" charset="0"/>
                <a:cs typeface="Courier New" charset="0"/>
              </a:rPr>
              <a:t>  end of tokens!</a:t>
            </a:r>
            <a:endParaRPr lang="de-DE" sz="2000" dirty="0">
              <a:latin typeface="Courier New" charset="0"/>
              <a:ea typeface="Courier New" charset="0"/>
              <a:cs typeface="Courier New" charset="0"/>
            </a:endParaRPr>
          </a:p>
          <a:p>
            <a:r>
              <a:rPr lang="en-US" sz="2000" dirty="0">
                <a:latin typeface="Courier New" charset="0"/>
                <a:ea typeface="Courier New" charset="0"/>
                <a:cs typeface="Courier New" charset="0"/>
              </a:rPr>
              <a:t>"1 + 2" caused </a:t>
            </a:r>
            <a:r>
              <a:rPr lang="en-US" sz="2000" dirty="0" err="1">
                <a:latin typeface="Courier New" charset="0"/>
                <a:ea typeface="Courier New" charset="0"/>
                <a:cs typeface="Courier New" charset="0"/>
              </a:rPr>
              <a:t>java.lang.IllegalArgumentException</a:t>
            </a:r>
            <a:r>
              <a:rPr lang="en-US" sz="2000" dirty="0">
                <a:latin typeface="Courier New" charset="0"/>
                <a:ea typeface="Courier New" charset="0"/>
                <a:cs typeface="Courier New" charset="0"/>
              </a:rPr>
              <a:t>: Too</a:t>
            </a:r>
          </a:p>
          <a:p>
            <a:r>
              <a:rPr lang="en-US" sz="2000" dirty="0">
                <a:latin typeface="Courier New" charset="0"/>
                <a:ea typeface="Courier New" charset="0"/>
                <a:cs typeface="Courier New" charset="0"/>
              </a:rPr>
              <a:t>  many tokens!</a:t>
            </a:r>
            <a:endParaRPr lang="de-DE" sz="2000" dirty="0">
              <a:latin typeface="Courier New" charset="0"/>
              <a:ea typeface="Courier New" charset="0"/>
              <a:cs typeface="Courier New" charset="0"/>
            </a:endParaRPr>
          </a:p>
          <a:p>
            <a:r>
              <a:rPr lang="de-DE" sz="2000" dirty="0">
                <a:latin typeface="Courier New" charset="0"/>
                <a:ea typeface="Courier New" charset="0"/>
                <a:cs typeface="Courier New" charset="0"/>
              </a:rPr>
              <a:t>+ 1 2 =&gt; 1 + 2</a:t>
            </a:r>
          </a:p>
        </p:txBody>
      </p:sp>
      <p:sp>
        <p:nvSpPr>
          <p:cNvPr id="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20</a:t>
            </a:fld>
            <a:endParaRPr lang="en-US" altLang="de-DE" sz="1400"/>
          </a:p>
        </p:txBody>
      </p:sp>
    </p:spTree>
    <p:extLst>
      <p:ext uri="{BB962C8B-B14F-4D97-AF65-F5344CB8AC3E}">
        <p14:creationId xmlns:p14="http://schemas.microsoft.com/office/powerpoint/2010/main" val="1573369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9220">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9220">
                                            <p:txEl>
                                              <p:pRg st="14" end="1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89220">
                                            <p:txEl>
                                              <p:pRg st="10" end="1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89220">
                                            <p:txEl>
                                              <p:pRg st="16" end="1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289220">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89220">
                                            <p:txEl>
                                              <p:pRg st="17" end="1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89220">
                                            <p:txEl>
                                              <p:pRg st="18" end="1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89220">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289220">
                                            <p:txEl>
                                              <p:pRg st="19" end="19"/>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89220">
                                            <p:txEl>
                                              <p:pRg st="20" end="2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289220">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289220">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bgerundetes Rechteck 58"/>
          <p:cNvSpPr/>
          <p:nvPr/>
        </p:nvSpPr>
        <p:spPr bwMode="auto">
          <a:xfrm>
            <a:off x="5964055" y="2185794"/>
            <a:ext cx="3116054" cy="4215006"/>
          </a:xfrm>
          <a:prstGeom prst="roundRect">
            <a:avLst/>
          </a:prstGeom>
          <a:solidFill>
            <a:srgbClr val="FF2600"/>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i="0" u="none" strike="noStrike" cap="none" normalizeH="0" baseline="0">
              <a:ln>
                <a:noFill/>
              </a:ln>
              <a:solidFill>
                <a:schemeClr val="tx1"/>
              </a:solidFill>
              <a:effectLst/>
              <a:latin typeface="Courier New" charset="0"/>
              <a:ea typeface="Courier New" charset="0"/>
              <a:cs typeface="Courier New" charset="0"/>
            </a:endParaRPr>
          </a:p>
        </p:txBody>
      </p:sp>
      <p:sp>
        <p:nvSpPr>
          <p:cNvPr id="51" name="Abgerundetes Rechteck 50"/>
          <p:cNvSpPr/>
          <p:nvPr/>
        </p:nvSpPr>
        <p:spPr bwMode="auto">
          <a:xfrm>
            <a:off x="43314" y="1886977"/>
            <a:ext cx="5726431" cy="4482441"/>
          </a:xfrm>
          <a:prstGeom prst="round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i="0" u="none" strike="noStrike" cap="none" normalizeH="0" baseline="0">
              <a:ln>
                <a:noFill/>
              </a:ln>
              <a:solidFill>
                <a:schemeClr val="tx1"/>
              </a:solidFill>
              <a:effectLst/>
              <a:latin typeface="Courier New" charset="0"/>
              <a:ea typeface="Courier New" charset="0"/>
              <a:cs typeface="Courier New" charset="0"/>
            </a:endParaRPr>
          </a:p>
        </p:txBody>
      </p:sp>
      <p:sp>
        <p:nvSpPr>
          <p:cNvPr id="48" name="Abgerundetes Rechteck 47"/>
          <p:cNvSpPr/>
          <p:nvPr/>
        </p:nvSpPr>
        <p:spPr bwMode="auto">
          <a:xfrm>
            <a:off x="43314" y="1042794"/>
            <a:ext cx="3063240" cy="4884220"/>
          </a:xfrm>
          <a:prstGeom prst="round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i="0" u="none" strike="noStrike" cap="none" normalizeH="0" baseline="0">
              <a:ln>
                <a:noFill/>
              </a:ln>
              <a:solidFill>
                <a:schemeClr val="tx1"/>
              </a:solidFill>
              <a:effectLst/>
              <a:latin typeface="Courier New" charset="0"/>
              <a:ea typeface="Courier New" charset="0"/>
              <a:cs typeface="Courier New" charset="0"/>
            </a:endParaRPr>
          </a:p>
        </p:txBody>
      </p:sp>
      <p:sp>
        <p:nvSpPr>
          <p:cNvPr id="1289220" name="Rectangle 4"/>
          <p:cNvSpPr>
            <a:spLocks noChangeArrowheads="1"/>
          </p:cNvSpPr>
          <p:nvPr/>
        </p:nvSpPr>
        <p:spPr bwMode="auto">
          <a:xfrm>
            <a:off x="860561" y="5214086"/>
            <a:ext cx="4267200" cy="640491"/>
          </a:xfrm>
          <a:prstGeom prst="rect">
            <a:avLst/>
          </a:prstGeom>
          <a:noFill/>
          <a:ln w="9525">
            <a:noFill/>
            <a:miter lim="800000"/>
            <a:headEnd/>
            <a:tailEnd/>
          </a:ln>
          <a:effectLst/>
          <a:extLst/>
        </p:spPr>
        <p:txBody>
          <a:bodyPr wrap="square" anchor="ctr"/>
          <a:lstStyle/>
          <a:p>
            <a:r>
              <a:rPr lang="en-US" altLang="de-DE" sz="3200" b="0" dirty="0">
                <a:solidFill>
                  <a:schemeClr val="bg1"/>
                </a:solidFill>
                <a:latin typeface="Arial" charset="0"/>
                <a:ea typeface="Arial" charset="0"/>
                <a:cs typeface="Arial" charset="0"/>
              </a:rPr>
              <a:t>Unchecked exceptions</a:t>
            </a:r>
          </a:p>
        </p:txBody>
      </p:sp>
      <p:sp>
        <p:nvSpPr>
          <p:cNvPr id="7" name="Slide Number Placeholder 1"/>
          <p:cNvSpPr>
            <a:spLocks noGrp="1"/>
          </p:cNvSpPr>
          <p:nvPr>
            <p:ph type="sldNum" sz="quarter" idx="12"/>
          </p:nvPr>
        </p:nvSpPr>
        <p:spPr>
          <a:xfrm>
            <a:off x="7175109" y="6298164"/>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21</a:t>
            </a:fld>
            <a:endParaRPr lang="en-US" altLang="de-DE" sz="1400" dirty="0"/>
          </a:p>
        </p:txBody>
      </p:sp>
      <p:sp>
        <p:nvSpPr>
          <p:cNvPr id="3" name="Rechteck 2"/>
          <p:cNvSpPr/>
          <p:nvPr/>
        </p:nvSpPr>
        <p:spPr bwMode="auto">
          <a:xfrm>
            <a:off x="3411354" y="204594"/>
            <a:ext cx="22098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i="0" u="none" strike="noStrike" cap="none" normalizeH="0" baseline="0" dirty="0">
                <a:ln>
                  <a:noFill/>
                </a:ln>
                <a:solidFill>
                  <a:schemeClr val="tx1"/>
                </a:solidFill>
                <a:effectLst/>
                <a:latin typeface="Courier New" charset="0"/>
                <a:ea typeface="Courier New" charset="0"/>
                <a:cs typeface="Courier New" charset="0"/>
              </a:rPr>
              <a:t>Object</a:t>
            </a:r>
          </a:p>
        </p:txBody>
      </p:sp>
      <p:sp>
        <p:nvSpPr>
          <p:cNvPr id="8" name="Rechteck 7"/>
          <p:cNvSpPr/>
          <p:nvPr/>
        </p:nvSpPr>
        <p:spPr bwMode="auto">
          <a:xfrm>
            <a:off x="3411354" y="1086877"/>
            <a:ext cx="22098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i="0" u="none" strike="noStrike" cap="none" normalizeH="0" baseline="0" dirty="0" err="1">
                <a:ln>
                  <a:noFill/>
                </a:ln>
                <a:solidFill>
                  <a:schemeClr val="tx1"/>
                </a:solidFill>
                <a:effectLst/>
                <a:latin typeface="Courier New" charset="0"/>
                <a:ea typeface="Courier New" charset="0"/>
                <a:cs typeface="Courier New" charset="0"/>
              </a:rPr>
              <a:t>Throwable</a:t>
            </a:r>
            <a:endParaRPr kumimoji="0" lang="en-US" sz="2800" i="0" u="none" strike="noStrike" cap="none" normalizeH="0" baseline="0" dirty="0">
              <a:ln>
                <a:noFill/>
              </a:ln>
              <a:solidFill>
                <a:schemeClr val="tx1"/>
              </a:solidFill>
              <a:effectLst/>
              <a:latin typeface="Courier New" charset="0"/>
              <a:ea typeface="Courier New" charset="0"/>
              <a:cs typeface="Courier New" charset="0"/>
            </a:endParaRPr>
          </a:p>
        </p:txBody>
      </p:sp>
      <p:sp>
        <p:nvSpPr>
          <p:cNvPr id="9" name="Rechteck 8"/>
          <p:cNvSpPr/>
          <p:nvPr/>
        </p:nvSpPr>
        <p:spPr bwMode="auto">
          <a:xfrm>
            <a:off x="96654" y="3457805"/>
            <a:ext cx="36195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err="1">
                <a:ln>
                  <a:noFill/>
                </a:ln>
                <a:solidFill>
                  <a:schemeClr val="tx1"/>
                </a:solidFill>
                <a:effectLst/>
                <a:latin typeface="Courier New" charset="0"/>
                <a:ea typeface="Courier New" charset="0"/>
                <a:cs typeface="Courier New" charset="0"/>
              </a:rPr>
              <a:t>IndexOutOfBoundsException</a:t>
            </a:r>
            <a:endParaRPr kumimoji="0" lang="en-US" sz="1800" i="0" u="none" strike="noStrike" cap="none" normalizeH="0" baseline="0" dirty="0">
              <a:ln>
                <a:noFill/>
              </a:ln>
              <a:solidFill>
                <a:schemeClr val="tx1"/>
              </a:solidFill>
              <a:effectLst/>
              <a:latin typeface="Courier New" charset="0"/>
              <a:ea typeface="Courier New" charset="0"/>
              <a:cs typeface="Courier New" charset="0"/>
            </a:endParaRPr>
          </a:p>
        </p:txBody>
      </p:sp>
      <p:sp>
        <p:nvSpPr>
          <p:cNvPr id="10" name="Rechteck 9"/>
          <p:cNvSpPr/>
          <p:nvPr/>
        </p:nvSpPr>
        <p:spPr bwMode="auto">
          <a:xfrm>
            <a:off x="1959363" y="4230229"/>
            <a:ext cx="36195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err="1">
                <a:ln>
                  <a:noFill/>
                </a:ln>
                <a:solidFill>
                  <a:schemeClr val="tx1"/>
                </a:solidFill>
                <a:effectLst/>
                <a:latin typeface="Courier New" charset="0"/>
                <a:ea typeface="Courier New" charset="0"/>
                <a:cs typeface="Courier New" charset="0"/>
              </a:rPr>
              <a:t>IllegalArgumentException</a:t>
            </a:r>
            <a:endParaRPr kumimoji="0" lang="en-US" sz="1800" i="0" u="none" strike="noStrike" cap="none" normalizeH="0" baseline="0" dirty="0">
              <a:ln>
                <a:noFill/>
              </a:ln>
              <a:solidFill>
                <a:schemeClr val="tx1"/>
              </a:solidFill>
              <a:effectLst/>
              <a:latin typeface="Courier New" charset="0"/>
              <a:ea typeface="Courier New" charset="0"/>
              <a:cs typeface="Courier New" charset="0"/>
            </a:endParaRPr>
          </a:p>
        </p:txBody>
      </p:sp>
      <p:sp>
        <p:nvSpPr>
          <p:cNvPr id="11" name="Rechteck 10"/>
          <p:cNvSpPr/>
          <p:nvPr/>
        </p:nvSpPr>
        <p:spPr bwMode="auto">
          <a:xfrm>
            <a:off x="3254762" y="2642818"/>
            <a:ext cx="2416801"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800" i="0" u="none" strike="noStrike" cap="none" normalizeH="0" baseline="0" dirty="0" err="1">
                <a:ln>
                  <a:noFill/>
                </a:ln>
                <a:solidFill>
                  <a:schemeClr val="tx1"/>
                </a:solidFill>
                <a:effectLst/>
                <a:latin typeface="Courier New" charset="0"/>
                <a:ea typeface="Courier New" charset="0"/>
                <a:cs typeface="Courier New" charset="0"/>
              </a:rPr>
              <a:t>RuntimeException</a:t>
            </a:r>
            <a:endParaRPr kumimoji="0" lang="en-US" sz="1800" i="0" u="none" strike="noStrike" cap="none" normalizeH="0" baseline="0" dirty="0">
              <a:ln>
                <a:noFill/>
              </a:ln>
              <a:solidFill>
                <a:schemeClr val="tx1"/>
              </a:solidFill>
              <a:effectLst/>
              <a:latin typeface="Courier New" charset="0"/>
              <a:ea typeface="Courier New" charset="0"/>
              <a:cs typeface="Courier New" charset="0"/>
            </a:endParaRPr>
          </a:p>
        </p:txBody>
      </p:sp>
      <p:sp>
        <p:nvSpPr>
          <p:cNvPr id="12" name="Rechteck 11"/>
          <p:cNvSpPr/>
          <p:nvPr/>
        </p:nvSpPr>
        <p:spPr bwMode="auto">
          <a:xfrm>
            <a:off x="6154554" y="2400678"/>
            <a:ext cx="2667000" cy="1057127"/>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i="0" u="none" strike="noStrike" cap="none" normalizeH="0" baseline="0" dirty="0" err="1">
                <a:ln>
                  <a:noFill/>
                </a:ln>
                <a:solidFill>
                  <a:schemeClr val="tx1"/>
                </a:solidFill>
                <a:effectLst/>
                <a:latin typeface="Courier New" charset="0"/>
                <a:ea typeface="Courier New" charset="0"/>
                <a:cs typeface="Courier New" charset="0"/>
              </a:rPr>
              <a:t>IOException</a:t>
            </a:r>
            <a:endParaRPr kumimoji="0" lang="en-US" sz="2400" i="0" u="none" strike="noStrike" cap="none" normalizeH="0" baseline="0" dirty="0">
              <a:ln>
                <a:noFill/>
              </a:ln>
              <a:solidFill>
                <a:schemeClr val="tx1"/>
              </a:solidFill>
              <a:effectLst/>
              <a:latin typeface="Courier New" charset="0"/>
              <a:ea typeface="Courier New" charset="0"/>
              <a:cs typeface="Courier New" charset="0"/>
            </a:endParaRPr>
          </a:p>
          <a:p>
            <a:pPr algn="ctr"/>
            <a:r>
              <a:rPr lang="en-US" sz="2000" b="0" dirty="0">
                <a:latin typeface="Arial" charset="0"/>
                <a:ea typeface="Arial" charset="0"/>
                <a:cs typeface="Arial" charset="0"/>
              </a:rPr>
              <a:t>Thrown by e.g. </a:t>
            </a:r>
            <a:r>
              <a:rPr lang="en-US" sz="2000" dirty="0" err="1">
                <a:latin typeface="Courier New" charset="0"/>
                <a:ea typeface="Courier New" charset="0"/>
                <a:cs typeface="Courier New" charset="0"/>
              </a:rPr>
              <a:t>java.io</a:t>
            </a:r>
            <a:r>
              <a:rPr lang="en-US" sz="2000" dirty="0">
                <a:latin typeface="Arial" charset="0"/>
                <a:ea typeface="Arial" charset="0"/>
                <a:cs typeface="Arial" charset="0"/>
              </a:rPr>
              <a:t> </a:t>
            </a:r>
            <a:r>
              <a:rPr lang="en-US" sz="1800" b="0" dirty="0">
                <a:latin typeface="Arial" charset="0"/>
                <a:ea typeface="Arial" charset="0"/>
                <a:cs typeface="Arial" charset="0"/>
              </a:rPr>
              <a:t>!</a:t>
            </a:r>
            <a:endParaRPr kumimoji="0" lang="en-US" sz="1800" b="0" u="none" strike="noStrike" cap="none" normalizeH="0" baseline="0" dirty="0">
              <a:ln>
                <a:noFill/>
              </a:ln>
              <a:solidFill>
                <a:schemeClr val="tx1"/>
              </a:solidFill>
              <a:effectLst/>
              <a:latin typeface="Arial" charset="0"/>
              <a:ea typeface="Arial" charset="0"/>
              <a:cs typeface="Arial" charset="0"/>
            </a:endParaRPr>
          </a:p>
        </p:txBody>
      </p:sp>
      <p:sp>
        <p:nvSpPr>
          <p:cNvPr id="13" name="Rechteck 12"/>
          <p:cNvSpPr/>
          <p:nvPr/>
        </p:nvSpPr>
        <p:spPr bwMode="auto">
          <a:xfrm>
            <a:off x="6028062" y="3900716"/>
            <a:ext cx="29337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i="0" u="none" strike="noStrike" cap="none" normalizeH="0" baseline="0" dirty="0" err="1">
                <a:ln>
                  <a:noFill/>
                </a:ln>
                <a:solidFill>
                  <a:schemeClr val="tx1"/>
                </a:solidFill>
                <a:effectLst/>
                <a:latin typeface="Courier New" charset="0"/>
                <a:ea typeface="Courier New" charset="0"/>
                <a:cs typeface="Courier New" charset="0"/>
              </a:rPr>
              <a:t>FileNotFoundException</a:t>
            </a:r>
            <a:endParaRPr kumimoji="0" lang="en-US" i="0" u="none" strike="noStrike" cap="none" normalizeH="0" baseline="0" dirty="0">
              <a:ln>
                <a:noFill/>
              </a:ln>
              <a:solidFill>
                <a:schemeClr val="tx1"/>
              </a:solidFill>
              <a:effectLst/>
              <a:latin typeface="Courier New" charset="0"/>
              <a:ea typeface="Courier New" charset="0"/>
              <a:cs typeface="Courier New" charset="0"/>
            </a:endParaRPr>
          </a:p>
        </p:txBody>
      </p:sp>
      <p:sp>
        <p:nvSpPr>
          <p:cNvPr id="14" name="Rechteck 13"/>
          <p:cNvSpPr/>
          <p:nvPr/>
        </p:nvSpPr>
        <p:spPr bwMode="auto">
          <a:xfrm>
            <a:off x="6089785" y="1409084"/>
            <a:ext cx="22098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800" i="0" u="none" strike="noStrike" cap="none" normalizeH="0" baseline="0" dirty="0">
                <a:ln>
                  <a:noFill/>
                </a:ln>
                <a:solidFill>
                  <a:schemeClr val="tx1"/>
                </a:solidFill>
                <a:effectLst/>
                <a:latin typeface="Courier New" charset="0"/>
                <a:ea typeface="Courier New" charset="0"/>
                <a:cs typeface="Courier New" charset="0"/>
              </a:rPr>
              <a:t>Exception</a:t>
            </a:r>
          </a:p>
        </p:txBody>
      </p:sp>
      <p:sp>
        <p:nvSpPr>
          <p:cNvPr id="15" name="Rechteck 14"/>
          <p:cNvSpPr/>
          <p:nvPr/>
        </p:nvSpPr>
        <p:spPr bwMode="auto">
          <a:xfrm>
            <a:off x="470034" y="1485199"/>
            <a:ext cx="22098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i="0" u="none" strike="noStrike" cap="none" normalizeH="0" baseline="0" dirty="0">
                <a:ln>
                  <a:noFill/>
                </a:ln>
                <a:solidFill>
                  <a:schemeClr val="tx1"/>
                </a:solidFill>
                <a:effectLst/>
                <a:latin typeface="Courier New" charset="0"/>
                <a:ea typeface="Courier New" charset="0"/>
                <a:cs typeface="Courier New" charset="0"/>
              </a:rPr>
              <a:t>Error</a:t>
            </a:r>
          </a:p>
        </p:txBody>
      </p:sp>
      <p:sp>
        <p:nvSpPr>
          <p:cNvPr id="16" name="Rechteck 15"/>
          <p:cNvSpPr/>
          <p:nvPr/>
        </p:nvSpPr>
        <p:spPr bwMode="auto">
          <a:xfrm>
            <a:off x="96654" y="2400679"/>
            <a:ext cx="2819400" cy="533400"/>
          </a:xfrm>
          <a:prstGeom prst="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000" i="0" u="none" strike="noStrike" cap="none" normalizeH="0" baseline="0" dirty="0" err="1">
                <a:ln>
                  <a:noFill/>
                </a:ln>
                <a:solidFill>
                  <a:schemeClr val="tx1"/>
                </a:solidFill>
                <a:effectLst/>
                <a:latin typeface="Courier New" charset="0"/>
                <a:ea typeface="Courier New" charset="0"/>
                <a:cs typeface="Courier New" charset="0"/>
              </a:rPr>
              <a:t>OutOfMemoryError</a:t>
            </a:r>
            <a:endParaRPr kumimoji="0" lang="en-US" sz="2000" i="0" u="none" strike="noStrike" cap="none" normalizeH="0" baseline="0" dirty="0">
              <a:ln>
                <a:noFill/>
              </a:ln>
              <a:solidFill>
                <a:schemeClr val="tx1"/>
              </a:solidFill>
              <a:effectLst/>
              <a:latin typeface="Courier New" charset="0"/>
              <a:ea typeface="Courier New" charset="0"/>
              <a:cs typeface="Courier New" charset="0"/>
            </a:endParaRPr>
          </a:p>
        </p:txBody>
      </p:sp>
      <p:cxnSp>
        <p:nvCxnSpPr>
          <p:cNvPr id="6" name="Gerade Verbindung mit Pfeil 5"/>
          <p:cNvCxnSpPr>
            <a:stCxn id="15" idx="3"/>
            <a:endCxn id="8" idx="1"/>
          </p:cNvCxnSpPr>
          <p:nvPr/>
        </p:nvCxnSpPr>
        <p:spPr bwMode="auto">
          <a:xfrm flipV="1">
            <a:off x="2679834" y="1353577"/>
            <a:ext cx="731520" cy="398322"/>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0" name="Gerade Verbindung mit Pfeil 19"/>
          <p:cNvCxnSpPr/>
          <p:nvPr/>
        </p:nvCxnSpPr>
        <p:spPr bwMode="auto">
          <a:xfrm flipV="1">
            <a:off x="4516254" y="737994"/>
            <a:ext cx="0" cy="348883"/>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3" name="Gerade Verbindung mit Pfeil 22"/>
          <p:cNvCxnSpPr>
            <a:stCxn id="14" idx="1"/>
            <a:endCxn id="8" idx="3"/>
          </p:cNvCxnSpPr>
          <p:nvPr/>
        </p:nvCxnSpPr>
        <p:spPr bwMode="auto">
          <a:xfrm flipH="1" flipV="1">
            <a:off x="5621154" y="1353577"/>
            <a:ext cx="468631" cy="322207"/>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Gerade Verbindung mit Pfeil 27"/>
          <p:cNvCxnSpPr/>
          <p:nvPr/>
        </p:nvCxnSpPr>
        <p:spPr bwMode="auto">
          <a:xfrm flipV="1">
            <a:off x="4973454" y="1956889"/>
            <a:ext cx="1313118" cy="685929"/>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Gerade Verbindung mit Pfeil 31"/>
          <p:cNvCxnSpPr>
            <a:stCxn id="12" idx="0"/>
            <a:endCxn id="14" idx="2"/>
          </p:cNvCxnSpPr>
          <p:nvPr/>
        </p:nvCxnSpPr>
        <p:spPr bwMode="auto">
          <a:xfrm flipH="1" flipV="1">
            <a:off x="7194685" y="1942484"/>
            <a:ext cx="293369" cy="458194"/>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7" name="Gerade Verbindung mit Pfeil 36"/>
          <p:cNvCxnSpPr>
            <a:endCxn id="15" idx="2"/>
          </p:cNvCxnSpPr>
          <p:nvPr/>
        </p:nvCxnSpPr>
        <p:spPr bwMode="auto">
          <a:xfrm flipV="1">
            <a:off x="1565410" y="2018599"/>
            <a:ext cx="9524" cy="382080"/>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9" name="Gerade Verbindung mit Pfeil 38"/>
          <p:cNvCxnSpPr/>
          <p:nvPr/>
        </p:nvCxnSpPr>
        <p:spPr bwMode="auto">
          <a:xfrm flipV="1">
            <a:off x="3411354" y="3176218"/>
            <a:ext cx="295465" cy="281587"/>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 name="Gerade Verbindung mit Pfeil 42"/>
          <p:cNvCxnSpPr/>
          <p:nvPr/>
        </p:nvCxnSpPr>
        <p:spPr bwMode="auto">
          <a:xfrm flipV="1">
            <a:off x="4207119" y="3176218"/>
            <a:ext cx="309135" cy="1054011"/>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5" name="Gerade Verbindung mit Pfeil 44"/>
          <p:cNvCxnSpPr>
            <a:stCxn id="13" idx="0"/>
            <a:endCxn id="12" idx="2"/>
          </p:cNvCxnSpPr>
          <p:nvPr/>
        </p:nvCxnSpPr>
        <p:spPr bwMode="auto">
          <a:xfrm flipH="1" flipV="1">
            <a:off x="7488054" y="3457805"/>
            <a:ext cx="6858" cy="442911"/>
          </a:xfrm>
          <a:prstGeom prst="straightConnector1">
            <a:avLst/>
          </a:prstGeom>
          <a:solidFill>
            <a:schemeClr val="accent1"/>
          </a:solidFill>
          <a:ln w="25400" cap="flat" cmpd="sng" algn="ctr">
            <a:solidFill>
              <a:schemeClr val="tx1"/>
            </a:solidFill>
            <a:prstDash val="solid"/>
            <a:round/>
            <a:headEnd type="none" w="med" len="med"/>
            <a:tailEnd type="triangle"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60" name="Rectangle 4"/>
          <p:cNvSpPr>
            <a:spLocks noChangeArrowheads="1"/>
          </p:cNvSpPr>
          <p:nvPr/>
        </p:nvSpPr>
        <p:spPr bwMode="auto">
          <a:xfrm>
            <a:off x="5956012" y="4994577"/>
            <a:ext cx="3111788" cy="640491"/>
          </a:xfrm>
          <a:prstGeom prst="rect">
            <a:avLst/>
          </a:prstGeom>
          <a:noFill/>
          <a:ln w="9525">
            <a:noFill/>
            <a:miter lim="800000"/>
            <a:headEnd/>
            <a:tailEnd/>
          </a:ln>
          <a:effectLst/>
          <a:extLst/>
        </p:spPr>
        <p:txBody>
          <a:bodyPr wrap="square" anchor="ctr"/>
          <a:lstStyle/>
          <a:p>
            <a:pPr algn="ctr"/>
            <a:r>
              <a:rPr lang="en-US" altLang="de-DE" sz="3200" b="0" dirty="0">
                <a:solidFill>
                  <a:schemeClr val="bg1"/>
                </a:solidFill>
                <a:latin typeface="Arial" charset="0"/>
                <a:ea typeface="Arial" charset="0"/>
                <a:cs typeface="Arial" charset="0"/>
              </a:rPr>
              <a:t>Checked exceptions</a:t>
            </a:r>
          </a:p>
          <a:p>
            <a:pPr algn="ctr"/>
            <a:r>
              <a:rPr lang="en-US" altLang="de-DE" sz="2000" b="0" dirty="0">
                <a:solidFill>
                  <a:schemeClr val="bg1"/>
                </a:solidFill>
                <a:latin typeface="Arial" charset="0"/>
                <a:ea typeface="Arial" charset="0"/>
                <a:cs typeface="Arial" charset="0"/>
              </a:rPr>
              <a:t>Must catch </a:t>
            </a:r>
            <a:r>
              <a:rPr lang="en-US" altLang="de-DE" sz="2000" b="0" i="0" dirty="0">
                <a:solidFill>
                  <a:schemeClr val="bg1"/>
                </a:solidFill>
                <a:latin typeface="Arial" charset="0"/>
                <a:ea typeface="Arial" charset="0"/>
                <a:cs typeface="Arial" charset="0"/>
              </a:rPr>
              <a:t>(</a:t>
            </a:r>
            <a:r>
              <a:rPr lang="en-US" altLang="de-DE" sz="2000" i="0" dirty="0">
                <a:solidFill>
                  <a:schemeClr val="bg1"/>
                </a:solidFill>
                <a:latin typeface="Courier New" charset="0"/>
                <a:ea typeface="Courier New" charset="0"/>
                <a:cs typeface="Courier New" charset="0"/>
              </a:rPr>
              <a:t>try-catch</a:t>
            </a:r>
            <a:r>
              <a:rPr lang="en-US" altLang="de-DE" sz="2000" b="0" i="0" dirty="0">
                <a:solidFill>
                  <a:schemeClr val="bg1"/>
                </a:solidFill>
                <a:latin typeface="Arial" charset="0"/>
                <a:ea typeface="Arial" charset="0"/>
                <a:cs typeface="Arial" charset="0"/>
              </a:rPr>
              <a:t>) </a:t>
            </a:r>
            <a:r>
              <a:rPr lang="en-US" altLang="de-DE" sz="2000" b="0" dirty="0">
                <a:solidFill>
                  <a:schemeClr val="bg1"/>
                </a:solidFill>
                <a:latin typeface="Arial" charset="0"/>
                <a:ea typeface="Arial" charset="0"/>
                <a:cs typeface="Arial" charset="0"/>
              </a:rPr>
              <a:t>or propagate </a:t>
            </a:r>
            <a:r>
              <a:rPr lang="en-US" altLang="de-DE" sz="2000" b="0" i="0" dirty="0">
                <a:solidFill>
                  <a:schemeClr val="bg1"/>
                </a:solidFill>
                <a:latin typeface="Arial" charset="0"/>
                <a:ea typeface="Arial" charset="0"/>
                <a:cs typeface="Arial" charset="0"/>
              </a:rPr>
              <a:t>(</a:t>
            </a:r>
            <a:r>
              <a:rPr lang="en-US" altLang="de-DE" sz="2000" i="0" dirty="0">
                <a:solidFill>
                  <a:schemeClr val="bg1"/>
                </a:solidFill>
                <a:latin typeface="Courier New" charset="0"/>
                <a:ea typeface="Courier New" charset="0"/>
                <a:cs typeface="Courier New" charset="0"/>
              </a:rPr>
              <a:t>throws</a:t>
            </a:r>
            <a:r>
              <a:rPr lang="en-US" altLang="de-DE" sz="2000" b="0" i="0" dirty="0">
                <a:solidFill>
                  <a:schemeClr val="bg1"/>
                </a:solidFill>
                <a:latin typeface="Arial" charset="0"/>
                <a:ea typeface="Arial" charset="0"/>
                <a:cs typeface="Arial" charset="0"/>
              </a:rPr>
              <a:t>) !</a:t>
            </a:r>
            <a:endParaRPr lang="en-US" altLang="de-DE" sz="2800" b="0" dirty="0">
              <a:solidFill>
                <a:schemeClr val="bg1"/>
              </a:solidFill>
              <a:latin typeface="Arial" charset="0"/>
              <a:ea typeface="Arial" charset="0"/>
              <a:cs typeface="Arial" charset="0"/>
            </a:endParaRPr>
          </a:p>
        </p:txBody>
      </p:sp>
      <p:sp>
        <p:nvSpPr>
          <p:cNvPr id="1289246" name="Textfeld 1289245"/>
          <p:cNvSpPr txBox="1"/>
          <p:nvPr/>
        </p:nvSpPr>
        <p:spPr>
          <a:xfrm>
            <a:off x="339745" y="6477000"/>
            <a:ext cx="8481809" cy="369332"/>
          </a:xfrm>
          <a:prstGeom prst="rect">
            <a:avLst/>
          </a:prstGeom>
          <a:noFill/>
        </p:spPr>
        <p:txBody>
          <a:bodyPr wrap="none" rtlCol="0">
            <a:spAutoFit/>
          </a:bodyPr>
          <a:lstStyle/>
          <a:p>
            <a:r>
              <a:rPr lang="en-US" sz="1800" b="0" dirty="0"/>
              <a:t>See also </a:t>
            </a:r>
            <a:r>
              <a:rPr lang="en-US" sz="1800" b="0" dirty="0">
                <a:hlinkClick r:id="rId3"/>
              </a:rPr>
              <a:t>https://docs.oracle.com/javase/tutorial/essential/exceptions/runtime.html</a:t>
            </a:r>
            <a:r>
              <a:rPr lang="en-US" sz="1800" b="0" dirty="0"/>
              <a:t> </a:t>
            </a:r>
            <a:endParaRPr lang="en-US" sz="1800" dirty="0"/>
          </a:p>
        </p:txBody>
      </p:sp>
    </p:spTree>
    <p:extLst>
      <p:ext uri="{BB962C8B-B14F-4D97-AF65-F5344CB8AC3E}">
        <p14:creationId xmlns:p14="http://schemas.microsoft.com/office/powerpoint/2010/main" val="95639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5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289220">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 nodeType="clickEffect">
                                  <p:stCondLst>
                                    <p:cond delay="0"/>
                                  </p:stCondLst>
                                  <p:childTnLst>
                                    <p:set>
                                      <p:cBhvr>
                                        <p:cTn id="48" dur="1" fill="hold">
                                          <p:stCondLst>
                                            <p:cond delay="0"/>
                                          </p:stCondLst>
                                        </p:cTn>
                                        <p:tgtEl>
                                          <p:spTgt spid="1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2"/>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9"/>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60">
                                            <p:txEl>
                                              <p:pRg st="0" end="0"/>
                                            </p:txEl>
                                          </p:spTgt>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6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1" grpId="0" animBg="1"/>
      <p:bldP spid="48" grpId="0" animBg="1"/>
      <p:bldP spid="1289220" grpId="0" build="allAtOnce"/>
      <p:bldP spid="3" grpId="0" animBg="1"/>
      <p:bldP spid="8" grpId="0" animBg="1"/>
      <p:bldP spid="9" grpId="0" animBg="1"/>
      <p:bldP spid="10" grpId="0" animBg="1"/>
      <p:bldP spid="11" grpId="0" animBg="1"/>
      <p:bldP spid="12" grpId="0" animBg="1"/>
      <p:bldP spid="13" grpId="0" animBg="1"/>
      <p:bldP spid="15" grpId="1" animBg="1"/>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91266"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The </a:t>
            </a:r>
            <a:r>
              <a:rPr lang="en-US" altLang="de-DE" b="1">
                <a:solidFill>
                  <a:srgbClr val="FF0000"/>
                </a:solidFill>
                <a:latin typeface="Courier New" charset="0"/>
              </a:rPr>
              <a:t>try</a:t>
            </a:r>
            <a:r>
              <a:rPr lang="en-US" altLang="de-DE">
                <a:solidFill>
                  <a:srgbClr val="FF0000"/>
                </a:solidFill>
                <a:latin typeface="Times New Roman" charset="0"/>
              </a:rPr>
              <a:t> Statement</a:t>
            </a:r>
            <a:endParaRPr lang="en-US" altLang="de-DE" i="1">
              <a:solidFill>
                <a:srgbClr val="FF0000"/>
              </a:solidFill>
            </a:endParaRPr>
          </a:p>
        </p:txBody>
      </p:sp>
      <p:sp>
        <p:nvSpPr>
          <p:cNvPr id="1291271" name="Rectangle 7"/>
          <p:cNvSpPr>
            <a:spLocks noChangeArrowheads="1"/>
          </p:cNvSpPr>
          <p:nvPr/>
        </p:nvSpPr>
        <p:spPr bwMode="auto">
          <a:xfrm>
            <a:off x="504825" y="1168400"/>
            <a:ext cx="8183563" cy="14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design of the </a:t>
            </a:r>
            <a:r>
              <a:rPr lang="en-US" altLang="de-DE" sz="2200" i="0">
                <a:latin typeface="Courier New" charset="0"/>
              </a:rPr>
              <a:t>java.io</a:t>
            </a:r>
            <a:r>
              <a:rPr lang="en-US" altLang="de-DE" sz="2400" b="0" i="0">
                <a:latin typeface="Times New Roman" charset="0"/>
              </a:rPr>
              <a:t> package forces you to use </a:t>
            </a:r>
            <a:r>
              <a:rPr lang="en-US" altLang="de-DE" sz="2200" i="0">
                <a:latin typeface="Courier New" charset="0"/>
              </a:rPr>
              <a:t>try</a:t>
            </a:r>
            <a:r>
              <a:rPr lang="en-US" altLang="de-DE" sz="2400" b="0" i="0">
                <a:latin typeface="Times New Roman" charset="0"/>
              </a:rPr>
              <a:t> statements to catch any exceptions that might occur.  For example, if you open a file without checking for exceptions, the Java compiler will report an error in the program.</a:t>
            </a:r>
          </a:p>
        </p:txBody>
      </p:sp>
      <p:sp>
        <p:nvSpPr>
          <p:cNvPr id="1291272" name="Rectangle 8"/>
          <p:cNvSpPr>
            <a:spLocks noChangeArrowheads="1"/>
          </p:cNvSpPr>
          <p:nvPr/>
        </p:nvSpPr>
        <p:spPr bwMode="auto">
          <a:xfrm>
            <a:off x="503238" y="2603500"/>
            <a:ext cx="8183562" cy="14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To take account of these conditions, you need to enclose calls to constructors and methods in the various </a:t>
            </a:r>
            <a:r>
              <a:rPr lang="en-US" altLang="de-DE" sz="2200" i="0">
                <a:latin typeface="Courier New" charset="0"/>
              </a:rPr>
              <a:t>java.io</a:t>
            </a:r>
            <a:r>
              <a:rPr lang="en-US" altLang="de-DE" sz="2400" b="0" i="0">
                <a:latin typeface="Times New Roman" charset="0"/>
              </a:rPr>
              <a:t> classes inside </a:t>
            </a:r>
            <a:r>
              <a:rPr lang="en-US" altLang="de-DE" sz="2200" i="0">
                <a:latin typeface="Courier New" charset="0"/>
              </a:rPr>
              <a:t>try</a:t>
            </a:r>
            <a:r>
              <a:rPr lang="en-US" altLang="de-DE" sz="2400" b="0" i="0">
                <a:latin typeface="Times New Roman" charset="0"/>
              </a:rPr>
              <a:t> statements that check for </a:t>
            </a:r>
            <a:r>
              <a:rPr lang="en-US" altLang="de-DE" sz="2200" i="0">
                <a:latin typeface="Courier New" charset="0"/>
              </a:rPr>
              <a:t>IOException</a:t>
            </a:r>
            <a:r>
              <a:rPr lang="en-US" altLang="de-DE" sz="2200" b="0" i="0">
                <a:latin typeface="Times New Roman" charset="0"/>
              </a:rPr>
              <a:t>s</a:t>
            </a:r>
            <a:r>
              <a:rPr lang="en-US" altLang="de-DE" sz="2400" b="0" i="0">
                <a:latin typeface="Times New Roman" charset="0"/>
              </a:rPr>
              <a:t>.</a:t>
            </a:r>
          </a:p>
        </p:txBody>
      </p:sp>
      <p:sp>
        <p:nvSpPr>
          <p:cNvPr id="1291273" name="Rectangle 9"/>
          <p:cNvSpPr>
            <a:spLocks noChangeArrowheads="1"/>
          </p:cNvSpPr>
          <p:nvPr/>
        </p:nvSpPr>
        <p:spPr bwMode="auto">
          <a:xfrm>
            <a:off x="503238" y="3733800"/>
            <a:ext cx="8183562"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20000"/>
              </a:spcAft>
            </a:pPr>
            <a:r>
              <a:rPr lang="en-US" altLang="de-DE" sz="2400" b="0" i="0">
                <a:latin typeface="Times New Roman" charset="0"/>
              </a:rPr>
              <a:t>The </a:t>
            </a:r>
            <a:r>
              <a:rPr lang="en-US" altLang="de-DE" sz="2200" i="0">
                <a:latin typeface="Courier New" charset="0"/>
              </a:rPr>
              <a:t>ReverseFile</a:t>
            </a:r>
            <a:r>
              <a:rPr lang="en-US" altLang="de-DE" sz="2400" b="0" i="0">
                <a:latin typeface="Times New Roman" charset="0"/>
              </a:rPr>
              <a:t> program on the next few slides illustrates the use of the </a:t>
            </a:r>
            <a:r>
              <a:rPr lang="en-US" altLang="de-DE" sz="2200" i="0">
                <a:latin typeface="Courier New" charset="0"/>
              </a:rPr>
              <a:t>try</a:t>
            </a:r>
            <a:r>
              <a:rPr lang="en-US" altLang="de-DE" sz="2400" b="0" i="0">
                <a:latin typeface="Times New Roman" charset="0"/>
              </a:rPr>
              <a:t> statement  in two different contexts:</a:t>
            </a:r>
          </a:p>
          <a:p>
            <a:pPr lvl="1" algn="just">
              <a:lnSpc>
                <a:spcPct val="85000"/>
              </a:lnSpc>
              <a:spcBef>
                <a:spcPct val="0"/>
              </a:spcBef>
              <a:spcAft>
                <a:spcPct val="20000"/>
              </a:spcAft>
            </a:pPr>
            <a:r>
              <a:rPr lang="en-US" altLang="de-DE" sz="2200" b="0" i="0">
                <a:latin typeface="Times New Roman" charset="0"/>
              </a:rPr>
              <a:t>Inside the </a:t>
            </a:r>
            <a:r>
              <a:rPr lang="en-US" altLang="de-DE" sz="2000" i="0">
                <a:latin typeface="Courier New" charset="0"/>
              </a:rPr>
              <a:t>openFileReader</a:t>
            </a:r>
            <a:r>
              <a:rPr lang="en-US" altLang="de-DE" sz="2200" b="0" i="0">
                <a:latin typeface="Times New Roman" charset="0"/>
              </a:rPr>
              <a:t> method, the program uses a </a:t>
            </a:r>
            <a:r>
              <a:rPr lang="en-US" altLang="de-DE" sz="2000" i="0">
                <a:latin typeface="Courier New" charset="0"/>
              </a:rPr>
              <a:t>try</a:t>
            </a:r>
            <a:r>
              <a:rPr lang="en-US" altLang="de-DE" sz="2200" b="0" i="0">
                <a:latin typeface="Times New Roman" charset="0"/>
              </a:rPr>
              <a:t> statement to detect whether the file exists.  If it doesn’t, the </a:t>
            </a:r>
            <a:r>
              <a:rPr lang="en-US" altLang="de-DE" sz="2000" i="0">
                <a:latin typeface="Courier New" charset="0"/>
              </a:rPr>
              <a:t>catch</a:t>
            </a:r>
            <a:r>
              <a:rPr lang="en-US" altLang="de-DE" sz="2200" b="0" i="0">
                <a:latin typeface="Times New Roman" charset="0"/>
              </a:rPr>
              <a:t> clause prints a message to the user explaining the failure and then asks the user for a new file name.</a:t>
            </a:r>
          </a:p>
          <a:p>
            <a:pPr lvl="1" algn="just">
              <a:lnSpc>
                <a:spcPct val="85000"/>
              </a:lnSpc>
              <a:spcBef>
                <a:spcPct val="0"/>
              </a:spcBef>
              <a:spcAft>
                <a:spcPct val="20000"/>
              </a:spcAft>
            </a:pPr>
            <a:r>
              <a:rPr lang="en-US" altLang="de-DE" sz="2200" b="0" i="0">
                <a:latin typeface="Times New Roman" charset="0"/>
              </a:rPr>
              <a:t>Inside the </a:t>
            </a:r>
            <a:r>
              <a:rPr lang="en-US" altLang="de-DE" sz="2000" i="0">
                <a:latin typeface="Courier New" charset="0"/>
              </a:rPr>
              <a:t>readLineArray</a:t>
            </a:r>
            <a:r>
              <a:rPr lang="en-US" altLang="de-DE" sz="2200" b="0" i="0">
                <a:latin typeface="Times New Roman" charset="0"/>
              </a:rPr>
              <a:t> method, the code uses a </a:t>
            </a:r>
            <a:r>
              <a:rPr lang="en-US" altLang="de-DE" sz="2000" i="0">
                <a:latin typeface="Courier New" charset="0"/>
              </a:rPr>
              <a:t>try</a:t>
            </a:r>
            <a:r>
              <a:rPr lang="en-US" altLang="de-DE" sz="2200" b="0" i="0">
                <a:latin typeface="Times New Roman" charset="0"/>
              </a:rPr>
              <a:t> statement to detect whether an I/O error has occurred.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9127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9127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91273">
                                            <p:txEl>
                                              <p:pRg st="1" end="1"/>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9127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1272" grpId="0" build="p" autoUpdateAnimBg="0"/>
      <p:bldP spid="1291273" grpId="0" build="p" bldLvl="2"/>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8978"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78979" name="Text Box 3"/>
          <p:cNvSpPr txBox="1">
            <a:spLocks noChangeArrowheads="1"/>
          </p:cNvSpPr>
          <p:nvPr/>
        </p:nvSpPr>
        <p:spPr bwMode="auto">
          <a:xfrm>
            <a:off x="398463" y="1193800"/>
            <a:ext cx="8440737"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altLang="de-DE" i="0" noProof="1">
                <a:latin typeface="Courier New" charset="0"/>
              </a:rPr>
              <a:t>import acm.program.*;</a:t>
            </a:r>
          </a:p>
          <a:p>
            <a:r>
              <a:rPr altLang="de-DE" i="0" noProof="1">
                <a:latin typeface="Courier New" charset="0"/>
              </a:rPr>
              <a:t>import acm.util.*;</a:t>
            </a:r>
          </a:p>
          <a:p>
            <a:r>
              <a:rPr altLang="de-DE" i="0" noProof="1">
                <a:latin typeface="Courier New" charset="0"/>
              </a:rPr>
              <a:t>import java.io.*;</a:t>
            </a:r>
          </a:p>
          <a:p>
            <a:r>
              <a:rPr altLang="de-DE" i="0" noProof="1">
                <a:latin typeface="Courier New" charset="0"/>
              </a:rPr>
              <a:t>import java.util.*;</a:t>
            </a:r>
          </a:p>
          <a:p>
            <a:endParaRPr altLang="de-DE" i="0" noProof="1">
              <a:latin typeface="Courier New" charset="0"/>
            </a:endParaRPr>
          </a:p>
          <a:p>
            <a:pPr>
              <a:lnSpc>
                <a:spcPct val="90000"/>
              </a:lnSpc>
            </a:pPr>
            <a:r>
              <a:rPr lang="en-US" altLang="de-DE" i="0" dirty="0">
                <a:solidFill>
                  <a:srgbClr val="0000FF"/>
                </a:solidFill>
                <a:latin typeface="Courier New" charset="0"/>
              </a:rPr>
              <a:t>/** This program prints the lines from a file in reverse order */</a:t>
            </a:r>
          </a:p>
          <a:p>
            <a:pPr>
              <a:lnSpc>
                <a:spcPct val="90000"/>
              </a:lnSpc>
            </a:pPr>
            <a:r>
              <a:rPr lang="en-US" altLang="de-DE" i="0" dirty="0">
                <a:latin typeface="Courier New" charset="0"/>
              </a:rPr>
              <a:t>public class </a:t>
            </a:r>
            <a:r>
              <a:rPr lang="en-US" altLang="de-DE" i="0" dirty="0" err="1">
                <a:latin typeface="Courier New" charset="0"/>
              </a:rPr>
              <a:t>ReverseFile</a:t>
            </a:r>
            <a:r>
              <a:rPr lang="en-US" altLang="de-DE" i="0" dirty="0">
                <a:latin typeface="Courier New" charset="0"/>
              </a:rPr>
              <a:t> extends </a:t>
            </a:r>
            <a:r>
              <a:rPr lang="en-US" altLang="de-DE" i="0" dirty="0" err="1">
                <a:latin typeface="Courier New" charset="0"/>
              </a:rPr>
              <a:t>ConsoleProgram</a:t>
            </a:r>
            <a:r>
              <a:rPr lang="en-US" altLang="de-DE" i="0" dirty="0">
                <a:latin typeface="Courier New" charset="0"/>
              </a:rPr>
              <a:t> {</a:t>
            </a:r>
          </a:p>
          <a:p>
            <a:endParaRPr altLang="de-DE" sz="1200" i="0" noProof="1">
              <a:latin typeface="Courier New" charset="0"/>
            </a:endParaRPr>
          </a:p>
          <a:p>
            <a:pPr>
              <a:lnSpc>
                <a:spcPct val="90000"/>
              </a:lnSpc>
            </a:pPr>
            <a:r>
              <a:rPr lang="en-US" altLang="de-DE" i="0" dirty="0">
                <a:latin typeface="Courier New" charset="0"/>
              </a:rPr>
              <a:t>   public void run() {</a:t>
            </a:r>
          </a:p>
          <a:p>
            <a:pPr>
              <a:lnSpc>
                <a:spcPct val="90000"/>
              </a:lnSpc>
            </a:pPr>
            <a:r>
              <a:rPr lang="en-US" altLang="de-DE" i="0" dirty="0">
                <a:latin typeface="Courier New" charset="0"/>
              </a:rPr>
              <a:t>      </a:t>
            </a:r>
            <a:r>
              <a:rPr lang="en-US" altLang="de-DE" i="0" dirty="0" err="1">
                <a:latin typeface="Courier New" charset="0"/>
              </a:rPr>
              <a:t>println</a:t>
            </a:r>
            <a:r>
              <a:rPr lang="en-US" altLang="de-DE" i="0" dirty="0">
                <a:latin typeface="Courier New" charset="0"/>
              </a:rPr>
              <a:t>("This program reverses the lines in a file.");</a:t>
            </a:r>
          </a:p>
          <a:p>
            <a:pPr>
              <a:lnSpc>
                <a:spcPct val="90000"/>
              </a:lnSpc>
            </a:pPr>
            <a:r>
              <a:rPr lang="en-US" altLang="de-DE" i="0" dirty="0">
                <a:latin typeface="Courier New" charset="0"/>
              </a:rPr>
              <a:t>      </a:t>
            </a:r>
            <a:r>
              <a:rPr lang="en-US" altLang="de-DE" i="0" dirty="0" err="1">
                <a:latin typeface="Courier New" charset="0"/>
              </a:rPr>
              <a:t>BufferedReader</a:t>
            </a:r>
            <a:r>
              <a:rPr lang="en-US" altLang="de-DE" i="0" dirty="0">
                <a:latin typeface="Courier New" charset="0"/>
              </a:rPr>
              <a:t> </a:t>
            </a:r>
            <a:r>
              <a:rPr lang="en-US" altLang="de-DE" i="0" dirty="0" err="1">
                <a:latin typeface="Courier New" charset="0"/>
              </a:rPr>
              <a:t>rd</a:t>
            </a:r>
            <a:r>
              <a:rPr lang="en-US" altLang="de-DE" i="0" dirty="0">
                <a:latin typeface="Courier New" charset="0"/>
              </a:rPr>
              <a:t> = </a:t>
            </a:r>
            <a:r>
              <a:rPr lang="en-US" altLang="de-DE" i="0" dirty="0" err="1">
                <a:solidFill>
                  <a:srgbClr val="FF0000"/>
                </a:solidFill>
                <a:latin typeface="Courier New" charset="0"/>
              </a:rPr>
              <a:t>openFileReader</a:t>
            </a:r>
            <a:r>
              <a:rPr lang="en-US" altLang="de-DE" i="0" dirty="0">
                <a:latin typeface="Courier New" charset="0"/>
              </a:rPr>
              <a:t>("Enter input file: ");</a:t>
            </a:r>
          </a:p>
          <a:p>
            <a:pPr>
              <a:lnSpc>
                <a:spcPct val="90000"/>
              </a:lnSpc>
            </a:pPr>
            <a:r>
              <a:rPr lang="en-US" altLang="de-DE" i="0" dirty="0">
                <a:latin typeface="Courier New" charset="0"/>
              </a:rPr>
              <a:t>      String[] lines = </a:t>
            </a:r>
            <a:r>
              <a:rPr lang="en-US" altLang="de-DE" i="0" dirty="0" err="1">
                <a:solidFill>
                  <a:srgbClr val="FF0000"/>
                </a:solidFill>
                <a:latin typeface="Courier New" charset="0"/>
              </a:rPr>
              <a:t>readLineArray</a:t>
            </a:r>
            <a:r>
              <a:rPr lang="en-US" altLang="de-DE" i="0" dirty="0">
                <a:latin typeface="Courier New" charset="0"/>
              </a:rPr>
              <a:t>(</a:t>
            </a:r>
            <a:r>
              <a:rPr lang="en-US" altLang="de-DE" i="0" dirty="0" err="1">
                <a:latin typeface="Courier New" charset="0"/>
              </a:rPr>
              <a:t>rd</a:t>
            </a:r>
            <a:r>
              <a:rPr lang="en-US" altLang="de-DE" i="0" dirty="0">
                <a:latin typeface="Courier New" charset="0"/>
              </a:rPr>
              <a:t>);</a:t>
            </a:r>
          </a:p>
          <a:p>
            <a:pPr>
              <a:lnSpc>
                <a:spcPct val="90000"/>
              </a:lnSpc>
            </a:pPr>
            <a:r>
              <a:rPr lang="en-US" altLang="de-DE" i="0" dirty="0">
                <a:latin typeface="Courier New" charset="0"/>
              </a:rPr>
              <a:t>      for (</a:t>
            </a:r>
            <a:r>
              <a:rPr lang="en-US" altLang="de-DE" i="0" dirty="0" err="1">
                <a:latin typeface="Courier New" charset="0"/>
              </a:rPr>
              <a:t>int</a:t>
            </a:r>
            <a:r>
              <a:rPr lang="en-US" altLang="de-DE" i="0" dirty="0">
                <a:latin typeface="Courier New" charset="0"/>
              </a:rPr>
              <a:t> </a:t>
            </a:r>
            <a:r>
              <a:rPr lang="en-US" altLang="de-DE" i="0" dirty="0" err="1">
                <a:latin typeface="Courier New" charset="0"/>
              </a:rPr>
              <a:t>i</a:t>
            </a:r>
            <a:r>
              <a:rPr lang="en-US" altLang="de-DE" i="0" dirty="0">
                <a:latin typeface="Courier New" charset="0"/>
              </a:rPr>
              <a:t> = </a:t>
            </a:r>
            <a:r>
              <a:rPr lang="en-US" altLang="de-DE" i="0" dirty="0" err="1">
                <a:latin typeface="Courier New" charset="0"/>
              </a:rPr>
              <a:t>lines.length</a:t>
            </a:r>
            <a:r>
              <a:rPr lang="en-US" altLang="de-DE" i="0" dirty="0">
                <a:latin typeface="Courier New" charset="0"/>
              </a:rPr>
              <a:t> - 1; </a:t>
            </a:r>
            <a:r>
              <a:rPr lang="en-US" altLang="de-DE" i="0" dirty="0" err="1">
                <a:latin typeface="Courier New" charset="0"/>
              </a:rPr>
              <a:t>i</a:t>
            </a:r>
            <a:r>
              <a:rPr lang="en-US" altLang="de-DE" i="0" dirty="0">
                <a:latin typeface="Courier New" charset="0"/>
              </a:rPr>
              <a:t> &gt;= 0; </a:t>
            </a:r>
            <a:r>
              <a:rPr lang="en-US" altLang="de-DE" i="0" dirty="0" err="1">
                <a:latin typeface="Courier New" charset="0"/>
              </a:rPr>
              <a:t>i</a:t>
            </a:r>
            <a:r>
              <a:rPr lang="en-US" altLang="de-DE" i="0" dirty="0">
                <a:latin typeface="Courier New" charset="0"/>
              </a:rPr>
              <a:t>--) {</a:t>
            </a:r>
          </a:p>
          <a:p>
            <a:pPr>
              <a:lnSpc>
                <a:spcPct val="90000"/>
              </a:lnSpc>
            </a:pPr>
            <a:r>
              <a:rPr lang="en-US" altLang="de-DE" i="0" dirty="0">
                <a:latin typeface="Courier New" charset="0"/>
              </a:rPr>
              <a:t>         </a:t>
            </a:r>
            <a:r>
              <a:rPr lang="en-US" altLang="de-DE" i="0" dirty="0" err="1">
                <a:latin typeface="Courier New" charset="0"/>
              </a:rPr>
              <a:t>println</a:t>
            </a:r>
            <a:r>
              <a:rPr lang="en-US" altLang="de-DE" i="0" dirty="0">
                <a:latin typeface="Courier New" charset="0"/>
              </a:rPr>
              <a:t>(lines[</a:t>
            </a:r>
            <a:r>
              <a:rPr lang="en-US" altLang="de-DE" i="0" dirty="0" err="1">
                <a:latin typeface="Courier New" charset="0"/>
              </a:rPr>
              <a:t>i</a:t>
            </a:r>
            <a:r>
              <a:rPr lang="en-US" altLang="de-DE" i="0" dirty="0">
                <a:latin typeface="Courier New" charset="0"/>
              </a:rPr>
              <a:t>]);</a:t>
            </a:r>
          </a:p>
          <a:p>
            <a:pPr>
              <a:lnSpc>
                <a:spcPct val="90000"/>
              </a:lnSpc>
            </a:pPr>
            <a:r>
              <a:rPr lang="en-US" altLang="de-DE" i="0" dirty="0">
                <a:latin typeface="Courier New" charset="0"/>
              </a:rPr>
              <a:t>      }</a:t>
            </a:r>
          </a:p>
          <a:p>
            <a:pPr>
              <a:lnSpc>
                <a:spcPct val="90000"/>
              </a:lnSpc>
            </a:pPr>
            <a:r>
              <a:rPr lang="en-US" altLang="de-DE" i="0" dirty="0">
                <a:latin typeface="Courier New" charset="0"/>
              </a:rPr>
              <a:t>   }</a:t>
            </a:r>
          </a:p>
          <a:p>
            <a:pPr>
              <a:lnSpc>
                <a:spcPct val="90000"/>
              </a:lnSpc>
            </a:pPr>
            <a:endParaRPr lang="en-US" altLang="de-DE" i="0" dirty="0">
              <a:latin typeface="Courier New" charset="0"/>
            </a:endParaRPr>
          </a:p>
          <a:p>
            <a:pPr>
              <a:lnSpc>
                <a:spcPct val="90000"/>
              </a:lnSpc>
            </a:pPr>
            <a:r>
              <a:rPr lang="en-US" altLang="de-DE" i="0" dirty="0">
                <a:solidFill>
                  <a:srgbClr val="0000FF"/>
                </a:solidFill>
                <a:latin typeface="Courier New" charset="0"/>
              </a:rPr>
              <a:t>/*</a:t>
            </a:r>
          </a:p>
          <a:p>
            <a:pPr>
              <a:lnSpc>
                <a:spcPct val="90000"/>
              </a:lnSpc>
            </a:pPr>
            <a:r>
              <a:rPr lang="en-US" altLang="de-DE" i="0" dirty="0">
                <a:solidFill>
                  <a:srgbClr val="0000FF"/>
                </a:solidFill>
                <a:latin typeface="Courier New" charset="0"/>
              </a:rPr>
              <a:t> * Implementation note: The </a:t>
            </a:r>
            <a:r>
              <a:rPr lang="en-US" altLang="de-DE" i="0" dirty="0" err="1">
                <a:solidFill>
                  <a:srgbClr val="0000FF"/>
                </a:solidFill>
                <a:latin typeface="Courier New" charset="0"/>
              </a:rPr>
              <a:t>readLineArray</a:t>
            </a:r>
            <a:r>
              <a:rPr lang="en-US" altLang="de-DE" i="0" dirty="0">
                <a:solidFill>
                  <a:srgbClr val="0000FF"/>
                </a:solidFill>
                <a:latin typeface="Courier New" charset="0"/>
              </a:rPr>
              <a:t> method on the next slide</a:t>
            </a:r>
          </a:p>
          <a:p>
            <a:pPr>
              <a:lnSpc>
                <a:spcPct val="90000"/>
              </a:lnSpc>
            </a:pPr>
            <a:r>
              <a:rPr lang="en-US" altLang="de-DE" i="0" dirty="0">
                <a:solidFill>
                  <a:srgbClr val="0000FF"/>
                </a:solidFill>
                <a:latin typeface="Courier New" charset="0"/>
              </a:rPr>
              <a:t> * uses an </a:t>
            </a:r>
            <a:r>
              <a:rPr lang="en-US" altLang="de-DE" i="0" dirty="0" err="1">
                <a:solidFill>
                  <a:srgbClr val="0000FF"/>
                </a:solidFill>
                <a:latin typeface="Courier New" charset="0"/>
              </a:rPr>
              <a:t>ArrayList</a:t>
            </a:r>
            <a:r>
              <a:rPr lang="en-US" altLang="de-DE" i="0" dirty="0">
                <a:solidFill>
                  <a:srgbClr val="0000FF"/>
                </a:solidFill>
                <a:latin typeface="Courier New" charset="0"/>
              </a:rPr>
              <a:t> internally because doing so makes it possible</a:t>
            </a:r>
          </a:p>
          <a:p>
            <a:pPr>
              <a:lnSpc>
                <a:spcPct val="90000"/>
              </a:lnSpc>
            </a:pPr>
            <a:r>
              <a:rPr lang="en-US" altLang="de-DE" i="0" dirty="0">
                <a:solidFill>
                  <a:srgbClr val="0000FF"/>
                </a:solidFill>
                <a:latin typeface="Courier New" charset="0"/>
              </a:rPr>
              <a:t> * for the list of lines to grow dynamically.  The code converts</a:t>
            </a:r>
          </a:p>
          <a:p>
            <a:pPr>
              <a:lnSpc>
                <a:spcPct val="90000"/>
              </a:lnSpc>
            </a:pPr>
            <a:r>
              <a:rPr lang="en-US" altLang="de-DE" i="0" dirty="0">
                <a:solidFill>
                  <a:srgbClr val="0000FF"/>
                </a:solidFill>
                <a:latin typeface="Courier New" charset="0"/>
              </a:rPr>
              <a:t> * the </a:t>
            </a:r>
            <a:r>
              <a:rPr lang="en-US" altLang="de-DE" i="0" dirty="0" err="1">
                <a:solidFill>
                  <a:srgbClr val="0000FF"/>
                </a:solidFill>
                <a:latin typeface="Courier New" charset="0"/>
              </a:rPr>
              <a:t>ArrayList</a:t>
            </a:r>
            <a:r>
              <a:rPr lang="en-US" altLang="de-DE" i="0" dirty="0">
                <a:solidFill>
                  <a:srgbClr val="0000FF"/>
                </a:solidFill>
                <a:latin typeface="Courier New" charset="0"/>
              </a:rPr>
              <a:t> to an array before returning it to the client.</a:t>
            </a:r>
          </a:p>
          <a:p>
            <a:pPr>
              <a:lnSpc>
                <a:spcPct val="90000"/>
              </a:lnSpc>
            </a:pPr>
            <a:r>
              <a:rPr lang="en-US" altLang="de-DE" i="0" dirty="0">
                <a:solidFill>
                  <a:srgbClr val="0000FF"/>
                </a:solidFill>
                <a:latin typeface="Courier New" charset="0"/>
              </a:rPr>
              <a:t> */</a:t>
            </a:r>
            <a:endParaRPr lang="en-US" altLang="de-DE" i="0" dirty="0">
              <a:latin typeface="Courier New" charset="0"/>
            </a:endParaRPr>
          </a:p>
        </p:txBody>
      </p:sp>
      <p:sp>
        <p:nvSpPr>
          <p:cNvPr id="1278980" name="Rectangle 4"/>
          <p:cNvSpPr>
            <a:spLocks noChangeArrowheads="1"/>
          </p:cNvSpPr>
          <p:nvPr/>
        </p:nvSpPr>
        <p:spPr bwMode="auto">
          <a:xfrm>
            <a:off x="12700" y="0"/>
            <a:ext cx="9131300" cy="1087438"/>
          </a:xfrm>
          <a:prstGeom prst="rect">
            <a:avLst/>
          </a:prstGeom>
          <a:solidFill>
            <a:schemeClr val="bg1"/>
          </a:solidFill>
          <a:ln>
            <a:noFill/>
          </a:ln>
          <a:effectLst/>
        </p:spPr>
        <p:txBody>
          <a:bodyPr wrap="none" anchor="ctr"/>
          <a:lstStyle/>
          <a:p>
            <a:endParaRPr lang="en-US"/>
          </a:p>
        </p:txBody>
      </p:sp>
      <p:sp>
        <p:nvSpPr>
          <p:cNvPr id="1278981" name="Rectangle 5"/>
          <p:cNvSpPr>
            <a:spLocks noChangeArrowheads="1"/>
          </p:cNvSpPr>
          <p:nvPr/>
        </p:nvSpPr>
        <p:spPr bwMode="auto">
          <a:xfrm>
            <a:off x="0" y="6567488"/>
            <a:ext cx="9131300" cy="290512"/>
          </a:xfrm>
          <a:prstGeom prst="rect">
            <a:avLst/>
          </a:prstGeom>
          <a:solidFill>
            <a:schemeClr val="bg1"/>
          </a:solidFill>
          <a:ln>
            <a:noFill/>
          </a:ln>
          <a:effectLst/>
        </p:spPr>
        <p:txBody>
          <a:bodyPr wrap="none" anchor="ctr"/>
          <a:lstStyle/>
          <a:p>
            <a:endParaRPr lang="en-US"/>
          </a:p>
        </p:txBody>
      </p:sp>
      <p:sp>
        <p:nvSpPr>
          <p:cNvPr id="1278982" name="Rectangle 6"/>
          <p:cNvSpPr>
            <a:spLocks noGrp="1" noChangeArrowheads="1"/>
          </p:cNvSpPr>
          <p:nvPr>
            <p:ph type="title"/>
          </p:nvPr>
        </p:nvSpPr>
        <p:spPr>
          <a:xfrm>
            <a:off x="0" y="76200"/>
            <a:ext cx="9144000" cy="1143000"/>
          </a:xfrm>
          <a:noFill/>
          <a:ln/>
        </p:spPr>
        <p:txBody>
          <a:bodyPr/>
          <a:lstStyle/>
          <a:p>
            <a:r>
              <a:rPr lang="en-US" altLang="de-DE" b="1" dirty="0" err="1">
                <a:solidFill>
                  <a:schemeClr val="tx1"/>
                </a:solidFill>
                <a:latin typeface="Courier New" charset="0"/>
              </a:rPr>
              <a:t>ReverseFile</a:t>
            </a:r>
            <a:endParaRPr lang="en-US" altLang="de-DE" dirty="0">
              <a:solidFill>
                <a:srgbClr val="FF0000"/>
              </a:solidFill>
              <a:latin typeface="Times New Roman" charset="0"/>
            </a:endParaRPr>
          </a:p>
        </p:txBody>
      </p:sp>
      <p:sp>
        <p:nvSpPr>
          <p:cNvPr id="1278983" name="Rectangle 7"/>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78984" name="Text Box 8">
            <a:hlinkClick r:id="rId3" action="ppaction://hlinksldjump"/>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b="0">
                <a:latin typeface="Times New Roman" charset="0"/>
              </a:rPr>
              <a:t>skip code</a:t>
            </a:r>
          </a:p>
        </p:txBody>
      </p:sp>
      <p:sp>
        <p:nvSpPr>
          <p:cNvPr id="1278985" name="Text Box 9"/>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b="0">
                <a:latin typeface="Times New Roman" charset="0"/>
              </a:rPr>
              <a:t>page 1 of 3</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1026"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81027" name="Text Box 3"/>
          <p:cNvSpPr txBox="1">
            <a:spLocks noChangeArrowheads="1"/>
          </p:cNvSpPr>
          <p:nvPr/>
        </p:nvSpPr>
        <p:spPr bwMode="auto">
          <a:xfrm>
            <a:off x="398463" y="1193800"/>
            <a:ext cx="8440737" cy="524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altLang="de-DE" i="0" noProof="1">
                <a:latin typeface="Courier New" charset="0"/>
              </a:rPr>
              <a:t>import acm.program.*;</a:t>
            </a:r>
          </a:p>
          <a:p>
            <a:r>
              <a:rPr altLang="de-DE" i="0" noProof="1">
                <a:latin typeface="Courier New" charset="0"/>
              </a:rPr>
              <a:t>import acm.util.*;</a:t>
            </a:r>
          </a:p>
          <a:p>
            <a:r>
              <a:rPr altLang="de-DE" i="0" noProof="1">
                <a:latin typeface="Courier New" charset="0"/>
              </a:rPr>
              <a:t>import java.io.*;</a:t>
            </a:r>
          </a:p>
          <a:p>
            <a:r>
              <a:rPr altLang="de-DE" i="0" noProof="1">
                <a:latin typeface="Courier New" charset="0"/>
              </a:rPr>
              <a:t>import java.util.*;</a:t>
            </a:r>
          </a:p>
          <a:p>
            <a:endParaRPr altLang="de-DE" i="0" noProof="1">
              <a:latin typeface="Courier New" charset="0"/>
            </a:endParaRPr>
          </a:p>
          <a:p>
            <a:pPr>
              <a:lnSpc>
                <a:spcPct val="90000"/>
              </a:lnSpc>
            </a:pPr>
            <a:r>
              <a:rPr lang="en-US" altLang="de-DE" i="0">
                <a:solidFill>
                  <a:srgbClr val="0000FF"/>
                </a:solidFill>
                <a:latin typeface="Courier New" charset="0"/>
              </a:rPr>
              <a:t>/** This program prints the lines from a file in reverse order */</a:t>
            </a:r>
          </a:p>
          <a:p>
            <a:pPr>
              <a:lnSpc>
                <a:spcPct val="90000"/>
              </a:lnSpc>
            </a:pPr>
            <a:r>
              <a:rPr lang="en-US" altLang="de-DE" i="0">
                <a:latin typeface="Courier New" charset="0"/>
              </a:rPr>
              <a:t>public class ReverseFile extends ConsoleProgram {</a:t>
            </a:r>
          </a:p>
          <a:p>
            <a:endParaRPr altLang="de-DE" sz="1200" i="0" noProof="1">
              <a:latin typeface="Courier New" charset="0"/>
            </a:endParaRPr>
          </a:p>
          <a:p>
            <a:pPr>
              <a:lnSpc>
                <a:spcPct val="90000"/>
              </a:lnSpc>
            </a:pPr>
            <a:r>
              <a:rPr lang="en-US" altLang="de-DE" i="0">
                <a:latin typeface="Courier New" charset="0"/>
              </a:rPr>
              <a:t>   public void run() {</a:t>
            </a:r>
          </a:p>
          <a:p>
            <a:pPr>
              <a:lnSpc>
                <a:spcPct val="90000"/>
              </a:lnSpc>
            </a:pPr>
            <a:r>
              <a:rPr lang="en-US" altLang="de-DE" i="0">
                <a:latin typeface="Courier New" charset="0"/>
              </a:rPr>
              <a:t>      println("This program reverses the lines in a file.");</a:t>
            </a:r>
          </a:p>
          <a:p>
            <a:pPr>
              <a:lnSpc>
                <a:spcPct val="90000"/>
              </a:lnSpc>
            </a:pPr>
            <a:r>
              <a:rPr lang="en-US" altLang="de-DE" i="0">
                <a:latin typeface="Courier New" charset="0"/>
              </a:rPr>
              <a:t>      BufferedReader rd = openFileReader("Enter input file: ");</a:t>
            </a:r>
          </a:p>
          <a:p>
            <a:pPr>
              <a:lnSpc>
                <a:spcPct val="90000"/>
              </a:lnSpc>
            </a:pPr>
            <a:r>
              <a:rPr lang="en-US" altLang="de-DE" i="0">
                <a:latin typeface="Courier New" charset="0"/>
              </a:rPr>
              <a:t>      String[] lines = readLineArray(rd);</a:t>
            </a:r>
          </a:p>
          <a:p>
            <a:pPr>
              <a:lnSpc>
                <a:spcPct val="90000"/>
              </a:lnSpc>
            </a:pPr>
            <a:r>
              <a:rPr lang="en-US" altLang="de-DE" i="0">
                <a:latin typeface="Courier New" charset="0"/>
              </a:rPr>
              <a:t>      for (int i = lines.length - 1; i &gt;= 0; i--) {</a:t>
            </a:r>
          </a:p>
          <a:p>
            <a:pPr>
              <a:lnSpc>
                <a:spcPct val="90000"/>
              </a:lnSpc>
            </a:pPr>
            <a:r>
              <a:rPr lang="en-US" altLang="de-DE" i="0">
                <a:latin typeface="Courier New" charset="0"/>
              </a:rPr>
              <a:t>         println(lines[i]);</a:t>
            </a:r>
          </a:p>
          <a:p>
            <a:pPr>
              <a:lnSpc>
                <a:spcPct val="90000"/>
              </a:lnSpc>
            </a:pPr>
            <a:r>
              <a:rPr lang="en-US" altLang="de-DE" i="0">
                <a:latin typeface="Courier New" charset="0"/>
              </a:rPr>
              <a:t>      }</a:t>
            </a:r>
          </a:p>
          <a:p>
            <a:pPr>
              <a:lnSpc>
                <a:spcPct val="90000"/>
              </a:lnSpc>
            </a:pPr>
            <a:r>
              <a:rPr lang="en-US" altLang="de-DE" i="0">
                <a:latin typeface="Courier New" charset="0"/>
              </a:rPr>
              <a:t>   }</a:t>
            </a:r>
          </a:p>
          <a:p>
            <a:pPr>
              <a:lnSpc>
                <a:spcPct val="90000"/>
              </a:lnSpc>
            </a:pPr>
            <a:endParaRPr lang="en-US" altLang="de-DE" i="0">
              <a:latin typeface="Courier New" charset="0"/>
            </a:endParaRPr>
          </a:p>
          <a:p>
            <a:pPr>
              <a:lnSpc>
                <a:spcPct val="90000"/>
              </a:lnSpc>
            </a:pPr>
            <a:r>
              <a:rPr lang="en-US" altLang="de-DE" i="0">
                <a:solidFill>
                  <a:srgbClr val="0000FF"/>
                </a:solidFill>
                <a:latin typeface="Courier New" charset="0"/>
              </a:rPr>
              <a:t>/*</a:t>
            </a:r>
          </a:p>
          <a:p>
            <a:pPr>
              <a:lnSpc>
                <a:spcPct val="90000"/>
              </a:lnSpc>
            </a:pPr>
            <a:r>
              <a:rPr lang="en-US" altLang="de-DE" i="0">
                <a:solidFill>
                  <a:srgbClr val="0000FF"/>
                </a:solidFill>
                <a:latin typeface="Courier New" charset="0"/>
              </a:rPr>
              <a:t> * Implementation note: The readLineArray method on the next slide</a:t>
            </a:r>
          </a:p>
          <a:p>
            <a:pPr>
              <a:lnSpc>
                <a:spcPct val="90000"/>
              </a:lnSpc>
            </a:pPr>
            <a:r>
              <a:rPr lang="en-US" altLang="de-DE" i="0">
                <a:solidFill>
                  <a:srgbClr val="0000FF"/>
                </a:solidFill>
                <a:latin typeface="Courier New" charset="0"/>
              </a:rPr>
              <a:t> * uses an ArrayList internally because doing so makes it possible</a:t>
            </a:r>
          </a:p>
          <a:p>
            <a:pPr>
              <a:lnSpc>
                <a:spcPct val="90000"/>
              </a:lnSpc>
            </a:pPr>
            <a:r>
              <a:rPr lang="en-US" altLang="de-DE" i="0">
                <a:solidFill>
                  <a:srgbClr val="0000FF"/>
                </a:solidFill>
                <a:latin typeface="Courier New" charset="0"/>
              </a:rPr>
              <a:t> * for the list of lines to grow dynamically.  The code converts</a:t>
            </a:r>
          </a:p>
          <a:p>
            <a:pPr>
              <a:lnSpc>
                <a:spcPct val="90000"/>
              </a:lnSpc>
            </a:pPr>
            <a:r>
              <a:rPr lang="en-US" altLang="de-DE" i="0">
                <a:solidFill>
                  <a:srgbClr val="0000FF"/>
                </a:solidFill>
                <a:latin typeface="Courier New" charset="0"/>
              </a:rPr>
              <a:t> * the ArrayList to an array before returning it to the client.</a:t>
            </a:r>
          </a:p>
          <a:p>
            <a:pPr>
              <a:lnSpc>
                <a:spcPct val="90000"/>
              </a:lnSpc>
            </a:pPr>
            <a:r>
              <a:rPr lang="en-US" altLang="de-DE" i="0">
                <a:solidFill>
                  <a:srgbClr val="0000FF"/>
                </a:solidFill>
                <a:latin typeface="Courier New" charset="0"/>
              </a:rPr>
              <a:t> */</a:t>
            </a:r>
          </a:p>
        </p:txBody>
      </p:sp>
      <p:grpSp>
        <p:nvGrpSpPr>
          <p:cNvPr id="1281028" name="Group 4"/>
          <p:cNvGrpSpPr>
            <a:grpSpLocks/>
          </p:cNvGrpSpPr>
          <p:nvPr/>
        </p:nvGrpSpPr>
        <p:grpSpPr bwMode="auto">
          <a:xfrm>
            <a:off x="355600" y="1143000"/>
            <a:ext cx="8494713" cy="5257800"/>
            <a:chOff x="240" y="720"/>
            <a:chExt cx="5280" cy="3312"/>
          </a:xfrm>
        </p:grpSpPr>
        <p:sp>
          <p:nvSpPr>
            <p:cNvPr id="1281029" name="Rectangle 5"/>
            <p:cNvSpPr>
              <a:spLocks noChangeArrowheads="1"/>
            </p:cNvSpPr>
            <p:nvPr/>
          </p:nvSpPr>
          <p:spPr bwMode="auto">
            <a:xfrm>
              <a:off x="240" y="720"/>
              <a:ext cx="5280" cy="33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81030" name="Text Box 6"/>
            <p:cNvSpPr txBox="1">
              <a:spLocks noChangeArrowheads="1"/>
            </p:cNvSpPr>
            <p:nvPr/>
          </p:nvSpPr>
          <p:spPr bwMode="auto">
            <a:xfrm>
              <a:off x="251" y="752"/>
              <a:ext cx="5261" cy="32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i="0" dirty="0">
                  <a:solidFill>
                    <a:srgbClr val="0000FF"/>
                  </a:solidFill>
                  <a:latin typeface="Courier New" charset="0"/>
                </a:rPr>
                <a:t>/*</a:t>
              </a:r>
            </a:p>
            <a:p>
              <a:pPr>
                <a:lnSpc>
                  <a:spcPct val="90000"/>
                </a:lnSpc>
              </a:pPr>
              <a:r>
                <a:rPr lang="en-US" altLang="de-DE" i="0" dirty="0">
                  <a:solidFill>
                    <a:srgbClr val="0000FF"/>
                  </a:solidFill>
                  <a:latin typeface="Courier New" charset="0"/>
                </a:rPr>
                <a:t> * Reads all available lines from the specified reader and returns</a:t>
              </a:r>
            </a:p>
            <a:p>
              <a:pPr>
                <a:lnSpc>
                  <a:spcPct val="90000"/>
                </a:lnSpc>
              </a:pPr>
              <a:r>
                <a:rPr lang="en-US" altLang="de-DE" i="0" dirty="0">
                  <a:solidFill>
                    <a:srgbClr val="0000FF"/>
                  </a:solidFill>
                  <a:latin typeface="Courier New" charset="0"/>
                </a:rPr>
                <a:t> * an array containing those lines.  This method closes the reader</a:t>
              </a:r>
            </a:p>
            <a:p>
              <a:pPr>
                <a:lnSpc>
                  <a:spcPct val="90000"/>
                </a:lnSpc>
              </a:pPr>
              <a:r>
                <a:rPr lang="en-US" altLang="de-DE" i="0" dirty="0">
                  <a:solidFill>
                    <a:srgbClr val="0000FF"/>
                  </a:solidFill>
                  <a:latin typeface="Courier New" charset="0"/>
                </a:rPr>
                <a:t> * at the end of the file.</a:t>
              </a:r>
            </a:p>
            <a:p>
              <a:pPr>
                <a:lnSpc>
                  <a:spcPct val="90000"/>
                </a:lnSpc>
              </a:pPr>
              <a:r>
                <a:rPr lang="en-US" altLang="de-DE" i="0" dirty="0">
                  <a:solidFill>
                    <a:srgbClr val="0000FF"/>
                  </a:solidFill>
                  <a:latin typeface="Courier New" charset="0"/>
                </a:rPr>
                <a:t> */</a:t>
              </a:r>
            </a:p>
            <a:p>
              <a:pPr>
                <a:lnSpc>
                  <a:spcPct val="90000"/>
                </a:lnSpc>
              </a:pPr>
              <a:r>
                <a:rPr lang="en-US" altLang="de-DE" i="0" dirty="0">
                  <a:latin typeface="Courier New" charset="0"/>
                </a:rPr>
                <a:t>   private String[] </a:t>
              </a:r>
              <a:r>
                <a:rPr lang="en-US" altLang="de-DE" i="0" dirty="0" err="1">
                  <a:solidFill>
                    <a:srgbClr val="FF0000"/>
                  </a:solidFill>
                  <a:latin typeface="Courier New" charset="0"/>
                </a:rPr>
                <a:t>readLineArray</a:t>
              </a:r>
              <a:r>
                <a:rPr lang="en-US" altLang="de-DE" i="0" dirty="0">
                  <a:latin typeface="Courier New" charset="0"/>
                </a:rPr>
                <a:t>(</a:t>
              </a:r>
              <a:r>
                <a:rPr lang="en-US" altLang="de-DE" i="0" dirty="0" err="1">
                  <a:latin typeface="Courier New" charset="0"/>
                </a:rPr>
                <a:t>BufferedReader</a:t>
              </a:r>
              <a:r>
                <a:rPr lang="en-US" altLang="de-DE" i="0" dirty="0">
                  <a:latin typeface="Courier New" charset="0"/>
                </a:rPr>
                <a:t> </a:t>
              </a:r>
              <a:r>
                <a:rPr lang="en-US" altLang="de-DE" i="0" dirty="0" err="1">
                  <a:latin typeface="Courier New" charset="0"/>
                </a:rPr>
                <a:t>rd</a:t>
              </a:r>
              <a:r>
                <a:rPr lang="en-US" altLang="de-DE" i="0" dirty="0">
                  <a:latin typeface="Courier New" charset="0"/>
                </a:rPr>
                <a:t>) {</a:t>
              </a:r>
            </a:p>
            <a:p>
              <a:pPr>
                <a:lnSpc>
                  <a:spcPct val="90000"/>
                </a:lnSpc>
              </a:pPr>
              <a:r>
                <a:rPr lang="en-US" altLang="de-DE" i="0" dirty="0">
                  <a:latin typeface="Courier New" charset="0"/>
                </a:rPr>
                <a:t>      </a:t>
              </a:r>
              <a:r>
                <a:rPr lang="en-US" altLang="de-DE" i="0" dirty="0" err="1">
                  <a:latin typeface="Courier New" charset="0"/>
                </a:rPr>
                <a:t>ArrayList</a:t>
              </a:r>
              <a:r>
                <a:rPr lang="en-US" altLang="de-DE" i="0" dirty="0">
                  <a:latin typeface="Courier New" charset="0"/>
                </a:rPr>
                <a:t>&lt;String&gt; </a:t>
              </a:r>
              <a:r>
                <a:rPr lang="en-US" altLang="de-DE" i="0" dirty="0" err="1">
                  <a:latin typeface="Courier New" charset="0"/>
                </a:rPr>
                <a:t>lineList</a:t>
              </a:r>
              <a:r>
                <a:rPr lang="en-US" altLang="de-DE" i="0" dirty="0">
                  <a:latin typeface="Courier New" charset="0"/>
                </a:rPr>
                <a:t> = new </a:t>
              </a:r>
              <a:r>
                <a:rPr lang="en-US" altLang="de-DE" i="0" dirty="0" err="1">
                  <a:latin typeface="Courier New" charset="0"/>
                </a:rPr>
                <a:t>ArrayList</a:t>
              </a:r>
              <a:r>
                <a:rPr lang="en-US" altLang="de-DE" i="0" dirty="0">
                  <a:latin typeface="Courier New" charset="0"/>
                </a:rPr>
                <a:t>&lt;String&gt;();</a:t>
              </a:r>
            </a:p>
            <a:p>
              <a:pPr>
                <a:lnSpc>
                  <a:spcPct val="90000"/>
                </a:lnSpc>
              </a:pPr>
              <a:r>
                <a:rPr lang="en-US" altLang="de-DE" i="0" dirty="0">
                  <a:latin typeface="Courier New" charset="0"/>
                </a:rPr>
                <a:t>      </a:t>
              </a:r>
              <a:r>
                <a:rPr lang="en-US" altLang="de-DE" i="0" dirty="0">
                  <a:solidFill>
                    <a:srgbClr val="FF0000"/>
                  </a:solidFill>
                  <a:latin typeface="Courier New" charset="0"/>
                </a:rPr>
                <a:t>try</a:t>
              </a:r>
              <a:r>
                <a:rPr lang="en-US" altLang="de-DE" i="0" dirty="0">
                  <a:latin typeface="Courier New" charset="0"/>
                </a:rPr>
                <a:t> {</a:t>
              </a:r>
            </a:p>
            <a:p>
              <a:pPr>
                <a:lnSpc>
                  <a:spcPct val="90000"/>
                </a:lnSpc>
              </a:pPr>
              <a:r>
                <a:rPr lang="en-US" altLang="de-DE" i="0" dirty="0">
                  <a:latin typeface="Courier New" charset="0"/>
                </a:rPr>
                <a:t>         while (true) {</a:t>
              </a:r>
            </a:p>
            <a:p>
              <a:pPr>
                <a:lnSpc>
                  <a:spcPct val="90000"/>
                </a:lnSpc>
              </a:pPr>
              <a:r>
                <a:rPr lang="en-US" altLang="de-DE" i="0" dirty="0">
                  <a:latin typeface="Courier New" charset="0"/>
                </a:rPr>
                <a:t>            String line = </a:t>
              </a:r>
              <a:r>
                <a:rPr lang="en-US" altLang="de-DE" i="0" dirty="0" err="1">
                  <a:latin typeface="Courier New" charset="0"/>
                </a:rPr>
                <a:t>rd.readLine</a:t>
              </a:r>
              <a:r>
                <a:rPr lang="en-US" altLang="de-DE" i="0" dirty="0">
                  <a:latin typeface="Courier New" charset="0"/>
                </a:rPr>
                <a:t>();</a:t>
              </a:r>
            </a:p>
            <a:p>
              <a:pPr>
                <a:lnSpc>
                  <a:spcPct val="90000"/>
                </a:lnSpc>
              </a:pPr>
              <a:r>
                <a:rPr lang="en-US" altLang="de-DE" i="0" dirty="0">
                  <a:latin typeface="Courier New" charset="0"/>
                </a:rPr>
                <a:t>            if (line == null) break;</a:t>
              </a:r>
            </a:p>
            <a:p>
              <a:pPr>
                <a:lnSpc>
                  <a:spcPct val="90000"/>
                </a:lnSpc>
              </a:pPr>
              <a:r>
                <a:rPr lang="en-US" altLang="de-DE" i="0" dirty="0">
                  <a:latin typeface="Courier New" charset="0"/>
                </a:rPr>
                <a:t>            </a:t>
              </a:r>
              <a:r>
                <a:rPr lang="en-US" altLang="de-DE" i="0" dirty="0" err="1">
                  <a:latin typeface="Courier New" charset="0"/>
                </a:rPr>
                <a:t>lineList.add</a:t>
              </a:r>
              <a:r>
                <a:rPr lang="en-US" altLang="de-DE" i="0" dirty="0">
                  <a:latin typeface="Courier New" charset="0"/>
                </a:rPr>
                <a:t>(line);</a:t>
              </a:r>
            </a:p>
            <a:p>
              <a:pPr>
                <a:lnSpc>
                  <a:spcPct val="90000"/>
                </a:lnSpc>
              </a:pPr>
              <a:r>
                <a:rPr lang="en-US" altLang="de-DE" i="0" dirty="0">
                  <a:latin typeface="Courier New" charset="0"/>
                </a:rPr>
                <a:t>         }</a:t>
              </a:r>
            </a:p>
            <a:p>
              <a:pPr>
                <a:lnSpc>
                  <a:spcPct val="90000"/>
                </a:lnSpc>
              </a:pPr>
              <a:r>
                <a:rPr lang="en-US" altLang="de-DE" i="0" dirty="0">
                  <a:latin typeface="Courier New" charset="0"/>
                </a:rPr>
                <a:t>         </a:t>
              </a:r>
              <a:r>
                <a:rPr lang="en-US" altLang="de-DE" i="0" dirty="0" err="1">
                  <a:latin typeface="Courier New" charset="0"/>
                </a:rPr>
                <a:t>rd.close</a:t>
              </a:r>
              <a:r>
                <a:rPr lang="en-US" altLang="de-DE" i="0" dirty="0">
                  <a:latin typeface="Courier New" charset="0"/>
                </a:rPr>
                <a:t>();</a:t>
              </a:r>
            </a:p>
            <a:p>
              <a:pPr>
                <a:lnSpc>
                  <a:spcPct val="90000"/>
                </a:lnSpc>
              </a:pPr>
              <a:r>
                <a:rPr lang="en-US" altLang="de-DE" i="0" dirty="0">
                  <a:latin typeface="Courier New" charset="0"/>
                </a:rPr>
                <a:t>      } </a:t>
              </a:r>
              <a:r>
                <a:rPr lang="en-US" altLang="de-DE" i="0" dirty="0">
                  <a:solidFill>
                    <a:srgbClr val="FF0000"/>
                  </a:solidFill>
                  <a:latin typeface="Courier New" charset="0"/>
                </a:rPr>
                <a:t>catch</a:t>
              </a:r>
              <a:r>
                <a:rPr lang="en-US" altLang="de-DE" i="0" dirty="0">
                  <a:latin typeface="Courier New" charset="0"/>
                </a:rPr>
                <a:t> (</a:t>
              </a:r>
              <a:r>
                <a:rPr lang="en-US" altLang="de-DE" i="0" dirty="0" err="1">
                  <a:solidFill>
                    <a:srgbClr val="FF0000"/>
                  </a:solidFill>
                  <a:latin typeface="Courier New" charset="0"/>
                </a:rPr>
                <a:t>IOException</a:t>
              </a:r>
              <a:r>
                <a:rPr lang="en-US" altLang="de-DE" i="0" dirty="0">
                  <a:solidFill>
                    <a:srgbClr val="FF0000"/>
                  </a:solidFill>
                  <a:latin typeface="Courier New" charset="0"/>
                </a:rPr>
                <a:t> </a:t>
              </a:r>
              <a:r>
                <a:rPr lang="en-US" altLang="de-DE" i="0" dirty="0">
                  <a:latin typeface="Courier New" charset="0"/>
                </a:rPr>
                <a:t>ex) {</a:t>
              </a:r>
            </a:p>
            <a:p>
              <a:pPr>
                <a:lnSpc>
                  <a:spcPct val="90000"/>
                </a:lnSpc>
              </a:pPr>
              <a:r>
                <a:rPr lang="en-US" altLang="de-DE" i="0" dirty="0">
                  <a:latin typeface="Courier New" charset="0"/>
                </a:rPr>
                <a:t>         </a:t>
              </a:r>
              <a:r>
                <a:rPr lang="en-US" altLang="de-DE" i="0" dirty="0">
                  <a:solidFill>
                    <a:srgbClr val="FF0000"/>
                  </a:solidFill>
                  <a:latin typeface="Courier New" charset="0"/>
                </a:rPr>
                <a:t>throw</a:t>
              </a:r>
              <a:r>
                <a:rPr lang="en-US" altLang="de-DE" i="0" dirty="0">
                  <a:latin typeface="Courier New" charset="0"/>
                </a:rPr>
                <a:t> new </a:t>
              </a:r>
              <a:r>
                <a:rPr lang="en-US" altLang="de-DE" i="0" dirty="0" err="1">
                  <a:solidFill>
                    <a:srgbClr val="FF0000"/>
                  </a:solidFill>
                  <a:latin typeface="Courier New" charset="0"/>
                </a:rPr>
                <a:t>ErrorException</a:t>
              </a:r>
              <a:r>
                <a:rPr lang="en-US" altLang="de-DE" i="0" dirty="0">
                  <a:latin typeface="Courier New" charset="0"/>
                </a:rPr>
                <a:t>(ex);</a:t>
              </a:r>
            </a:p>
            <a:p>
              <a:pPr>
                <a:lnSpc>
                  <a:spcPct val="90000"/>
                </a:lnSpc>
              </a:pPr>
              <a:r>
                <a:rPr lang="en-US" altLang="de-DE" i="0" dirty="0">
                  <a:latin typeface="Courier New" charset="0"/>
                </a:rPr>
                <a:t>      }</a:t>
              </a:r>
            </a:p>
            <a:p>
              <a:pPr>
                <a:lnSpc>
                  <a:spcPct val="90000"/>
                </a:lnSpc>
              </a:pPr>
              <a:r>
                <a:rPr lang="en-US" altLang="de-DE" i="0" dirty="0">
                  <a:latin typeface="Courier New" charset="0"/>
                </a:rPr>
                <a:t>      String[] result = new String[</a:t>
              </a:r>
              <a:r>
                <a:rPr lang="en-US" altLang="de-DE" i="0" dirty="0" err="1">
                  <a:latin typeface="Courier New" charset="0"/>
                </a:rPr>
                <a:t>lineList.size</a:t>
              </a:r>
              <a:r>
                <a:rPr lang="en-US" altLang="de-DE" i="0" dirty="0">
                  <a:latin typeface="Courier New" charset="0"/>
                </a:rPr>
                <a:t>()];</a:t>
              </a:r>
            </a:p>
            <a:p>
              <a:pPr>
                <a:lnSpc>
                  <a:spcPct val="90000"/>
                </a:lnSpc>
              </a:pPr>
              <a:r>
                <a:rPr lang="en-US" altLang="de-DE" i="0" dirty="0">
                  <a:latin typeface="Courier New" charset="0"/>
                </a:rPr>
                <a:t>      for (</a:t>
              </a:r>
              <a:r>
                <a:rPr lang="en-US" altLang="de-DE" i="0" dirty="0" err="1">
                  <a:latin typeface="Courier New" charset="0"/>
                </a:rPr>
                <a:t>int</a:t>
              </a:r>
              <a:r>
                <a:rPr lang="en-US" altLang="de-DE" i="0" dirty="0">
                  <a:latin typeface="Courier New" charset="0"/>
                </a:rPr>
                <a:t> </a:t>
              </a:r>
              <a:r>
                <a:rPr lang="en-US" altLang="de-DE" i="0" dirty="0" err="1">
                  <a:latin typeface="Courier New" charset="0"/>
                </a:rPr>
                <a:t>i</a:t>
              </a:r>
              <a:r>
                <a:rPr lang="en-US" altLang="de-DE" i="0" dirty="0">
                  <a:latin typeface="Courier New" charset="0"/>
                </a:rPr>
                <a:t> = 0; </a:t>
              </a:r>
              <a:r>
                <a:rPr lang="en-US" altLang="de-DE" i="0" dirty="0" err="1">
                  <a:latin typeface="Courier New" charset="0"/>
                </a:rPr>
                <a:t>i</a:t>
              </a:r>
              <a:r>
                <a:rPr lang="en-US" altLang="de-DE" i="0" dirty="0">
                  <a:latin typeface="Courier New" charset="0"/>
                </a:rPr>
                <a:t> &lt; </a:t>
              </a:r>
              <a:r>
                <a:rPr lang="en-US" altLang="de-DE" i="0" dirty="0" err="1">
                  <a:latin typeface="Courier New" charset="0"/>
                </a:rPr>
                <a:t>result.length</a:t>
              </a:r>
              <a:r>
                <a:rPr lang="en-US" altLang="de-DE" i="0" dirty="0">
                  <a:latin typeface="Courier New" charset="0"/>
                </a:rPr>
                <a:t>; </a:t>
              </a:r>
              <a:r>
                <a:rPr lang="en-US" altLang="de-DE" i="0" dirty="0" err="1">
                  <a:latin typeface="Courier New" charset="0"/>
                </a:rPr>
                <a:t>i</a:t>
              </a:r>
              <a:r>
                <a:rPr lang="en-US" altLang="de-DE" i="0" dirty="0">
                  <a:latin typeface="Courier New" charset="0"/>
                </a:rPr>
                <a:t>++) {</a:t>
              </a:r>
            </a:p>
            <a:p>
              <a:pPr>
                <a:lnSpc>
                  <a:spcPct val="90000"/>
                </a:lnSpc>
              </a:pPr>
              <a:r>
                <a:rPr lang="en-US" altLang="de-DE" i="0" dirty="0">
                  <a:latin typeface="Courier New" charset="0"/>
                </a:rPr>
                <a:t>         result[</a:t>
              </a:r>
              <a:r>
                <a:rPr lang="en-US" altLang="de-DE" i="0" dirty="0" err="1">
                  <a:latin typeface="Courier New" charset="0"/>
                </a:rPr>
                <a:t>i</a:t>
              </a:r>
              <a:r>
                <a:rPr lang="en-US" altLang="de-DE" i="0" dirty="0">
                  <a:latin typeface="Courier New" charset="0"/>
                </a:rPr>
                <a:t>] = </a:t>
              </a:r>
              <a:r>
                <a:rPr lang="en-US" altLang="de-DE" i="0" dirty="0" err="1">
                  <a:latin typeface="Courier New" charset="0"/>
                </a:rPr>
                <a:t>lineList.get</a:t>
              </a:r>
              <a:r>
                <a:rPr lang="en-US" altLang="de-DE" i="0" dirty="0">
                  <a:latin typeface="Courier New" charset="0"/>
                </a:rPr>
                <a:t>(</a:t>
              </a:r>
              <a:r>
                <a:rPr lang="en-US" altLang="de-DE" i="0" dirty="0" err="1">
                  <a:latin typeface="Courier New" charset="0"/>
                </a:rPr>
                <a:t>i</a:t>
              </a:r>
              <a:r>
                <a:rPr lang="en-US" altLang="de-DE" i="0" dirty="0">
                  <a:latin typeface="Courier New" charset="0"/>
                </a:rPr>
                <a:t>);</a:t>
              </a:r>
            </a:p>
            <a:p>
              <a:pPr>
                <a:lnSpc>
                  <a:spcPct val="90000"/>
                </a:lnSpc>
              </a:pPr>
              <a:r>
                <a:rPr lang="en-US" altLang="de-DE" i="0" dirty="0">
                  <a:latin typeface="Courier New" charset="0"/>
                </a:rPr>
                <a:t>      }</a:t>
              </a:r>
            </a:p>
            <a:p>
              <a:pPr>
                <a:lnSpc>
                  <a:spcPct val="90000"/>
                </a:lnSpc>
              </a:pPr>
              <a:r>
                <a:rPr lang="en-US" altLang="de-DE" i="0" dirty="0">
                  <a:latin typeface="Courier New" charset="0"/>
                </a:rPr>
                <a:t>      return result;</a:t>
              </a:r>
            </a:p>
            <a:p>
              <a:pPr>
                <a:lnSpc>
                  <a:spcPct val="90000"/>
                </a:lnSpc>
              </a:pPr>
              <a:r>
                <a:rPr lang="en-US" altLang="de-DE" i="0" dirty="0">
                  <a:latin typeface="Courier New" charset="0"/>
                </a:rPr>
                <a:t>   }</a:t>
              </a:r>
            </a:p>
          </p:txBody>
        </p:sp>
      </p:grpSp>
      <p:sp>
        <p:nvSpPr>
          <p:cNvPr id="1281031" name="Rectangle 7"/>
          <p:cNvSpPr>
            <a:spLocks noChangeArrowheads="1"/>
          </p:cNvSpPr>
          <p:nvPr/>
        </p:nvSpPr>
        <p:spPr bwMode="auto">
          <a:xfrm>
            <a:off x="0" y="0"/>
            <a:ext cx="9131300" cy="1089025"/>
          </a:xfrm>
          <a:prstGeom prst="rect">
            <a:avLst/>
          </a:prstGeom>
          <a:solidFill>
            <a:schemeClr val="bg1"/>
          </a:solidFill>
          <a:ln>
            <a:noFill/>
          </a:ln>
          <a:effectLst/>
        </p:spPr>
        <p:txBody>
          <a:bodyPr wrap="none" anchor="ctr"/>
          <a:lstStyle/>
          <a:p>
            <a:endParaRPr lang="en-US"/>
          </a:p>
        </p:txBody>
      </p:sp>
      <p:sp>
        <p:nvSpPr>
          <p:cNvPr id="1281032" name="Rectangle 8"/>
          <p:cNvSpPr>
            <a:spLocks noChangeArrowheads="1"/>
          </p:cNvSpPr>
          <p:nvPr/>
        </p:nvSpPr>
        <p:spPr bwMode="auto">
          <a:xfrm>
            <a:off x="0" y="6567488"/>
            <a:ext cx="9131300" cy="290512"/>
          </a:xfrm>
          <a:prstGeom prst="rect">
            <a:avLst/>
          </a:prstGeom>
          <a:solidFill>
            <a:schemeClr val="bg1"/>
          </a:solidFill>
          <a:ln>
            <a:noFill/>
          </a:ln>
          <a:effectLst/>
        </p:spPr>
        <p:txBody>
          <a:bodyPr wrap="none" anchor="ctr"/>
          <a:lstStyle/>
          <a:p>
            <a:endParaRPr lang="en-US"/>
          </a:p>
        </p:txBody>
      </p:sp>
      <p:sp>
        <p:nvSpPr>
          <p:cNvPr id="1281033" name="Rectangle 9"/>
          <p:cNvSpPr>
            <a:spLocks noGrp="1" noChangeArrowheads="1"/>
          </p:cNvSpPr>
          <p:nvPr>
            <p:ph type="title"/>
          </p:nvPr>
        </p:nvSpPr>
        <p:spPr>
          <a:xfrm>
            <a:off x="0" y="76200"/>
            <a:ext cx="9144000" cy="1143000"/>
          </a:xfrm>
          <a:noFill/>
          <a:ln/>
        </p:spPr>
        <p:txBody>
          <a:bodyPr/>
          <a:lstStyle/>
          <a:p>
            <a:r>
              <a:rPr lang="en-US" altLang="de-DE" b="1" dirty="0" err="1">
                <a:solidFill>
                  <a:schemeClr val="tx1"/>
                </a:solidFill>
                <a:latin typeface="Courier New" charset="0"/>
              </a:rPr>
              <a:t>ReverseFile</a:t>
            </a:r>
            <a:endParaRPr lang="en-US" altLang="de-DE" dirty="0">
              <a:solidFill>
                <a:srgbClr val="FF0000"/>
              </a:solidFill>
              <a:latin typeface="Times New Roman" charset="0"/>
            </a:endParaRPr>
          </a:p>
        </p:txBody>
      </p:sp>
      <p:sp>
        <p:nvSpPr>
          <p:cNvPr id="1281034" name="Rectangle 10"/>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81035" name="Text Box 11">
            <a:hlinkClick r:id="rId3" action="ppaction://hlinksldjump"/>
          </p:cNvPr>
          <p:cNvSpPr txBox="1">
            <a:spLocks noChangeArrowheads="1"/>
          </p:cNvSpPr>
          <p:nvPr/>
        </p:nvSpPr>
        <p:spPr bwMode="auto">
          <a:xfrm>
            <a:off x="8267700" y="6553200"/>
            <a:ext cx="7239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b="0">
                <a:latin typeface="Times New Roman" charset="0"/>
              </a:rPr>
              <a:t>skip code</a:t>
            </a:r>
          </a:p>
        </p:txBody>
      </p:sp>
      <p:sp>
        <p:nvSpPr>
          <p:cNvPr id="1281036" name="Text Box 12"/>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b="0">
                <a:latin typeface="Times New Roman" charset="0"/>
              </a:rPr>
              <a:t>page 2 of 3</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delay="0"/>
                      </p:stCondLst>
                      <p:childTnLst>
                        <p:par>
                          <p:cTn id="4" fill="hold" nodeType="withGroup">
                            <p:stCondLst>
                              <p:cond delay="0"/>
                            </p:stCondLst>
                            <p:childTnLst>
                              <p:par>
                                <p:cTn id="5" presetID="2" presetClass="exit" presetSubtype="1" fill="hold" grpId="0" nodeType="afterEffect">
                                  <p:stCondLst>
                                    <p:cond delay="0"/>
                                  </p:stCondLst>
                                  <p:childTnLst>
                                    <p:anim calcmode="lin" valueType="num">
                                      <p:cBhvr additive="base">
                                        <p:cTn id="6" dur="1000"/>
                                        <p:tgtEl>
                                          <p:spTgt spid="1281027"/>
                                        </p:tgtEl>
                                        <p:attrNameLst>
                                          <p:attrName>ppt_x</p:attrName>
                                        </p:attrNameLst>
                                      </p:cBhvr>
                                      <p:tavLst>
                                        <p:tav tm="0">
                                          <p:val>
                                            <p:strVal val="ppt_x"/>
                                          </p:val>
                                        </p:tav>
                                        <p:tav tm="100000">
                                          <p:val>
                                            <p:strVal val="ppt_x"/>
                                          </p:val>
                                        </p:tav>
                                      </p:tavLst>
                                    </p:anim>
                                    <p:anim calcmode="lin" valueType="num">
                                      <p:cBhvr additive="base">
                                        <p:cTn id="7" dur="1000"/>
                                        <p:tgtEl>
                                          <p:spTgt spid="1281027"/>
                                        </p:tgtEl>
                                        <p:attrNameLst>
                                          <p:attrName>ppt_y</p:attrName>
                                        </p:attrNameLst>
                                      </p:cBhvr>
                                      <p:tavLst>
                                        <p:tav tm="0">
                                          <p:val>
                                            <p:strVal val="ppt_y"/>
                                          </p:val>
                                        </p:tav>
                                        <p:tav tm="100000">
                                          <p:val>
                                            <p:strVal val="0-ppt_h/2"/>
                                          </p:val>
                                        </p:tav>
                                      </p:tavLst>
                                    </p:anim>
                                    <p:set>
                                      <p:cBhvr>
                                        <p:cTn id="8" dur="1" fill="hold">
                                          <p:stCondLst>
                                            <p:cond delay="999"/>
                                          </p:stCondLst>
                                        </p:cTn>
                                        <p:tgtEl>
                                          <p:spTgt spid="1281027"/>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1281028"/>
                                        </p:tgtEl>
                                        <p:attrNameLst>
                                          <p:attrName>style.visibility</p:attrName>
                                        </p:attrNameLst>
                                      </p:cBhvr>
                                      <p:to>
                                        <p:strVal val="visible"/>
                                      </p:to>
                                    </p:set>
                                    <p:anim calcmode="lin" valueType="num">
                                      <p:cBhvr additive="base">
                                        <p:cTn id="11" dur="1000" fill="hold"/>
                                        <p:tgtEl>
                                          <p:spTgt spid="1281028"/>
                                        </p:tgtEl>
                                        <p:attrNameLst>
                                          <p:attrName>ppt_x</p:attrName>
                                        </p:attrNameLst>
                                      </p:cBhvr>
                                      <p:tavLst>
                                        <p:tav tm="0">
                                          <p:val>
                                            <p:strVal val="#ppt_x"/>
                                          </p:val>
                                        </p:tav>
                                        <p:tav tm="100000">
                                          <p:val>
                                            <p:strVal val="#ppt_x"/>
                                          </p:val>
                                        </p:tav>
                                      </p:tavLst>
                                    </p:anim>
                                    <p:anim calcmode="lin" valueType="num">
                                      <p:cBhvr additive="base">
                                        <p:cTn id="12" dur="1000" fill="hold"/>
                                        <p:tgtEl>
                                          <p:spTgt spid="12810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10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3074" name="Rectangle 2"/>
          <p:cNvSpPr>
            <a:spLocks noChangeArrowheads="1"/>
          </p:cNvSpPr>
          <p:nvPr/>
        </p:nvSpPr>
        <p:spPr bwMode="auto">
          <a:xfrm>
            <a:off x="304800" y="1076325"/>
            <a:ext cx="8534400" cy="5476875"/>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83075" name="Text Box 3"/>
          <p:cNvSpPr txBox="1">
            <a:spLocks noChangeArrowheads="1"/>
          </p:cNvSpPr>
          <p:nvPr/>
        </p:nvSpPr>
        <p:spPr bwMode="auto">
          <a:xfrm>
            <a:off x="381000" y="1193800"/>
            <a:ext cx="8440738" cy="5167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90000"/>
              </a:lnSpc>
            </a:pPr>
            <a:r>
              <a:rPr lang="en-US" altLang="de-DE" i="0">
                <a:solidFill>
                  <a:srgbClr val="0000FF"/>
                </a:solidFill>
                <a:latin typeface="Courier New" charset="0"/>
              </a:rPr>
              <a:t>/*</a:t>
            </a:r>
          </a:p>
          <a:p>
            <a:pPr>
              <a:lnSpc>
                <a:spcPct val="90000"/>
              </a:lnSpc>
            </a:pPr>
            <a:r>
              <a:rPr lang="en-US" altLang="de-DE" i="0">
                <a:solidFill>
                  <a:srgbClr val="0000FF"/>
                </a:solidFill>
                <a:latin typeface="Courier New" charset="0"/>
              </a:rPr>
              <a:t> * Reads all available lines from the specified reader and returns</a:t>
            </a:r>
          </a:p>
          <a:p>
            <a:pPr>
              <a:lnSpc>
                <a:spcPct val="90000"/>
              </a:lnSpc>
            </a:pPr>
            <a:r>
              <a:rPr lang="en-US" altLang="de-DE" i="0">
                <a:solidFill>
                  <a:srgbClr val="0000FF"/>
                </a:solidFill>
                <a:latin typeface="Courier New" charset="0"/>
              </a:rPr>
              <a:t> * an array containing those lines.  This method closes the reader</a:t>
            </a:r>
          </a:p>
          <a:p>
            <a:pPr>
              <a:lnSpc>
                <a:spcPct val="90000"/>
              </a:lnSpc>
            </a:pPr>
            <a:r>
              <a:rPr lang="en-US" altLang="de-DE" i="0">
                <a:solidFill>
                  <a:srgbClr val="0000FF"/>
                </a:solidFill>
                <a:latin typeface="Courier New" charset="0"/>
              </a:rPr>
              <a:t> * at the end of the file.</a:t>
            </a:r>
          </a:p>
          <a:p>
            <a:pPr>
              <a:lnSpc>
                <a:spcPct val="90000"/>
              </a:lnSpc>
            </a:pPr>
            <a:r>
              <a:rPr lang="en-US" altLang="de-DE" i="0">
                <a:solidFill>
                  <a:srgbClr val="0000FF"/>
                </a:solidFill>
                <a:latin typeface="Courier New" charset="0"/>
              </a:rPr>
              <a:t> */</a:t>
            </a:r>
          </a:p>
          <a:p>
            <a:pPr>
              <a:lnSpc>
                <a:spcPct val="90000"/>
              </a:lnSpc>
            </a:pPr>
            <a:r>
              <a:rPr lang="en-US" altLang="de-DE" i="0">
                <a:latin typeface="Courier New" charset="0"/>
              </a:rPr>
              <a:t>   private String[] readLineArray(BufferedReader rd) {</a:t>
            </a:r>
          </a:p>
          <a:p>
            <a:pPr>
              <a:lnSpc>
                <a:spcPct val="90000"/>
              </a:lnSpc>
            </a:pPr>
            <a:r>
              <a:rPr lang="en-US" altLang="de-DE" i="0">
                <a:latin typeface="Courier New" charset="0"/>
              </a:rPr>
              <a:t>      ArrayList&lt;String&gt; lineList = new ArrayList&lt;String&gt;();</a:t>
            </a:r>
          </a:p>
          <a:p>
            <a:pPr>
              <a:lnSpc>
                <a:spcPct val="90000"/>
              </a:lnSpc>
            </a:pPr>
            <a:r>
              <a:rPr lang="en-US" altLang="de-DE" i="0">
                <a:latin typeface="Courier New" charset="0"/>
              </a:rPr>
              <a:t>      try {</a:t>
            </a:r>
          </a:p>
          <a:p>
            <a:pPr>
              <a:lnSpc>
                <a:spcPct val="90000"/>
              </a:lnSpc>
            </a:pPr>
            <a:r>
              <a:rPr lang="en-US" altLang="de-DE" i="0">
                <a:latin typeface="Courier New" charset="0"/>
              </a:rPr>
              <a:t>         while (true) {</a:t>
            </a:r>
          </a:p>
          <a:p>
            <a:pPr>
              <a:lnSpc>
                <a:spcPct val="90000"/>
              </a:lnSpc>
            </a:pPr>
            <a:r>
              <a:rPr lang="en-US" altLang="de-DE" i="0">
                <a:latin typeface="Courier New" charset="0"/>
              </a:rPr>
              <a:t>            String line = rd.readLine();</a:t>
            </a:r>
          </a:p>
          <a:p>
            <a:pPr>
              <a:lnSpc>
                <a:spcPct val="90000"/>
              </a:lnSpc>
            </a:pPr>
            <a:r>
              <a:rPr lang="en-US" altLang="de-DE" i="0">
                <a:latin typeface="Courier New" charset="0"/>
              </a:rPr>
              <a:t>            if (line == null) break;</a:t>
            </a:r>
          </a:p>
          <a:p>
            <a:pPr>
              <a:lnSpc>
                <a:spcPct val="90000"/>
              </a:lnSpc>
            </a:pPr>
            <a:r>
              <a:rPr lang="en-US" altLang="de-DE" i="0">
                <a:latin typeface="Courier New" charset="0"/>
              </a:rPr>
              <a:t>            lineList.add(line);</a:t>
            </a:r>
          </a:p>
          <a:p>
            <a:pPr>
              <a:lnSpc>
                <a:spcPct val="90000"/>
              </a:lnSpc>
            </a:pPr>
            <a:r>
              <a:rPr lang="en-US" altLang="de-DE" i="0">
                <a:latin typeface="Courier New" charset="0"/>
              </a:rPr>
              <a:t>         }</a:t>
            </a:r>
          </a:p>
          <a:p>
            <a:pPr>
              <a:lnSpc>
                <a:spcPct val="90000"/>
              </a:lnSpc>
            </a:pPr>
            <a:r>
              <a:rPr lang="en-US" altLang="de-DE" i="0">
                <a:latin typeface="Courier New" charset="0"/>
              </a:rPr>
              <a:t>         rd.close();</a:t>
            </a:r>
          </a:p>
          <a:p>
            <a:pPr>
              <a:lnSpc>
                <a:spcPct val="90000"/>
              </a:lnSpc>
            </a:pPr>
            <a:r>
              <a:rPr lang="en-US" altLang="de-DE" i="0">
                <a:latin typeface="Courier New" charset="0"/>
              </a:rPr>
              <a:t>      } catch (IOException ex) {</a:t>
            </a:r>
          </a:p>
          <a:p>
            <a:pPr>
              <a:lnSpc>
                <a:spcPct val="90000"/>
              </a:lnSpc>
            </a:pPr>
            <a:r>
              <a:rPr lang="en-US" altLang="de-DE" i="0">
                <a:latin typeface="Courier New" charset="0"/>
              </a:rPr>
              <a:t>         throw new ErrorException(ex);</a:t>
            </a:r>
          </a:p>
          <a:p>
            <a:pPr>
              <a:lnSpc>
                <a:spcPct val="90000"/>
              </a:lnSpc>
            </a:pPr>
            <a:r>
              <a:rPr lang="en-US" altLang="de-DE" i="0">
                <a:latin typeface="Courier New" charset="0"/>
              </a:rPr>
              <a:t>      }</a:t>
            </a:r>
          </a:p>
          <a:p>
            <a:pPr>
              <a:lnSpc>
                <a:spcPct val="90000"/>
              </a:lnSpc>
            </a:pPr>
            <a:r>
              <a:rPr lang="en-US" altLang="de-DE" i="0">
                <a:latin typeface="Courier New" charset="0"/>
              </a:rPr>
              <a:t>      String[] result = new String[lineList.size()];</a:t>
            </a:r>
          </a:p>
          <a:p>
            <a:pPr>
              <a:lnSpc>
                <a:spcPct val="90000"/>
              </a:lnSpc>
            </a:pPr>
            <a:r>
              <a:rPr lang="en-US" altLang="de-DE" i="0">
                <a:latin typeface="Courier New" charset="0"/>
              </a:rPr>
              <a:t>      for (int i = 0; i &lt; result.length; i++) {</a:t>
            </a:r>
          </a:p>
          <a:p>
            <a:pPr>
              <a:lnSpc>
                <a:spcPct val="90000"/>
              </a:lnSpc>
            </a:pPr>
            <a:r>
              <a:rPr lang="en-US" altLang="de-DE" i="0">
                <a:latin typeface="Courier New" charset="0"/>
              </a:rPr>
              <a:t>         result[i] = lineList.get(i);</a:t>
            </a:r>
          </a:p>
          <a:p>
            <a:pPr>
              <a:lnSpc>
                <a:spcPct val="90000"/>
              </a:lnSpc>
            </a:pPr>
            <a:r>
              <a:rPr lang="en-US" altLang="de-DE" i="0">
                <a:latin typeface="Courier New" charset="0"/>
              </a:rPr>
              <a:t>      }</a:t>
            </a:r>
          </a:p>
          <a:p>
            <a:pPr>
              <a:lnSpc>
                <a:spcPct val="90000"/>
              </a:lnSpc>
            </a:pPr>
            <a:r>
              <a:rPr lang="en-US" altLang="de-DE" i="0">
                <a:latin typeface="Courier New" charset="0"/>
              </a:rPr>
              <a:t>      return result;</a:t>
            </a:r>
          </a:p>
          <a:p>
            <a:pPr>
              <a:lnSpc>
                <a:spcPct val="90000"/>
              </a:lnSpc>
            </a:pPr>
            <a:r>
              <a:rPr lang="en-US" altLang="de-DE" i="0">
                <a:latin typeface="Courier New" charset="0"/>
              </a:rPr>
              <a:t>   }</a:t>
            </a:r>
          </a:p>
        </p:txBody>
      </p:sp>
      <p:grpSp>
        <p:nvGrpSpPr>
          <p:cNvPr id="1283076" name="Group 4"/>
          <p:cNvGrpSpPr>
            <a:grpSpLocks/>
          </p:cNvGrpSpPr>
          <p:nvPr/>
        </p:nvGrpSpPr>
        <p:grpSpPr bwMode="auto">
          <a:xfrm>
            <a:off x="355600" y="1143000"/>
            <a:ext cx="8494713" cy="5257800"/>
            <a:chOff x="240" y="720"/>
            <a:chExt cx="5280" cy="3312"/>
          </a:xfrm>
        </p:grpSpPr>
        <p:sp>
          <p:nvSpPr>
            <p:cNvPr id="1283077" name="Rectangle 5"/>
            <p:cNvSpPr>
              <a:spLocks noChangeArrowheads="1"/>
            </p:cNvSpPr>
            <p:nvPr/>
          </p:nvSpPr>
          <p:spPr bwMode="auto">
            <a:xfrm>
              <a:off x="240" y="720"/>
              <a:ext cx="5280" cy="33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283078" name="Text Box 6"/>
            <p:cNvSpPr txBox="1">
              <a:spLocks noChangeArrowheads="1"/>
            </p:cNvSpPr>
            <p:nvPr/>
          </p:nvSpPr>
          <p:spPr bwMode="auto">
            <a:xfrm>
              <a:off x="251" y="752"/>
              <a:ext cx="5261" cy="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de-DE" i="0" dirty="0">
                  <a:solidFill>
                    <a:srgbClr val="0000FF"/>
                  </a:solidFill>
                  <a:latin typeface="Courier New" charset="0"/>
                </a:rPr>
                <a:t>/*</a:t>
              </a:r>
            </a:p>
            <a:p>
              <a:r>
                <a:rPr lang="en-US" altLang="de-DE" i="0" dirty="0">
                  <a:solidFill>
                    <a:srgbClr val="0000FF"/>
                  </a:solidFill>
                  <a:latin typeface="Courier New" charset="0"/>
                </a:rPr>
                <a:t> * Requests the name of an input file from the user and then opens</a:t>
              </a:r>
            </a:p>
            <a:p>
              <a:r>
                <a:rPr lang="en-US" altLang="de-DE" i="0" dirty="0">
                  <a:solidFill>
                    <a:srgbClr val="0000FF"/>
                  </a:solidFill>
                  <a:latin typeface="Courier New" charset="0"/>
                </a:rPr>
                <a:t> * that file to obtain a </a:t>
              </a:r>
              <a:r>
                <a:rPr lang="en-US" altLang="de-DE" i="0" dirty="0" err="1">
                  <a:solidFill>
                    <a:srgbClr val="0000FF"/>
                  </a:solidFill>
                  <a:latin typeface="Courier New" charset="0"/>
                </a:rPr>
                <a:t>BufferedReader</a:t>
              </a:r>
              <a:r>
                <a:rPr lang="en-US" altLang="de-DE" i="0" dirty="0">
                  <a:solidFill>
                    <a:srgbClr val="0000FF"/>
                  </a:solidFill>
                  <a:latin typeface="Courier New" charset="0"/>
                </a:rPr>
                <a:t>.  If the file does not</a:t>
              </a:r>
            </a:p>
            <a:p>
              <a:r>
                <a:rPr lang="en-US" altLang="de-DE" i="0" dirty="0">
                  <a:solidFill>
                    <a:srgbClr val="0000FF"/>
                  </a:solidFill>
                  <a:latin typeface="Courier New" charset="0"/>
                </a:rPr>
                <a:t> * exist, the user is given a chance to reenter the file name.</a:t>
              </a:r>
            </a:p>
            <a:p>
              <a:r>
                <a:rPr lang="en-US" altLang="de-DE" i="0" dirty="0">
                  <a:solidFill>
                    <a:srgbClr val="0000FF"/>
                  </a:solidFill>
                  <a:latin typeface="Courier New" charset="0"/>
                </a:rPr>
                <a:t> */</a:t>
              </a:r>
            </a:p>
            <a:p>
              <a:r>
                <a:rPr lang="en-US" altLang="de-DE" i="0" dirty="0">
                  <a:latin typeface="Courier New" charset="0"/>
                </a:rPr>
                <a:t>   private </a:t>
              </a:r>
              <a:r>
                <a:rPr lang="en-US" altLang="de-DE" i="0" dirty="0" err="1">
                  <a:latin typeface="Courier New" charset="0"/>
                </a:rPr>
                <a:t>BufferedReader</a:t>
              </a:r>
              <a:r>
                <a:rPr lang="en-US" altLang="de-DE" i="0" dirty="0">
                  <a:latin typeface="Courier New" charset="0"/>
                </a:rPr>
                <a:t> </a:t>
              </a:r>
              <a:r>
                <a:rPr lang="en-US" altLang="de-DE" i="0" dirty="0" err="1">
                  <a:solidFill>
                    <a:srgbClr val="FF0000"/>
                  </a:solidFill>
                  <a:latin typeface="Courier New" charset="0"/>
                </a:rPr>
                <a:t>openFileReader</a:t>
              </a:r>
              <a:r>
                <a:rPr lang="en-US" altLang="de-DE" i="0" dirty="0">
                  <a:latin typeface="Courier New" charset="0"/>
                </a:rPr>
                <a:t>(String prompt) {</a:t>
              </a:r>
            </a:p>
            <a:p>
              <a:r>
                <a:rPr lang="en-US" altLang="de-DE" i="0" dirty="0">
                  <a:latin typeface="Courier New" charset="0"/>
                </a:rPr>
                <a:t>      </a:t>
              </a:r>
              <a:r>
                <a:rPr lang="en-US" altLang="de-DE" i="0" dirty="0" err="1">
                  <a:latin typeface="Courier New" charset="0"/>
                </a:rPr>
                <a:t>BufferedReader</a:t>
              </a:r>
              <a:r>
                <a:rPr lang="en-US" altLang="de-DE" i="0" dirty="0">
                  <a:latin typeface="Courier New" charset="0"/>
                </a:rPr>
                <a:t> </a:t>
              </a:r>
              <a:r>
                <a:rPr lang="en-US" altLang="de-DE" i="0" dirty="0" err="1">
                  <a:latin typeface="Courier New" charset="0"/>
                </a:rPr>
                <a:t>rd</a:t>
              </a:r>
              <a:r>
                <a:rPr lang="en-US" altLang="de-DE" i="0" dirty="0">
                  <a:latin typeface="Courier New" charset="0"/>
                </a:rPr>
                <a:t> = null;</a:t>
              </a:r>
            </a:p>
            <a:p>
              <a:r>
                <a:rPr lang="en-US" altLang="de-DE" i="0" dirty="0">
                  <a:latin typeface="Courier New" charset="0"/>
                </a:rPr>
                <a:t>      while (</a:t>
              </a:r>
              <a:r>
                <a:rPr lang="en-US" altLang="de-DE" i="0" dirty="0" err="1">
                  <a:latin typeface="Courier New" charset="0"/>
                </a:rPr>
                <a:t>rd</a:t>
              </a:r>
              <a:r>
                <a:rPr lang="en-US" altLang="de-DE" i="0" dirty="0">
                  <a:latin typeface="Courier New" charset="0"/>
                </a:rPr>
                <a:t> == null) {</a:t>
              </a:r>
            </a:p>
            <a:p>
              <a:r>
                <a:rPr lang="en-US" altLang="de-DE" i="0" dirty="0">
                  <a:latin typeface="Courier New" charset="0"/>
                </a:rPr>
                <a:t>         </a:t>
              </a:r>
              <a:r>
                <a:rPr lang="en-US" altLang="de-DE" i="0" dirty="0">
                  <a:solidFill>
                    <a:srgbClr val="FF0000"/>
                  </a:solidFill>
                  <a:latin typeface="Courier New" charset="0"/>
                </a:rPr>
                <a:t>try</a:t>
              </a:r>
              <a:r>
                <a:rPr lang="en-US" altLang="de-DE" i="0" dirty="0">
                  <a:latin typeface="Courier New" charset="0"/>
                </a:rPr>
                <a:t> {</a:t>
              </a:r>
            </a:p>
            <a:p>
              <a:r>
                <a:rPr lang="en-US" altLang="de-DE" i="0" dirty="0">
                  <a:latin typeface="Courier New" charset="0"/>
                </a:rPr>
                <a:t>            String name = </a:t>
              </a:r>
              <a:r>
                <a:rPr lang="en-US" altLang="de-DE" i="0" dirty="0" err="1">
                  <a:latin typeface="Courier New" charset="0"/>
                </a:rPr>
                <a:t>readLine</a:t>
              </a:r>
              <a:r>
                <a:rPr lang="en-US" altLang="de-DE" i="0" dirty="0">
                  <a:latin typeface="Courier New" charset="0"/>
                </a:rPr>
                <a:t>(prompt);</a:t>
              </a:r>
            </a:p>
            <a:p>
              <a:r>
                <a:rPr lang="en-US" altLang="de-DE" i="0" dirty="0">
                  <a:latin typeface="Courier New" charset="0"/>
                </a:rPr>
                <a:t>            </a:t>
              </a:r>
              <a:r>
                <a:rPr lang="en-US" altLang="de-DE" i="0" dirty="0" err="1">
                  <a:latin typeface="Courier New" charset="0"/>
                </a:rPr>
                <a:t>rd</a:t>
              </a:r>
              <a:r>
                <a:rPr lang="en-US" altLang="de-DE" i="0" dirty="0">
                  <a:latin typeface="Courier New" charset="0"/>
                </a:rPr>
                <a:t> = new </a:t>
              </a:r>
              <a:r>
                <a:rPr lang="en-US" altLang="de-DE" i="0" dirty="0" err="1">
                  <a:latin typeface="Courier New" charset="0"/>
                </a:rPr>
                <a:t>BufferedReader</a:t>
              </a:r>
              <a:r>
                <a:rPr lang="en-US" altLang="de-DE" i="0" dirty="0">
                  <a:latin typeface="Courier New" charset="0"/>
                </a:rPr>
                <a:t>(new </a:t>
              </a:r>
              <a:r>
                <a:rPr lang="en-US" altLang="de-DE" i="0" dirty="0" err="1">
                  <a:latin typeface="Courier New" charset="0"/>
                </a:rPr>
                <a:t>FileReader</a:t>
              </a:r>
              <a:r>
                <a:rPr lang="en-US" altLang="de-DE" i="0" dirty="0">
                  <a:latin typeface="Courier New" charset="0"/>
                </a:rPr>
                <a:t>(name));</a:t>
              </a:r>
            </a:p>
            <a:p>
              <a:r>
                <a:rPr lang="en-US" altLang="de-DE" i="0" dirty="0">
                  <a:latin typeface="Courier New" charset="0"/>
                </a:rPr>
                <a:t>         } </a:t>
              </a:r>
              <a:r>
                <a:rPr lang="en-US" altLang="de-DE" i="0" dirty="0">
                  <a:solidFill>
                    <a:srgbClr val="FF0000"/>
                  </a:solidFill>
                  <a:latin typeface="Courier New" charset="0"/>
                </a:rPr>
                <a:t>catch</a:t>
              </a:r>
              <a:r>
                <a:rPr lang="en-US" altLang="de-DE" i="0" dirty="0">
                  <a:latin typeface="Courier New" charset="0"/>
                </a:rPr>
                <a:t> (</a:t>
              </a:r>
              <a:r>
                <a:rPr lang="en-US" altLang="de-DE" i="0" dirty="0" err="1">
                  <a:latin typeface="Courier New" charset="0"/>
                </a:rPr>
                <a:t>IOException</a:t>
              </a:r>
              <a:r>
                <a:rPr lang="en-US" altLang="de-DE" i="0" dirty="0">
                  <a:latin typeface="Courier New" charset="0"/>
                </a:rPr>
                <a:t> ex) {</a:t>
              </a:r>
            </a:p>
            <a:p>
              <a:r>
                <a:rPr lang="en-US" altLang="de-DE" i="0" dirty="0">
                  <a:latin typeface="Courier New" charset="0"/>
                </a:rPr>
                <a:t>            </a:t>
              </a:r>
              <a:r>
                <a:rPr lang="en-US" altLang="de-DE" i="0" dirty="0" err="1">
                  <a:latin typeface="Courier New" charset="0"/>
                </a:rPr>
                <a:t>println</a:t>
              </a:r>
              <a:r>
                <a:rPr lang="en-US" altLang="de-DE" i="0" dirty="0">
                  <a:latin typeface="Courier New" charset="0"/>
                </a:rPr>
                <a:t>("Can't open that file.");</a:t>
              </a:r>
            </a:p>
            <a:p>
              <a:r>
                <a:rPr lang="en-US" altLang="de-DE" i="0" dirty="0">
                  <a:latin typeface="Courier New" charset="0"/>
                </a:rPr>
                <a:t>         }</a:t>
              </a:r>
            </a:p>
            <a:p>
              <a:r>
                <a:rPr lang="en-US" altLang="de-DE" i="0" dirty="0">
                  <a:latin typeface="Courier New" charset="0"/>
                </a:rPr>
                <a:t>      }</a:t>
              </a:r>
            </a:p>
            <a:p>
              <a:r>
                <a:rPr lang="en-US" altLang="de-DE" i="0" dirty="0">
                  <a:latin typeface="Courier New" charset="0"/>
                </a:rPr>
                <a:t>      return </a:t>
              </a:r>
              <a:r>
                <a:rPr lang="en-US" altLang="de-DE" i="0" dirty="0" err="1">
                  <a:latin typeface="Courier New" charset="0"/>
                </a:rPr>
                <a:t>rd</a:t>
              </a:r>
              <a:r>
                <a:rPr lang="en-US" altLang="de-DE" i="0" dirty="0">
                  <a:latin typeface="Courier New" charset="0"/>
                </a:rPr>
                <a:t>;</a:t>
              </a:r>
            </a:p>
            <a:p>
              <a:r>
                <a:rPr lang="en-US" altLang="de-DE" i="0" dirty="0">
                  <a:latin typeface="Courier New" charset="0"/>
                </a:rPr>
                <a:t>   }</a:t>
              </a:r>
            </a:p>
            <a:p>
              <a:endParaRPr lang="en-US" altLang="de-DE" sz="1000" i="0" dirty="0">
                <a:latin typeface="Courier New" charset="0"/>
              </a:endParaRPr>
            </a:p>
            <a:p>
              <a:r>
                <a:rPr lang="en-US" altLang="de-DE" i="0" dirty="0">
                  <a:latin typeface="Courier New" charset="0"/>
                </a:rPr>
                <a:t>}</a:t>
              </a:r>
            </a:p>
          </p:txBody>
        </p:sp>
      </p:grpSp>
      <p:sp>
        <p:nvSpPr>
          <p:cNvPr id="1283079" name="Rectangle 7"/>
          <p:cNvSpPr>
            <a:spLocks noChangeArrowheads="1"/>
          </p:cNvSpPr>
          <p:nvPr/>
        </p:nvSpPr>
        <p:spPr bwMode="auto">
          <a:xfrm>
            <a:off x="0" y="0"/>
            <a:ext cx="9131300" cy="1089025"/>
          </a:xfrm>
          <a:prstGeom prst="rect">
            <a:avLst/>
          </a:prstGeom>
          <a:solidFill>
            <a:schemeClr val="bg1"/>
          </a:solidFill>
          <a:ln>
            <a:noFill/>
          </a:ln>
          <a:effectLst/>
        </p:spPr>
        <p:txBody>
          <a:bodyPr wrap="none" anchor="ctr"/>
          <a:lstStyle/>
          <a:p>
            <a:endParaRPr lang="en-US"/>
          </a:p>
        </p:txBody>
      </p:sp>
      <p:sp>
        <p:nvSpPr>
          <p:cNvPr id="1283080" name="Rectangle 8"/>
          <p:cNvSpPr>
            <a:spLocks noChangeArrowheads="1"/>
          </p:cNvSpPr>
          <p:nvPr/>
        </p:nvSpPr>
        <p:spPr bwMode="auto">
          <a:xfrm>
            <a:off x="0" y="6567488"/>
            <a:ext cx="9131300" cy="290512"/>
          </a:xfrm>
          <a:prstGeom prst="rect">
            <a:avLst/>
          </a:prstGeom>
          <a:solidFill>
            <a:schemeClr val="bg1"/>
          </a:solidFill>
          <a:ln>
            <a:noFill/>
          </a:ln>
          <a:effectLst/>
        </p:spPr>
        <p:txBody>
          <a:bodyPr wrap="none" anchor="ctr"/>
          <a:lstStyle/>
          <a:p>
            <a:endParaRPr lang="en-US"/>
          </a:p>
        </p:txBody>
      </p:sp>
      <p:sp>
        <p:nvSpPr>
          <p:cNvPr id="1283081" name="Rectangle 9"/>
          <p:cNvSpPr>
            <a:spLocks noGrp="1" noChangeArrowheads="1"/>
          </p:cNvSpPr>
          <p:nvPr>
            <p:ph type="title"/>
          </p:nvPr>
        </p:nvSpPr>
        <p:spPr>
          <a:xfrm>
            <a:off x="0" y="76200"/>
            <a:ext cx="9144000" cy="1143000"/>
          </a:xfrm>
          <a:noFill/>
          <a:ln/>
        </p:spPr>
        <p:txBody>
          <a:bodyPr/>
          <a:lstStyle/>
          <a:p>
            <a:r>
              <a:rPr lang="en-US" altLang="de-DE" sz="4000" b="1" dirty="0" err="1">
                <a:solidFill>
                  <a:schemeClr val="tx1"/>
                </a:solidFill>
                <a:latin typeface="Courier New" charset="0"/>
              </a:rPr>
              <a:t>ReverseFile</a:t>
            </a:r>
            <a:endParaRPr lang="en-US" altLang="de-DE" dirty="0">
              <a:solidFill>
                <a:schemeClr val="tx1"/>
              </a:solidFill>
              <a:latin typeface="Times New Roman" charset="0"/>
            </a:endParaRPr>
          </a:p>
        </p:txBody>
      </p:sp>
      <p:sp>
        <p:nvSpPr>
          <p:cNvPr id="1283082" name="Rectangle 10"/>
          <p:cNvSpPr>
            <a:spLocks noChangeArrowheads="1"/>
          </p:cNvSpPr>
          <p:nvPr/>
        </p:nvSpPr>
        <p:spPr bwMode="auto">
          <a:xfrm>
            <a:off x="304800" y="1076325"/>
            <a:ext cx="8534400" cy="54768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bg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de-DE" altLang="de-DE" sz="2400" b="0" i="0">
              <a:latin typeface="Times New Roman" charset="0"/>
            </a:endParaRPr>
          </a:p>
        </p:txBody>
      </p:sp>
      <p:sp>
        <p:nvSpPr>
          <p:cNvPr id="1283084" name="Text Box 12"/>
          <p:cNvSpPr txBox="1">
            <a:spLocks noChangeArrowheads="1"/>
          </p:cNvSpPr>
          <p:nvPr/>
        </p:nvSpPr>
        <p:spPr bwMode="auto">
          <a:xfrm>
            <a:off x="304800" y="6550025"/>
            <a:ext cx="9144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pPr>
            <a:r>
              <a:rPr lang="en-US" altLang="de-DE" sz="1000" b="0">
                <a:latin typeface="Times New Roman" charset="0"/>
              </a:rPr>
              <a:t>page 3 of 3</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delay="0"/>
                      </p:stCondLst>
                      <p:childTnLst>
                        <p:par>
                          <p:cTn id="4" fill="hold" nodeType="withGroup">
                            <p:stCondLst>
                              <p:cond delay="0"/>
                            </p:stCondLst>
                            <p:childTnLst>
                              <p:par>
                                <p:cTn id="5" presetID="2" presetClass="exit" presetSubtype="1" fill="hold" grpId="0" nodeType="afterEffect">
                                  <p:stCondLst>
                                    <p:cond delay="0"/>
                                  </p:stCondLst>
                                  <p:childTnLst>
                                    <p:anim calcmode="lin" valueType="num">
                                      <p:cBhvr additive="base">
                                        <p:cTn id="6" dur="1000"/>
                                        <p:tgtEl>
                                          <p:spTgt spid="1283075"/>
                                        </p:tgtEl>
                                        <p:attrNameLst>
                                          <p:attrName>ppt_x</p:attrName>
                                        </p:attrNameLst>
                                      </p:cBhvr>
                                      <p:tavLst>
                                        <p:tav tm="0">
                                          <p:val>
                                            <p:strVal val="ppt_x"/>
                                          </p:val>
                                        </p:tav>
                                        <p:tav tm="100000">
                                          <p:val>
                                            <p:strVal val="ppt_x"/>
                                          </p:val>
                                        </p:tav>
                                      </p:tavLst>
                                    </p:anim>
                                    <p:anim calcmode="lin" valueType="num">
                                      <p:cBhvr additive="base">
                                        <p:cTn id="7" dur="1000"/>
                                        <p:tgtEl>
                                          <p:spTgt spid="1283075"/>
                                        </p:tgtEl>
                                        <p:attrNameLst>
                                          <p:attrName>ppt_y</p:attrName>
                                        </p:attrNameLst>
                                      </p:cBhvr>
                                      <p:tavLst>
                                        <p:tav tm="0">
                                          <p:val>
                                            <p:strVal val="ppt_y"/>
                                          </p:val>
                                        </p:tav>
                                        <p:tav tm="100000">
                                          <p:val>
                                            <p:strVal val="0-ppt_h/2"/>
                                          </p:val>
                                        </p:tav>
                                      </p:tavLst>
                                    </p:anim>
                                    <p:set>
                                      <p:cBhvr>
                                        <p:cTn id="8" dur="1" fill="hold">
                                          <p:stCondLst>
                                            <p:cond delay="999"/>
                                          </p:stCondLst>
                                        </p:cTn>
                                        <p:tgtEl>
                                          <p:spTgt spid="1283075"/>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1283076"/>
                                        </p:tgtEl>
                                        <p:attrNameLst>
                                          <p:attrName>style.visibility</p:attrName>
                                        </p:attrNameLst>
                                      </p:cBhvr>
                                      <p:to>
                                        <p:strVal val="visible"/>
                                      </p:to>
                                    </p:set>
                                    <p:anim calcmode="lin" valueType="num">
                                      <p:cBhvr additive="base">
                                        <p:cTn id="11" dur="1000" fill="hold"/>
                                        <p:tgtEl>
                                          <p:spTgt spid="1283076"/>
                                        </p:tgtEl>
                                        <p:attrNameLst>
                                          <p:attrName>ppt_x</p:attrName>
                                        </p:attrNameLst>
                                      </p:cBhvr>
                                      <p:tavLst>
                                        <p:tav tm="0">
                                          <p:val>
                                            <p:strVal val="#ppt_x"/>
                                          </p:val>
                                        </p:tav>
                                        <p:tav tm="100000">
                                          <p:val>
                                            <p:strVal val="#ppt_x"/>
                                          </p:val>
                                        </p:tav>
                                      </p:tavLst>
                                    </p:anim>
                                    <p:anim calcmode="lin" valueType="num">
                                      <p:cBhvr additive="base">
                                        <p:cTn id="12" dur="1000" fill="hold"/>
                                        <p:tgtEl>
                                          <p:spTgt spid="128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3075" grpId="0"/>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74882" name="Rectangle 2"/>
          <p:cNvSpPr>
            <a:spLocks noGrp="1" noChangeArrowheads="1"/>
          </p:cNvSpPr>
          <p:nvPr>
            <p:ph type="title"/>
          </p:nvPr>
        </p:nvSpPr>
        <p:spPr>
          <a:xfrm>
            <a:off x="0" y="76200"/>
            <a:ext cx="9144000" cy="1143000"/>
          </a:xfrm>
          <a:noFill/>
          <a:ln/>
        </p:spPr>
        <p:txBody>
          <a:bodyPr/>
          <a:lstStyle/>
          <a:p>
            <a:r>
              <a:rPr lang="en-US" altLang="de-DE" dirty="0">
                <a:solidFill>
                  <a:srgbClr val="FF0000"/>
                </a:solidFill>
                <a:latin typeface="Times New Roman" charset="0"/>
              </a:rPr>
              <a:t>Selecting Files Interactively</a:t>
            </a:r>
          </a:p>
        </p:txBody>
      </p:sp>
      <p:sp>
        <p:nvSpPr>
          <p:cNvPr id="1274883" name="Rectangle 3"/>
          <p:cNvSpPr>
            <a:spLocks noChangeArrowheads="1"/>
          </p:cNvSpPr>
          <p:nvPr/>
        </p:nvSpPr>
        <p:spPr bwMode="auto">
          <a:xfrm>
            <a:off x="504825" y="1168400"/>
            <a:ext cx="8183563" cy="149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dirty="0">
                <a:latin typeface="Times New Roman" charset="0"/>
              </a:rPr>
              <a:t>The Java libraries also make it possible to select an input file interactively using a dialog box.  To do so, you need to use the </a:t>
            </a:r>
            <a:r>
              <a:rPr lang="en-US" altLang="de-DE" sz="2200" i="0" dirty="0" err="1">
                <a:latin typeface="Courier New" charset="0"/>
              </a:rPr>
              <a:t>JFileChooser</a:t>
            </a:r>
            <a:r>
              <a:rPr lang="en-US" altLang="de-DE" sz="2400" b="0" i="0" dirty="0">
                <a:latin typeface="Times New Roman" charset="0"/>
              </a:rPr>
              <a:t> class from the </a:t>
            </a:r>
            <a:r>
              <a:rPr lang="en-US" altLang="de-DE" sz="2200" i="0" dirty="0" err="1">
                <a:latin typeface="Courier New" charset="0"/>
              </a:rPr>
              <a:t>javax.swing</a:t>
            </a:r>
            <a:r>
              <a:rPr lang="en-US" altLang="de-DE" sz="2400" b="0" i="0" dirty="0">
                <a:latin typeface="Times New Roman" charset="0"/>
              </a:rPr>
              <a:t> package.</a:t>
            </a:r>
          </a:p>
        </p:txBody>
      </p:sp>
      <p:sp>
        <p:nvSpPr>
          <p:cNvPr id="1274884" name="Rectangle 4"/>
          <p:cNvSpPr>
            <a:spLocks noChangeArrowheads="1"/>
          </p:cNvSpPr>
          <p:nvPr/>
        </p:nvSpPr>
        <p:spPr bwMode="auto">
          <a:xfrm>
            <a:off x="503238" y="2286000"/>
            <a:ext cx="8183562" cy="83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dirty="0">
                <a:latin typeface="Times New Roman" charset="0"/>
              </a:rPr>
              <a:t>The </a:t>
            </a:r>
            <a:r>
              <a:rPr lang="en-US" altLang="de-DE" sz="2200" i="0" dirty="0" err="1">
                <a:latin typeface="Courier New" charset="0"/>
              </a:rPr>
              <a:t>JFileChooser</a:t>
            </a:r>
            <a:r>
              <a:rPr lang="en-US" altLang="de-DE" sz="2400" b="0" i="0" dirty="0">
                <a:latin typeface="Times New Roman" charset="0"/>
              </a:rPr>
              <a:t> constructor is usually called like this:</a:t>
            </a:r>
          </a:p>
        </p:txBody>
      </p:sp>
      <p:sp>
        <p:nvSpPr>
          <p:cNvPr id="1274887" name="Rectangle 7"/>
          <p:cNvSpPr>
            <a:spLocks noChangeArrowheads="1"/>
          </p:cNvSpPr>
          <p:nvPr/>
        </p:nvSpPr>
        <p:spPr bwMode="auto">
          <a:xfrm>
            <a:off x="1295400" y="2768600"/>
            <a:ext cx="6756400" cy="5334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2000" i="0" dirty="0" err="1">
                <a:latin typeface="Courier New" charset="0"/>
              </a:rPr>
              <a:t>JFileChooser</a:t>
            </a:r>
            <a:r>
              <a:rPr lang="en-US" altLang="de-DE" sz="2000" i="0" dirty="0">
                <a:latin typeface="Courier New" charset="0"/>
              </a:rPr>
              <a:t> chooser = new </a:t>
            </a:r>
            <a:r>
              <a:rPr lang="en-US" altLang="de-DE" sz="2000" i="0" dirty="0" err="1">
                <a:latin typeface="Courier New" charset="0"/>
              </a:rPr>
              <a:t>JFileChooser</a:t>
            </a:r>
            <a:r>
              <a:rPr lang="en-US" altLang="de-DE" sz="2000" i="0" dirty="0">
                <a:latin typeface="Courier New" charset="0"/>
              </a:rPr>
              <a:t>();</a:t>
            </a:r>
          </a:p>
        </p:txBody>
      </p:sp>
      <p:grpSp>
        <p:nvGrpSpPr>
          <p:cNvPr id="1274891" name="Group 11"/>
          <p:cNvGrpSpPr>
            <a:grpSpLocks/>
          </p:cNvGrpSpPr>
          <p:nvPr/>
        </p:nvGrpSpPr>
        <p:grpSpPr bwMode="auto">
          <a:xfrm>
            <a:off x="503238" y="3530600"/>
            <a:ext cx="8183562" cy="1054100"/>
            <a:chOff x="317" y="2224"/>
            <a:chExt cx="5155" cy="664"/>
          </a:xfrm>
        </p:grpSpPr>
        <p:sp>
          <p:nvSpPr>
            <p:cNvPr id="1274888" name="Rectangle 8"/>
            <p:cNvSpPr>
              <a:spLocks noChangeArrowheads="1"/>
            </p:cNvSpPr>
            <p:nvPr/>
          </p:nvSpPr>
          <p:spPr bwMode="auto">
            <a:xfrm>
              <a:off x="317" y="2224"/>
              <a:ext cx="5155" cy="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You can then ask the user to select a file by calling </a:t>
              </a:r>
            </a:p>
          </p:txBody>
        </p:sp>
        <p:sp>
          <p:nvSpPr>
            <p:cNvPr id="1274889" name="Rectangle 9"/>
            <p:cNvSpPr>
              <a:spLocks noChangeArrowheads="1"/>
            </p:cNvSpPr>
            <p:nvPr/>
          </p:nvSpPr>
          <p:spPr bwMode="auto">
            <a:xfrm>
              <a:off x="816" y="2552"/>
              <a:ext cx="4256" cy="336"/>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2000" i="0" dirty="0" err="1">
                  <a:latin typeface="Courier New" charset="0"/>
                </a:rPr>
                <a:t>int</a:t>
              </a:r>
              <a:r>
                <a:rPr lang="en-US" altLang="de-DE" sz="2000" i="0" dirty="0">
                  <a:latin typeface="Courier New" charset="0"/>
                </a:rPr>
                <a:t> result = </a:t>
              </a:r>
              <a:r>
                <a:rPr lang="en-US" altLang="de-DE" sz="2000" i="0" dirty="0" err="1">
                  <a:latin typeface="Courier New" charset="0"/>
                </a:rPr>
                <a:t>chooser.showOpenDialog</a:t>
              </a:r>
              <a:r>
                <a:rPr lang="en-US" altLang="de-DE" sz="2000" i="0" dirty="0">
                  <a:latin typeface="Courier New" charset="0"/>
                </a:rPr>
                <a:t>(this);</a:t>
              </a:r>
            </a:p>
          </p:txBody>
        </p:sp>
      </p:grpSp>
      <p:sp>
        <p:nvSpPr>
          <p:cNvPr id="1274890" name="Rectangle 10"/>
          <p:cNvSpPr>
            <a:spLocks noChangeArrowheads="1"/>
          </p:cNvSpPr>
          <p:nvPr/>
        </p:nvSpPr>
        <p:spPr bwMode="auto">
          <a:xfrm>
            <a:off x="503238" y="4660900"/>
            <a:ext cx="8183562" cy="1663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i="0" dirty="0">
                <a:latin typeface="Times New Roman" charset="0"/>
              </a:rPr>
              <a:t>	where </a:t>
            </a:r>
            <a:r>
              <a:rPr lang="en-US" altLang="de-DE" sz="2200" i="0" dirty="0">
                <a:latin typeface="Courier New" charset="0"/>
              </a:rPr>
              <a:t>this</a:t>
            </a:r>
            <a:r>
              <a:rPr lang="en-US" altLang="de-DE" sz="2400" b="0" i="0" dirty="0">
                <a:latin typeface="Times New Roman" charset="0"/>
              </a:rPr>
              <a:t> indicates the program issuing this call.  The return value will be </a:t>
            </a:r>
            <a:r>
              <a:rPr lang="en-US" altLang="de-DE" sz="2200" i="0" dirty="0" err="1">
                <a:latin typeface="Courier New" charset="0"/>
              </a:rPr>
              <a:t>JFileChooser.APPROVE_OPTION</a:t>
            </a:r>
            <a:r>
              <a:rPr lang="en-US" altLang="de-DE" sz="2400" b="0" i="0" dirty="0">
                <a:latin typeface="Times New Roman" charset="0"/>
              </a:rPr>
              <a:t> or </a:t>
            </a:r>
            <a:r>
              <a:rPr lang="en-US" altLang="de-DE" sz="2200" i="0" dirty="0" err="1">
                <a:latin typeface="Courier New" charset="0"/>
              </a:rPr>
              <a:t>JFileChooser.CANCEL_OPTION</a:t>
            </a:r>
            <a:r>
              <a:rPr lang="en-US" altLang="de-DE" sz="2400" b="0" i="0" dirty="0">
                <a:latin typeface="Times New Roman" charset="0"/>
              </a:rPr>
              <a:t> depending on whether the user clicks the </a:t>
            </a:r>
            <a:r>
              <a:rPr lang="en-US" altLang="de-DE" sz="2200" b="0" i="0" dirty="0">
                <a:latin typeface="Helvetica" charset="0"/>
              </a:rPr>
              <a:t>Open</a:t>
            </a:r>
            <a:r>
              <a:rPr lang="en-US" altLang="de-DE" sz="2400" b="0" i="0" dirty="0">
                <a:latin typeface="Times New Roman" charset="0"/>
              </a:rPr>
              <a:t> or </a:t>
            </a:r>
            <a:r>
              <a:rPr lang="en-US" altLang="de-DE" sz="2200" b="0" i="0" dirty="0">
                <a:latin typeface="Helvetica" charset="0"/>
              </a:rPr>
              <a:t>Cancel</a:t>
            </a:r>
            <a:r>
              <a:rPr lang="en-US" altLang="de-DE" sz="2400" b="0" i="0" dirty="0">
                <a:latin typeface="Times New Roman" charset="0"/>
              </a:rPr>
              <a:t> button.  The caller can obtain the selected file by calling </a:t>
            </a:r>
            <a:r>
              <a:rPr lang="en-US" altLang="de-DE" sz="2200" i="0" dirty="0" err="1">
                <a:latin typeface="Courier New" charset="0"/>
              </a:rPr>
              <a:t>chooser.getSelectedFile</a:t>
            </a:r>
            <a:r>
              <a:rPr lang="en-US" altLang="de-DE" sz="2200" i="0" dirty="0">
                <a:latin typeface="Courier New" charset="0"/>
              </a:rPr>
              <a:t>()</a:t>
            </a:r>
            <a:r>
              <a:rPr lang="en-US" altLang="de-DE" sz="2400" b="0" i="0" dirty="0">
                <a:latin typeface="Times New Roman"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27489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7489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4890" grpId="0" build="p" bldLvl="2"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Selecting Files Interactively</a:t>
            </a:r>
            <a:endParaRPr lang="en-US" altLang="de-DE" i="1" dirty="0">
              <a:solidFill>
                <a:schemeClr val="tx1"/>
              </a:solidFill>
              <a:ea typeface="Arial" charset="0"/>
              <a:cs typeface="Arial" charset="0"/>
            </a:endParaRPr>
          </a:p>
        </p:txBody>
      </p:sp>
      <p:sp>
        <p:nvSpPr>
          <p:cNvPr id="1289220" name="Rectangle 4"/>
          <p:cNvSpPr>
            <a:spLocks noChangeArrowheads="1"/>
          </p:cNvSpPr>
          <p:nvPr/>
        </p:nvSpPr>
        <p:spPr bwMode="auto">
          <a:xfrm>
            <a:off x="457200" y="2971800"/>
            <a:ext cx="5791200" cy="167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3200" i="0" dirty="0">
                <a:latin typeface="Courier New" charset="0"/>
              </a:rPr>
              <a:t>import </a:t>
            </a:r>
            <a:r>
              <a:rPr lang="en-US" altLang="de-DE" sz="3200" i="0" dirty="0" err="1">
                <a:latin typeface="Courier New" charset="0"/>
              </a:rPr>
              <a:t>javax.swing</a:t>
            </a:r>
            <a:r>
              <a:rPr lang="en-US" altLang="de-DE" sz="3200" i="0" dirty="0">
                <a:latin typeface="Courier New" charset="0"/>
              </a:rPr>
              <a:t>.*;</a:t>
            </a:r>
          </a:p>
          <a:p>
            <a:endParaRPr lang="en-US" altLang="de-DE" sz="3200" i="0" dirty="0">
              <a:latin typeface="Courier New" charset="0"/>
            </a:endParaRPr>
          </a:p>
          <a:p>
            <a:r>
              <a:rPr lang="en-US" altLang="de-DE" sz="3200" i="0" dirty="0" err="1">
                <a:latin typeface="Courier New" charset="0"/>
              </a:rPr>
              <a:t>int</a:t>
            </a:r>
            <a:r>
              <a:rPr lang="en-US" altLang="de-DE" sz="3200" i="0" dirty="0">
                <a:latin typeface="Courier New" charset="0"/>
              </a:rPr>
              <a:t> result;</a:t>
            </a:r>
          </a:p>
          <a:p>
            <a:r>
              <a:rPr lang="en-US" altLang="de-DE" sz="3200" i="0" dirty="0" err="1">
                <a:latin typeface="Courier New" charset="0"/>
              </a:rPr>
              <a:t>JFileChooser</a:t>
            </a:r>
            <a:r>
              <a:rPr lang="en-US" altLang="de-DE" sz="3200" i="0" dirty="0">
                <a:latin typeface="Courier New" charset="0"/>
              </a:rPr>
              <a:t> chooser;</a:t>
            </a:r>
          </a:p>
          <a:p>
            <a:r>
              <a:rPr lang="en-US" altLang="de-DE" sz="3200" i="0" dirty="0">
                <a:latin typeface="Courier New" charset="0"/>
              </a:rPr>
              <a:t>do {</a:t>
            </a:r>
          </a:p>
          <a:p>
            <a:r>
              <a:rPr lang="en-US" altLang="de-DE" sz="3200" i="0" dirty="0">
                <a:latin typeface="Courier New" charset="0"/>
              </a:rPr>
              <a:t>  chooser = new </a:t>
            </a:r>
            <a:r>
              <a:rPr lang="en-US" altLang="de-DE" sz="3200" i="0" dirty="0" err="1">
                <a:solidFill>
                  <a:srgbClr val="FF0000"/>
                </a:solidFill>
                <a:latin typeface="Courier New" charset="0"/>
              </a:rPr>
              <a:t>JFileChooser</a:t>
            </a:r>
            <a:r>
              <a:rPr lang="en-US" altLang="de-DE" sz="3200" i="0" dirty="0">
                <a:latin typeface="Courier New" charset="0"/>
              </a:rPr>
              <a:t>();</a:t>
            </a:r>
          </a:p>
          <a:p>
            <a:r>
              <a:rPr lang="en-US" altLang="de-DE" sz="3200" i="0" dirty="0">
                <a:latin typeface="Courier New" charset="0"/>
              </a:rPr>
              <a:t>  result = chooser.</a:t>
            </a:r>
          </a:p>
          <a:p>
            <a:r>
              <a:rPr lang="en-US" altLang="de-DE" sz="3200" i="0" dirty="0">
                <a:solidFill>
                  <a:srgbClr val="FF0000"/>
                </a:solidFill>
                <a:latin typeface="Courier New" charset="0"/>
              </a:rPr>
              <a:t>    </a:t>
            </a:r>
            <a:r>
              <a:rPr lang="en-US" altLang="de-DE" sz="3200" i="0" dirty="0" err="1">
                <a:solidFill>
                  <a:srgbClr val="FF0000"/>
                </a:solidFill>
                <a:latin typeface="Courier New" charset="0"/>
              </a:rPr>
              <a:t>showOpenDialog</a:t>
            </a:r>
            <a:r>
              <a:rPr lang="en-US" altLang="de-DE" sz="3200" i="0" dirty="0">
                <a:latin typeface="Courier New" charset="0"/>
              </a:rPr>
              <a:t>(this);</a:t>
            </a:r>
          </a:p>
          <a:p>
            <a:r>
              <a:rPr lang="en-US" altLang="de-DE" sz="3200" i="0" dirty="0">
                <a:latin typeface="Courier New" charset="0"/>
              </a:rPr>
              <a:t>} while (result != </a:t>
            </a:r>
          </a:p>
          <a:p>
            <a:r>
              <a:rPr lang="en-US" altLang="de-DE" sz="3200" i="0" dirty="0">
                <a:latin typeface="Courier New" charset="0"/>
              </a:rPr>
              <a:t>    </a:t>
            </a:r>
            <a:r>
              <a:rPr lang="en-US" altLang="de-DE" sz="3200" i="0" dirty="0" err="1">
                <a:latin typeface="Courier New" charset="0"/>
              </a:rPr>
              <a:t>JFileChooser.</a:t>
            </a:r>
            <a:r>
              <a:rPr lang="en-US" altLang="de-DE" sz="3200" i="0" dirty="0" err="1">
                <a:solidFill>
                  <a:srgbClr val="FF0000"/>
                </a:solidFill>
                <a:latin typeface="Courier New" charset="0"/>
              </a:rPr>
              <a:t>APPROVE_OPTION</a:t>
            </a:r>
            <a:r>
              <a:rPr lang="en-US" altLang="de-DE" sz="3200" i="0" dirty="0">
                <a:latin typeface="Courier New" charset="0"/>
              </a:rPr>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27</a:t>
            </a:fld>
            <a:endParaRPr lang="en-US" altLang="de-DE" sz="1400"/>
          </a:p>
        </p:txBody>
      </p:sp>
    </p:spTree>
    <p:extLst>
      <p:ext uri="{BB962C8B-B14F-4D97-AF65-F5344CB8AC3E}">
        <p14:creationId xmlns:p14="http://schemas.microsoft.com/office/powerpoint/2010/main" val="83824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9220">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9220">
                                            <p:txEl>
                                              <p:pRg st="7" end="7"/>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89220">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8922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Selecting Files Interactively</a:t>
            </a:r>
            <a:endParaRPr lang="en-US" altLang="de-DE" i="1" dirty="0">
              <a:solidFill>
                <a:schemeClr val="tx1"/>
              </a:solidFill>
              <a:ea typeface="Arial" charset="0"/>
              <a:cs typeface="Arial" charset="0"/>
            </a:endParaRPr>
          </a:p>
        </p:txBody>
      </p:sp>
      <p:sp>
        <p:nvSpPr>
          <p:cNvPr id="1289220" name="Rectangle 4"/>
          <p:cNvSpPr>
            <a:spLocks noChangeArrowheads="1"/>
          </p:cNvSpPr>
          <p:nvPr/>
        </p:nvSpPr>
        <p:spPr bwMode="auto">
          <a:xfrm>
            <a:off x="152400" y="2667000"/>
            <a:ext cx="5791200" cy="167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3200" i="0" dirty="0">
                <a:latin typeface="Courier New" charset="0"/>
              </a:rPr>
              <a:t>try {</a:t>
            </a:r>
          </a:p>
          <a:p>
            <a:r>
              <a:rPr lang="en-US" altLang="de-DE" sz="3200" i="0" dirty="0">
                <a:latin typeface="Courier New" charset="0"/>
              </a:rPr>
              <a:t>  </a:t>
            </a:r>
            <a:r>
              <a:rPr lang="en-US" altLang="de-DE" sz="3200" i="0" dirty="0" err="1">
                <a:latin typeface="Courier New" charset="0"/>
              </a:rPr>
              <a:t>BufferedReader</a:t>
            </a:r>
            <a:r>
              <a:rPr lang="en-US" altLang="de-DE" sz="3200" i="0" dirty="0">
                <a:latin typeface="Courier New" charset="0"/>
              </a:rPr>
              <a:t> </a:t>
            </a:r>
            <a:r>
              <a:rPr lang="en-US" altLang="de-DE" sz="3200" i="0" dirty="0" err="1">
                <a:latin typeface="Courier New" charset="0"/>
              </a:rPr>
              <a:t>rd</a:t>
            </a:r>
            <a:r>
              <a:rPr lang="en-US" altLang="de-DE" sz="3200" i="0" dirty="0">
                <a:latin typeface="Courier New" charset="0"/>
              </a:rPr>
              <a:t> = new</a:t>
            </a:r>
          </a:p>
          <a:p>
            <a:r>
              <a:rPr lang="en-US" altLang="de-DE" sz="3200" i="0" dirty="0">
                <a:latin typeface="Courier New" charset="0"/>
              </a:rPr>
              <a:t>    </a:t>
            </a:r>
            <a:r>
              <a:rPr lang="en-US" altLang="de-DE" sz="3200" i="0" dirty="0" err="1">
                <a:latin typeface="Courier New" charset="0"/>
              </a:rPr>
              <a:t>BufferedReader</a:t>
            </a:r>
            <a:r>
              <a:rPr lang="en-US" altLang="de-DE" sz="3200" i="0" dirty="0">
                <a:latin typeface="Courier New" charset="0"/>
              </a:rPr>
              <a:t>(new </a:t>
            </a:r>
            <a:r>
              <a:rPr lang="en-US" altLang="de-DE" sz="3200" i="0" dirty="0" err="1">
                <a:latin typeface="Courier New" charset="0"/>
              </a:rPr>
              <a:t>FileReader</a:t>
            </a:r>
            <a:r>
              <a:rPr lang="en-US" altLang="de-DE" sz="3200" i="0" dirty="0">
                <a:latin typeface="Courier New" charset="0"/>
              </a:rPr>
              <a:t>(</a:t>
            </a:r>
          </a:p>
          <a:p>
            <a:r>
              <a:rPr lang="en-US" altLang="de-DE" sz="3200" i="0" dirty="0">
                <a:latin typeface="Courier New" charset="0"/>
              </a:rPr>
              <a:t>      </a:t>
            </a:r>
            <a:r>
              <a:rPr lang="en-US" altLang="de-DE" sz="3200" i="0" dirty="0" err="1">
                <a:latin typeface="Courier New" charset="0"/>
              </a:rPr>
              <a:t>chooser.</a:t>
            </a:r>
            <a:r>
              <a:rPr lang="en-US" altLang="de-DE" sz="3200" i="0" dirty="0" err="1">
                <a:solidFill>
                  <a:srgbClr val="FF0000"/>
                </a:solidFill>
                <a:latin typeface="Courier New" charset="0"/>
              </a:rPr>
              <a:t>getSelectedFile</a:t>
            </a:r>
            <a:r>
              <a:rPr lang="en-US" altLang="de-DE" sz="3200" i="0" dirty="0">
                <a:latin typeface="Courier New" charset="0"/>
              </a:rPr>
              <a:t>()));</a:t>
            </a:r>
          </a:p>
          <a:p>
            <a:r>
              <a:rPr lang="en-US" altLang="de-DE" sz="3200" i="0" dirty="0">
                <a:latin typeface="Courier New" charset="0"/>
              </a:rPr>
              <a:t>} catch (</a:t>
            </a:r>
            <a:r>
              <a:rPr lang="en-US" altLang="de-DE" sz="3200" i="0" dirty="0" err="1">
                <a:latin typeface="Courier New" charset="0"/>
              </a:rPr>
              <a:t>IOException</a:t>
            </a:r>
            <a:r>
              <a:rPr lang="en-US" altLang="de-DE" sz="3200" i="0" dirty="0">
                <a:latin typeface="Courier New" charset="0"/>
              </a:rPr>
              <a:t> ex) {</a:t>
            </a:r>
          </a:p>
          <a:p>
            <a:r>
              <a:rPr lang="en-US" altLang="de-DE" sz="3200" i="0" dirty="0">
                <a:latin typeface="Courier New" charset="0"/>
              </a:rPr>
              <a:t>  </a:t>
            </a:r>
            <a:r>
              <a:rPr lang="en-US" altLang="de-DE" sz="3200" i="0" dirty="0" err="1">
                <a:latin typeface="Courier New" charset="0"/>
              </a:rPr>
              <a:t>println</a:t>
            </a:r>
            <a:r>
              <a:rPr lang="en-US" altLang="de-DE" sz="3200" i="0" dirty="0">
                <a:latin typeface="Courier New" charset="0"/>
              </a:rPr>
              <a:t>("Can't open that file.");</a:t>
            </a:r>
          </a:p>
          <a:p>
            <a:r>
              <a:rPr lang="en-US" altLang="de-DE" sz="3200" i="0" dirty="0">
                <a:latin typeface="Courier New" charset="0"/>
              </a:rPr>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28</a:t>
            </a:fld>
            <a:endParaRPr lang="en-US" altLang="de-DE" sz="1400"/>
          </a:p>
        </p:txBody>
      </p:sp>
    </p:spTree>
    <p:extLst>
      <p:ext uri="{BB962C8B-B14F-4D97-AF65-F5344CB8AC3E}">
        <p14:creationId xmlns:p14="http://schemas.microsoft.com/office/powerpoint/2010/main" val="898433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922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9220">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9220">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8922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6930" name="Rectangle 2"/>
          <p:cNvSpPr>
            <a:spLocks noGrp="1" noChangeArrowheads="1"/>
          </p:cNvSpPr>
          <p:nvPr>
            <p:ph type="title"/>
          </p:nvPr>
        </p:nvSpPr>
        <p:spPr>
          <a:xfrm>
            <a:off x="0" y="76200"/>
            <a:ext cx="9144000" cy="1143000"/>
          </a:xfrm>
          <a:noFill/>
          <a:ln/>
        </p:spPr>
        <p:txBody>
          <a:bodyPr/>
          <a:lstStyle/>
          <a:p>
            <a:r>
              <a:rPr lang="en-US" altLang="de-DE" sz="4000" b="1" dirty="0">
                <a:solidFill>
                  <a:schemeClr val="tx1"/>
                </a:solidFill>
                <a:latin typeface="Courier New" charset="0"/>
              </a:rPr>
              <a:t>Scanner</a:t>
            </a:r>
            <a:endParaRPr lang="en-US" altLang="de-DE" dirty="0">
              <a:solidFill>
                <a:schemeClr val="tx1"/>
              </a:solidFill>
              <a:latin typeface="Times New Roman" charset="0"/>
            </a:endParaRPr>
          </a:p>
        </p:txBody>
      </p:sp>
      <p:grpSp>
        <p:nvGrpSpPr>
          <p:cNvPr id="2" name="Gruppierung 1"/>
          <p:cNvGrpSpPr/>
          <p:nvPr/>
        </p:nvGrpSpPr>
        <p:grpSpPr>
          <a:xfrm>
            <a:off x="152400" y="1523352"/>
            <a:ext cx="8839200" cy="4853743"/>
            <a:chOff x="457200" y="2666522"/>
            <a:chExt cx="8229600" cy="3583869"/>
          </a:xfrm>
        </p:grpSpPr>
        <p:sp>
          <p:nvSpPr>
            <p:cNvPr id="1276933" name="Rectangle 5"/>
            <p:cNvSpPr>
              <a:spLocks noChangeArrowheads="1"/>
            </p:cNvSpPr>
            <p:nvPr/>
          </p:nvSpPr>
          <p:spPr bwMode="auto">
            <a:xfrm>
              <a:off x="2971800" y="2666523"/>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Creates a new </a:t>
              </a:r>
              <a:r>
                <a:rPr lang="en-US" altLang="de-DE" sz="2000" i="0">
                  <a:latin typeface="Courier New" charset="0"/>
                </a:rPr>
                <a:t>Scanner</a:t>
              </a:r>
              <a:r>
                <a:rPr lang="en-US" altLang="de-DE" sz="2000" b="0" i="0">
                  <a:latin typeface="Times New Roman" charset="0"/>
                </a:rPr>
                <a:t> object from the reader. </a:t>
              </a:r>
            </a:p>
          </p:txBody>
        </p:sp>
        <p:sp>
          <p:nvSpPr>
            <p:cNvPr id="1276934" name="Rectangle 6"/>
            <p:cNvSpPr>
              <a:spLocks noChangeArrowheads="1"/>
            </p:cNvSpPr>
            <p:nvPr/>
          </p:nvSpPr>
          <p:spPr bwMode="auto">
            <a:xfrm>
              <a:off x="2971800" y="2995136"/>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Returns the next whitespace-delimited token as a string.</a:t>
              </a:r>
              <a:endParaRPr lang="en-US" altLang="de-DE" sz="2000" b="0">
                <a:latin typeface="Times New Roman" charset="0"/>
              </a:endParaRPr>
            </a:p>
          </p:txBody>
        </p:sp>
        <p:sp>
          <p:nvSpPr>
            <p:cNvPr id="1276935" name="Rectangle 7"/>
            <p:cNvSpPr>
              <a:spLocks noChangeArrowheads="1"/>
            </p:cNvSpPr>
            <p:nvPr/>
          </p:nvSpPr>
          <p:spPr bwMode="auto">
            <a:xfrm>
              <a:off x="2971800" y="3679752"/>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Reads the next integer and returns it as an </a:t>
              </a:r>
              <a:r>
                <a:rPr lang="en-US" altLang="de-DE" sz="2000" i="0">
                  <a:latin typeface="Courier New" charset="0"/>
                </a:rPr>
                <a:t>int</a:t>
              </a:r>
              <a:r>
                <a:rPr lang="en-US" altLang="de-DE" sz="2000" b="0" i="0">
                  <a:latin typeface="Times New Roman" charset="0"/>
                </a:rPr>
                <a:t>.</a:t>
              </a:r>
            </a:p>
          </p:txBody>
        </p:sp>
        <p:sp>
          <p:nvSpPr>
            <p:cNvPr id="1276936" name="Rectangle 8"/>
            <p:cNvSpPr>
              <a:spLocks noChangeArrowheads="1"/>
            </p:cNvSpPr>
            <p:nvPr/>
          </p:nvSpPr>
          <p:spPr bwMode="auto">
            <a:xfrm>
              <a:off x="2971800" y="4006777"/>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Reads the next number and returns it as a </a:t>
              </a:r>
              <a:r>
                <a:rPr lang="en-US" altLang="de-DE" sz="2000" i="0">
                  <a:latin typeface="Courier New" charset="0"/>
                </a:rPr>
                <a:t>double</a:t>
              </a:r>
              <a:r>
                <a:rPr lang="en-US" altLang="de-DE" sz="2000" b="0" i="0">
                  <a:latin typeface="Times New Roman" charset="0"/>
                </a:rPr>
                <a:t>.</a:t>
              </a:r>
            </a:p>
          </p:txBody>
        </p:sp>
        <p:sp>
          <p:nvSpPr>
            <p:cNvPr id="1276937" name="Rectangle 9"/>
            <p:cNvSpPr>
              <a:spLocks noChangeArrowheads="1"/>
            </p:cNvSpPr>
            <p:nvPr/>
          </p:nvSpPr>
          <p:spPr bwMode="auto">
            <a:xfrm>
              <a:off x="2971800" y="4324277"/>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Reads the next Boolean value (</a:t>
              </a:r>
              <a:r>
                <a:rPr lang="en-US" altLang="de-DE" sz="2000" i="0">
                  <a:latin typeface="Courier New" charset="0"/>
                </a:rPr>
                <a:t>true</a:t>
              </a:r>
              <a:r>
                <a:rPr lang="en-US" altLang="de-DE" sz="2000" b="0" i="0">
                  <a:latin typeface="Times New Roman" charset="0"/>
                </a:rPr>
                <a:t> or </a:t>
              </a:r>
              <a:r>
                <a:rPr lang="en-US" altLang="de-DE" sz="2000" i="0">
                  <a:latin typeface="Courier New" charset="0"/>
                </a:rPr>
                <a:t>false</a:t>
              </a:r>
              <a:r>
                <a:rPr lang="en-US" altLang="de-DE" sz="2000" b="0" i="0">
                  <a:latin typeface="Times New Roman" charset="0"/>
                </a:rPr>
                <a:t>). </a:t>
              </a:r>
            </a:p>
          </p:txBody>
        </p:sp>
        <p:sp>
          <p:nvSpPr>
            <p:cNvPr id="1276938" name="Rectangle 10"/>
            <p:cNvSpPr>
              <a:spLocks noChangeArrowheads="1"/>
            </p:cNvSpPr>
            <p:nvPr/>
          </p:nvSpPr>
          <p:spPr bwMode="auto">
            <a:xfrm>
              <a:off x="2971800" y="4641777"/>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Returns </a:t>
              </a:r>
              <a:r>
                <a:rPr lang="en-US" altLang="de-DE" sz="2000" i="0">
                  <a:latin typeface="Courier New" charset="0"/>
                </a:rPr>
                <a:t>true</a:t>
              </a:r>
              <a:r>
                <a:rPr lang="en-US" altLang="de-DE" sz="2000" b="0" i="0">
                  <a:latin typeface="Times New Roman" charset="0"/>
                </a:rPr>
                <a:t> if the scanner has any more tokens.</a:t>
              </a:r>
            </a:p>
          </p:txBody>
        </p:sp>
        <p:sp>
          <p:nvSpPr>
            <p:cNvPr id="1276939" name="Rectangle 11"/>
            <p:cNvSpPr>
              <a:spLocks noChangeArrowheads="1"/>
            </p:cNvSpPr>
            <p:nvPr/>
          </p:nvSpPr>
          <p:spPr bwMode="auto">
            <a:xfrm>
              <a:off x="2971800" y="4959277"/>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Returns </a:t>
              </a:r>
              <a:r>
                <a:rPr lang="en-US" altLang="de-DE" sz="2000" i="0">
                  <a:latin typeface="Courier New" charset="0"/>
                </a:rPr>
                <a:t>true</a:t>
              </a:r>
              <a:r>
                <a:rPr lang="en-US" altLang="de-DE" sz="2000" b="0" i="0">
                  <a:latin typeface="Times New Roman" charset="0"/>
                </a:rPr>
                <a:t> if the next token scans as an integer.</a:t>
              </a:r>
            </a:p>
          </p:txBody>
        </p:sp>
        <p:sp>
          <p:nvSpPr>
            <p:cNvPr id="1276940" name="Rectangle 12"/>
            <p:cNvSpPr>
              <a:spLocks noChangeArrowheads="1"/>
            </p:cNvSpPr>
            <p:nvPr/>
          </p:nvSpPr>
          <p:spPr bwMode="auto">
            <a:xfrm>
              <a:off x="2971800" y="5276777"/>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Returns </a:t>
              </a:r>
              <a:r>
                <a:rPr lang="en-US" altLang="de-DE" sz="2000" i="0">
                  <a:latin typeface="Courier New" charset="0"/>
                </a:rPr>
                <a:t>true</a:t>
              </a:r>
              <a:r>
                <a:rPr lang="en-US" altLang="de-DE" sz="2000" b="0" i="0">
                  <a:latin typeface="Times New Roman" charset="0"/>
                </a:rPr>
                <a:t> if the next token scans as a number.</a:t>
              </a:r>
            </a:p>
          </p:txBody>
        </p:sp>
        <p:sp>
          <p:nvSpPr>
            <p:cNvPr id="1276941" name="Rectangle 13"/>
            <p:cNvSpPr>
              <a:spLocks noChangeArrowheads="1"/>
            </p:cNvSpPr>
            <p:nvPr/>
          </p:nvSpPr>
          <p:spPr bwMode="auto">
            <a:xfrm>
              <a:off x="457200" y="2666522"/>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a:latin typeface="Courier New" charset="0"/>
                </a:rPr>
                <a:t>new Scanner(</a:t>
              </a:r>
              <a:r>
                <a:rPr lang="en-US" altLang="de-DE" sz="2000" b="0" dirty="0">
                  <a:latin typeface="Times New Roman" charset="0"/>
                </a:rPr>
                <a:t>reader</a:t>
              </a:r>
              <a:r>
                <a:rPr lang="en-US" altLang="de-DE" sz="2000" i="0" dirty="0">
                  <a:latin typeface="Courier New" charset="0"/>
                </a:rPr>
                <a:t>)</a:t>
              </a:r>
            </a:p>
          </p:txBody>
        </p:sp>
        <p:sp>
          <p:nvSpPr>
            <p:cNvPr id="1276942" name="Rectangle 14"/>
            <p:cNvSpPr>
              <a:spLocks noChangeArrowheads="1"/>
            </p:cNvSpPr>
            <p:nvPr/>
          </p:nvSpPr>
          <p:spPr bwMode="auto">
            <a:xfrm>
              <a:off x="457200" y="2995136"/>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a:latin typeface="Courier New" charset="0"/>
                </a:rPr>
                <a:t>next()</a:t>
              </a:r>
            </a:p>
          </p:txBody>
        </p:sp>
        <p:sp>
          <p:nvSpPr>
            <p:cNvPr id="1276943" name="Rectangle 15"/>
            <p:cNvSpPr>
              <a:spLocks noChangeArrowheads="1"/>
            </p:cNvSpPr>
            <p:nvPr/>
          </p:nvSpPr>
          <p:spPr bwMode="auto">
            <a:xfrm>
              <a:off x="457200" y="3679752"/>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err="1">
                  <a:latin typeface="Courier New" charset="0"/>
                </a:rPr>
                <a:t>nextInt</a:t>
              </a:r>
              <a:r>
                <a:rPr lang="en-US" altLang="de-DE" sz="2000" i="0" dirty="0">
                  <a:latin typeface="Courier New" charset="0"/>
                </a:rPr>
                <a:t>()</a:t>
              </a:r>
            </a:p>
          </p:txBody>
        </p:sp>
        <p:sp>
          <p:nvSpPr>
            <p:cNvPr id="1276944" name="Rectangle 16"/>
            <p:cNvSpPr>
              <a:spLocks noChangeArrowheads="1"/>
            </p:cNvSpPr>
            <p:nvPr/>
          </p:nvSpPr>
          <p:spPr bwMode="auto">
            <a:xfrm>
              <a:off x="457200" y="4006777"/>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err="1">
                  <a:latin typeface="Courier New" charset="0"/>
                </a:rPr>
                <a:t>nextDouble</a:t>
              </a:r>
              <a:r>
                <a:rPr lang="en-US" altLang="de-DE" sz="2000" i="0" dirty="0">
                  <a:latin typeface="Courier New" charset="0"/>
                </a:rPr>
                <a:t>()</a:t>
              </a:r>
            </a:p>
          </p:txBody>
        </p:sp>
        <p:sp>
          <p:nvSpPr>
            <p:cNvPr id="1276945" name="Rectangle 17"/>
            <p:cNvSpPr>
              <a:spLocks noChangeArrowheads="1"/>
            </p:cNvSpPr>
            <p:nvPr/>
          </p:nvSpPr>
          <p:spPr bwMode="auto">
            <a:xfrm>
              <a:off x="457200" y="4324277"/>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a:latin typeface="Courier New" charset="0"/>
                </a:rPr>
                <a:t>nextBoolean()</a:t>
              </a:r>
            </a:p>
          </p:txBody>
        </p:sp>
        <p:sp>
          <p:nvSpPr>
            <p:cNvPr id="1276946" name="Rectangle 18"/>
            <p:cNvSpPr>
              <a:spLocks noChangeArrowheads="1"/>
            </p:cNvSpPr>
            <p:nvPr/>
          </p:nvSpPr>
          <p:spPr bwMode="auto">
            <a:xfrm>
              <a:off x="457200" y="4641777"/>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err="1">
                  <a:latin typeface="Courier New" charset="0"/>
                </a:rPr>
                <a:t>hasNext</a:t>
              </a:r>
              <a:r>
                <a:rPr lang="en-US" altLang="de-DE" sz="2000" i="0" dirty="0">
                  <a:latin typeface="Courier New" charset="0"/>
                </a:rPr>
                <a:t>()</a:t>
              </a:r>
            </a:p>
          </p:txBody>
        </p:sp>
        <p:sp>
          <p:nvSpPr>
            <p:cNvPr id="1276947" name="Rectangle 19"/>
            <p:cNvSpPr>
              <a:spLocks noChangeArrowheads="1"/>
            </p:cNvSpPr>
            <p:nvPr/>
          </p:nvSpPr>
          <p:spPr bwMode="auto">
            <a:xfrm>
              <a:off x="457200" y="4959277"/>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err="1">
                  <a:latin typeface="Courier New" charset="0"/>
                </a:rPr>
                <a:t>hasNextInt</a:t>
              </a:r>
              <a:r>
                <a:rPr lang="en-US" altLang="de-DE" sz="2000" i="0" dirty="0">
                  <a:latin typeface="Courier New" charset="0"/>
                </a:rPr>
                <a:t>()</a:t>
              </a:r>
            </a:p>
          </p:txBody>
        </p:sp>
        <p:sp>
          <p:nvSpPr>
            <p:cNvPr id="1276948" name="Rectangle 20"/>
            <p:cNvSpPr>
              <a:spLocks noChangeArrowheads="1"/>
            </p:cNvSpPr>
            <p:nvPr/>
          </p:nvSpPr>
          <p:spPr bwMode="auto">
            <a:xfrm>
              <a:off x="457200" y="5276777"/>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a:latin typeface="Courier New" charset="0"/>
                </a:rPr>
                <a:t>hasNextDouble()</a:t>
              </a:r>
            </a:p>
          </p:txBody>
        </p:sp>
        <p:sp>
          <p:nvSpPr>
            <p:cNvPr id="1276949" name="Rectangle 21"/>
            <p:cNvSpPr>
              <a:spLocks noChangeArrowheads="1"/>
            </p:cNvSpPr>
            <p:nvPr/>
          </p:nvSpPr>
          <p:spPr bwMode="auto">
            <a:xfrm>
              <a:off x="2971800" y="5595864"/>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Returns </a:t>
              </a:r>
              <a:r>
                <a:rPr lang="en-US" altLang="de-DE" sz="2000" i="0">
                  <a:latin typeface="Courier New" charset="0"/>
                </a:rPr>
                <a:t>true</a:t>
              </a:r>
              <a:r>
                <a:rPr lang="en-US" altLang="de-DE" sz="2000" b="0" i="0">
                  <a:latin typeface="Times New Roman" charset="0"/>
                </a:rPr>
                <a:t> if the next token is either </a:t>
              </a:r>
              <a:r>
                <a:rPr lang="en-US" altLang="de-DE" sz="2000" i="0">
                  <a:latin typeface="Courier New" charset="0"/>
                </a:rPr>
                <a:t>true</a:t>
              </a:r>
              <a:r>
                <a:rPr lang="en-US" altLang="de-DE" sz="2000" b="0" i="0">
                  <a:latin typeface="Times New Roman" charset="0"/>
                </a:rPr>
                <a:t> or </a:t>
              </a:r>
              <a:r>
                <a:rPr lang="en-US" altLang="de-DE" sz="2000" i="0">
                  <a:latin typeface="Courier New" charset="0"/>
                </a:rPr>
                <a:t>false</a:t>
              </a:r>
              <a:r>
                <a:rPr lang="en-US" altLang="de-DE" sz="2000" b="0" i="0">
                  <a:latin typeface="Times New Roman" charset="0"/>
                </a:rPr>
                <a:t>. </a:t>
              </a:r>
            </a:p>
          </p:txBody>
        </p:sp>
        <p:sp>
          <p:nvSpPr>
            <p:cNvPr id="1276950" name="Rectangle 22"/>
            <p:cNvSpPr>
              <a:spLocks noChangeArrowheads="1"/>
            </p:cNvSpPr>
            <p:nvPr/>
          </p:nvSpPr>
          <p:spPr bwMode="auto">
            <a:xfrm>
              <a:off x="2971800" y="5913364"/>
              <a:ext cx="57150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a:latin typeface="Times New Roman" charset="0"/>
                </a:rPr>
                <a:t>Closes the scanner and the underlying reader.</a:t>
              </a:r>
            </a:p>
          </p:txBody>
        </p:sp>
        <p:sp>
          <p:nvSpPr>
            <p:cNvPr id="1276951" name="Rectangle 23"/>
            <p:cNvSpPr>
              <a:spLocks noChangeArrowheads="1"/>
            </p:cNvSpPr>
            <p:nvPr/>
          </p:nvSpPr>
          <p:spPr bwMode="auto">
            <a:xfrm>
              <a:off x="457200" y="5595864"/>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a:latin typeface="Courier New" charset="0"/>
                </a:rPr>
                <a:t>hasNextBoolean()</a:t>
              </a:r>
            </a:p>
          </p:txBody>
        </p:sp>
        <p:sp>
          <p:nvSpPr>
            <p:cNvPr id="1276952" name="Rectangle 24"/>
            <p:cNvSpPr>
              <a:spLocks noChangeArrowheads="1"/>
            </p:cNvSpPr>
            <p:nvPr/>
          </p:nvSpPr>
          <p:spPr bwMode="auto">
            <a:xfrm>
              <a:off x="457200" y="5913841"/>
              <a:ext cx="2514600" cy="3365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a:latin typeface="Courier New" charset="0"/>
                </a:rPr>
                <a:t>close()</a:t>
              </a:r>
            </a:p>
          </p:txBody>
        </p:sp>
      </p:grpSp>
      <p:sp>
        <p:nvSpPr>
          <p:cNvPr id="27"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29</a:t>
            </a:fld>
            <a:endParaRPr lang="en-US" altLang="de-DE" sz="1400"/>
          </a:p>
        </p:txBody>
      </p:sp>
      <p:sp>
        <p:nvSpPr>
          <p:cNvPr id="26" name="Rectangle 22">
            <a:extLst>
              <a:ext uri="{FF2B5EF4-FFF2-40B4-BE49-F238E27FC236}">
                <a16:creationId xmlns:a16="http://schemas.microsoft.com/office/drawing/2014/main" id="{9579A85D-94BB-304F-917B-20C5735D0D1A}"/>
              </a:ext>
            </a:extLst>
          </p:cNvPr>
          <p:cNvSpPr>
            <a:spLocks noChangeArrowheads="1"/>
          </p:cNvSpPr>
          <p:nvPr/>
        </p:nvSpPr>
        <p:spPr bwMode="auto">
          <a:xfrm>
            <a:off x="2853267" y="2433350"/>
            <a:ext cx="6138333" cy="45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5000"/>
              </a:lnSpc>
            </a:pPr>
            <a:r>
              <a:rPr lang="en-US" altLang="de-DE" sz="2000" b="0" i="0" dirty="0">
                <a:latin typeface="Times New Roman" charset="0"/>
              </a:rPr>
              <a:t>Returns rest of line as string.</a:t>
            </a:r>
          </a:p>
        </p:txBody>
      </p:sp>
      <p:sp>
        <p:nvSpPr>
          <p:cNvPr id="28" name="Rectangle 24">
            <a:extLst>
              <a:ext uri="{FF2B5EF4-FFF2-40B4-BE49-F238E27FC236}">
                <a16:creationId xmlns:a16="http://schemas.microsoft.com/office/drawing/2014/main" id="{DE0DABCF-DF33-174F-98D9-3BC6F37D6798}"/>
              </a:ext>
            </a:extLst>
          </p:cNvPr>
          <p:cNvSpPr>
            <a:spLocks noChangeArrowheads="1"/>
          </p:cNvSpPr>
          <p:nvPr/>
        </p:nvSpPr>
        <p:spPr bwMode="auto">
          <a:xfrm>
            <a:off x="152400" y="2433350"/>
            <a:ext cx="2700867" cy="4558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80000"/>
              </a:lnSpc>
            </a:pPr>
            <a:r>
              <a:rPr lang="en-US" altLang="de-DE" sz="2000" i="0" dirty="0" err="1">
                <a:latin typeface="Courier New" charset="0"/>
              </a:rPr>
              <a:t>nextLine</a:t>
            </a:r>
            <a:r>
              <a:rPr lang="en-US" altLang="de-DE" sz="2000" i="0" dirty="0">
                <a:latin typeface="Courier New" charset="0"/>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765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Using Data Files</a:t>
            </a:r>
          </a:p>
        </p:txBody>
      </p:sp>
      <p:sp>
        <p:nvSpPr>
          <p:cNvPr id="667697" name="Rectangle 49"/>
          <p:cNvSpPr>
            <a:spLocks noChangeArrowheads="1"/>
          </p:cNvSpPr>
          <p:nvPr/>
        </p:nvSpPr>
        <p:spPr bwMode="auto">
          <a:xfrm>
            <a:off x="503238" y="1155700"/>
            <a:ext cx="8183562" cy="113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Applications that involve searching and sorting typically work with data collections that are too large to enter by hand.  For this reason, section 12.4 includes a brief discussion of data files, which make it possible to work with stored data.</a:t>
            </a:r>
          </a:p>
        </p:txBody>
      </p:sp>
      <p:sp>
        <p:nvSpPr>
          <p:cNvPr id="667698" name="Rectangle 50"/>
          <p:cNvSpPr>
            <a:spLocks noChangeArrowheads="1"/>
          </p:cNvSpPr>
          <p:nvPr/>
        </p:nvSpPr>
        <p:spPr bwMode="auto">
          <a:xfrm>
            <a:off x="504825" y="2578100"/>
            <a:ext cx="8183563" cy="1765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A </a:t>
            </a:r>
            <a:r>
              <a:rPr lang="en-US" altLang="de-DE" sz="2400" i="0">
                <a:latin typeface="Times New Roman" charset="0"/>
              </a:rPr>
              <a:t>file</a:t>
            </a:r>
            <a:r>
              <a:rPr lang="en-US" altLang="de-DE" sz="2400" b="0" i="0">
                <a:latin typeface="Times New Roman" charset="0"/>
              </a:rPr>
              <a:t> is the generic name for any named collection of data maintained on the various types of permanent storage media attached to a computer.  In most cases, a file is stored on a hard disk, but it can also be stored on removable medium, such as a CD or flash memory drive.</a:t>
            </a:r>
          </a:p>
        </p:txBody>
      </p:sp>
      <p:sp>
        <p:nvSpPr>
          <p:cNvPr id="667699" name="Rectangle 51"/>
          <p:cNvSpPr>
            <a:spLocks noChangeArrowheads="1"/>
          </p:cNvSpPr>
          <p:nvPr/>
        </p:nvSpPr>
        <p:spPr bwMode="auto">
          <a:xfrm>
            <a:off x="503238" y="4318000"/>
            <a:ext cx="8183562" cy="2082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Files can contain information of many different types.  When you compile a Java program, for example, the compiler stores its output in a set of </a:t>
            </a:r>
            <a:r>
              <a:rPr lang="en-US" altLang="de-DE" sz="2400" i="0">
                <a:latin typeface="Times New Roman" charset="0"/>
              </a:rPr>
              <a:t>class files</a:t>
            </a:r>
            <a:r>
              <a:rPr lang="en-US" altLang="de-DE" sz="2400" b="0" i="0">
                <a:latin typeface="Times New Roman" charset="0"/>
              </a:rPr>
              <a:t>, each of which contains the binary data associated with a class.  The most common type of file, however, is a </a:t>
            </a:r>
            <a:r>
              <a:rPr lang="en-US" altLang="de-DE" sz="2400" i="0">
                <a:latin typeface="Times New Roman" charset="0"/>
              </a:rPr>
              <a:t>text file</a:t>
            </a:r>
            <a:r>
              <a:rPr lang="en-US" altLang="de-DE" sz="2400" b="0" i="0">
                <a:latin typeface="Times New Roman" charset="0"/>
              </a:rPr>
              <a:t>, which contains character data of the sort you find in a string.</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7698">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769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7698" grpId="0" build="p" autoUpdateAnimBg="0"/>
      <p:bldP spid="66769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152400"/>
            <a:ext cx="9144000" cy="1143000"/>
          </a:xfrm>
          <a:noFill/>
          <a:ln/>
        </p:spPr>
        <p:txBody>
          <a:bodyPr/>
          <a:lstStyle/>
          <a:p>
            <a:r>
              <a:rPr lang="en-US" altLang="de-DE">
                <a:solidFill>
                  <a:schemeClr val="tx1"/>
                </a:solidFill>
                <a:ea typeface="Arial" charset="0"/>
                <a:cs typeface="Arial" charset="0"/>
              </a:rPr>
              <a:t>Scanning Input</a:t>
            </a:r>
            <a:endParaRPr lang="en-US" altLang="de-DE" i="1" dirty="0">
              <a:solidFill>
                <a:schemeClr val="tx1"/>
              </a:solidFill>
              <a:ea typeface="Arial" charset="0"/>
              <a:cs typeface="Arial" charset="0"/>
            </a:endParaRPr>
          </a:p>
        </p:txBody>
      </p:sp>
      <p:sp>
        <p:nvSpPr>
          <p:cNvPr id="1289220" name="Rectangle 4"/>
          <p:cNvSpPr>
            <a:spLocks noChangeArrowheads="1"/>
          </p:cNvSpPr>
          <p:nvPr/>
        </p:nvSpPr>
        <p:spPr bwMode="auto">
          <a:xfrm>
            <a:off x="152400" y="2667000"/>
            <a:ext cx="5791200" cy="167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r>
              <a:rPr lang="en-US" altLang="de-DE" sz="2000" i="0" dirty="0">
                <a:latin typeface="Courier New" charset="0"/>
              </a:rPr>
              <a:t>// ACM Java</a:t>
            </a:r>
          </a:p>
          <a:p>
            <a:r>
              <a:rPr lang="en-US" altLang="de-DE" sz="2000" i="0" dirty="0">
                <a:latin typeface="Courier New" charset="0"/>
              </a:rPr>
              <a:t>String name = </a:t>
            </a:r>
            <a:r>
              <a:rPr lang="en-US" altLang="de-DE" sz="2000" i="0" dirty="0" err="1">
                <a:latin typeface="Courier New" charset="0"/>
              </a:rPr>
              <a:t>readLine</a:t>
            </a:r>
            <a:r>
              <a:rPr lang="en-US" altLang="de-DE" sz="2000" i="0" dirty="0">
                <a:latin typeface="Courier New" charset="0"/>
              </a:rPr>
              <a:t>(”What’s your name? ");</a:t>
            </a:r>
          </a:p>
          <a:p>
            <a:r>
              <a:rPr lang="en-US" altLang="de-DE" sz="2000" i="0" dirty="0" err="1">
                <a:latin typeface="Courier New" charset="0"/>
              </a:rPr>
              <a:t>println</a:t>
            </a:r>
            <a:r>
              <a:rPr lang="en-US" altLang="de-DE" sz="2000" i="0" dirty="0">
                <a:latin typeface="Courier New" charset="0"/>
              </a:rPr>
              <a:t>("Hello, " + name);</a:t>
            </a:r>
          </a:p>
          <a:p>
            <a:endParaRPr lang="en-US" altLang="de-DE" sz="2000" i="0" dirty="0">
              <a:latin typeface="Courier New" charset="0"/>
            </a:endParaRPr>
          </a:p>
          <a:p>
            <a:r>
              <a:rPr lang="en-US" altLang="de-DE" sz="2000" i="0" dirty="0">
                <a:latin typeface="Courier New" charset="0"/>
              </a:rPr>
              <a:t>// "Standard" Java</a:t>
            </a:r>
          </a:p>
          <a:p>
            <a:r>
              <a:rPr lang="en-US" altLang="de-DE" sz="2000" i="0" dirty="0">
                <a:solidFill>
                  <a:srgbClr val="FF0000"/>
                </a:solidFill>
                <a:latin typeface="Courier New" charset="0"/>
              </a:rPr>
              <a:t>Scanner in = new Scanner(</a:t>
            </a:r>
            <a:r>
              <a:rPr lang="en-US" altLang="de-DE" sz="2000" i="0" dirty="0" err="1">
                <a:solidFill>
                  <a:srgbClr val="FF0000"/>
                </a:solidFill>
                <a:latin typeface="Courier New" charset="0"/>
              </a:rPr>
              <a:t>System.in</a:t>
            </a:r>
            <a:r>
              <a:rPr lang="en-US" altLang="de-DE" sz="2000" i="0" dirty="0">
                <a:solidFill>
                  <a:srgbClr val="FF0000"/>
                </a:solidFill>
                <a:latin typeface="Courier New" charset="0"/>
              </a:rPr>
              <a:t>);</a:t>
            </a:r>
          </a:p>
          <a:p>
            <a:r>
              <a:rPr lang="en-US" altLang="de-DE" sz="2000" i="0" dirty="0" err="1">
                <a:latin typeface="Courier New" charset="0"/>
              </a:rPr>
              <a:t>System.out.print</a:t>
            </a:r>
            <a:r>
              <a:rPr lang="en-US" altLang="de-DE" sz="2000" i="0" dirty="0">
                <a:latin typeface="Courier New" charset="0"/>
              </a:rPr>
              <a:t>("What’s your name? ");</a:t>
            </a:r>
          </a:p>
          <a:p>
            <a:r>
              <a:rPr lang="en-US" altLang="de-DE" sz="2000" i="0" dirty="0">
                <a:latin typeface="Courier New" charset="0"/>
              </a:rPr>
              <a:t>name = </a:t>
            </a:r>
            <a:r>
              <a:rPr lang="en-US" altLang="de-DE" sz="2000" i="0" dirty="0" err="1">
                <a:solidFill>
                  <a:srgbClr val="FF0000"/>
                </a:solidFill>
                <a:latin typeface="Courier New" charset="0"/>
              </a:rPr>
              <a:t>in.nextLine</a:t>
            </a:r>
            <a:r>
              <a:rPr lang="en-US" altLang="de-DE" sz="2000" i="0" dirty="0">
                <a:solidFill>
                  <a:srgbClr val="FF0000"/>
                </a:solidFill>
                <a:latin typeface="Courier New" charset="0"/>
              </a:rPr>
              <a:t>()</a:t>
            </a:r>
            <a:r>
              <a:rPr lang="en-US" altLang="de-DE" sz="2000" i="0" dirty="0">
                <a:latin typeface="Courier New" charset="0"/>
              </a:rPr>
              <a:t>;</a:t>
            </a:r>
          </a:p>
          <a:p>
            <a:r>
              <a:rPr lang="en-US" altLang="de-DE" sz="2000" i="0" dirty="0" err="1">
                <a:solidFill>
                  <a:srgbClr val="FF0000"/>
                </a:solidFill>
                <a:latin typeface="Courier New" charset="0"/>
              </a:rPr>
              <a:t>in.close</a:t>
            </a:r>
            <a:r>
              <a:rPr lang="en-US" altLang="de-DE" sz="2000" i="0" dirty="0">
                <a:solidFill>
                  <a:srgbClr val="FF0000"/>
                </a:solidFill>
                <a:latin typeface="Courier New" charset="0"/>
              </a:rPr>
              <a:t>()</a:t>
            </a:r>
            <a:r>
              <a:rPr lang="en-US" altLang="de-DE" sz="2000" i="0" dirty="0">
                <a:latin typeface="Courier New" charset="0"/>
              </a:rPr>
              <a:t>;</a:t>
            </a:r>
          </a:p>
          <a:p>
            <a:r>
              <a:rPr lang="en-US" altLang="de-DE" sz="2000" i="0" dirty="0" err="1">
                <a:latin typeface="Courier New" charset="0"/>
              </a:rPr>
              <a:t>System.out.println</a:t>
            </a:r>
            <a:r>
              <a:rPr lang="en-US" altLang="de-DE" sz="2000" i="0" dirty="0">
                <a:latin typeface="Courier New" charset="0"/>
              </a:rPr>
              <a:t>("Way to go, " + name); </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30</a:t>
            </a:fld>
            <a:endParaRPr lang="en-US" altLang="de-DE" sz="1400"/>
          </a:p>
        </p:txBody>
      </p:sp>
    </p:spTree>
    <p:extLst>
      <p:ext uri="{BB962C8B-B14F-4D97-AF65-F5344CB8AC3E}">
        <p14:creationId xmlns:p14="http://schemas.microsoft.com/office/powerpoint/2010/main" val="4177744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9220">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9220">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9220">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89220">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89220">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89220">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97410"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Using Files for Output</a:t>
            </a:r>
          </a:p>
        </p:txBody>
      </p:sp>
      <p:sp>
        <p:nvSpPr>
          <p:cNvPr id="1297411" name="Rectangle 3"/>
          <p:cNvSpPr>
            <a:spLocks noChangeArrowheads="1"/>
          </p:cNvSpPr>
          <p:nvPr/>
        </p:nvSpPr>
        <p:spPr bwMode="auto">
          <a:xfrm>
            <a:off x="504825" y="1168400"/>
            <a:ext cx="8183563" cy="119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The </a:t>
            </a:r>
            <a:r>
              <a:rPr lang="en-US" altLang="de-DE" sz="2200" i="0">
                <a:latin typeface="Courier New" charset="0"/>
              </a:rPr>
              <a:t>java.io</a:t>
            </a:r>
            <a:r>
              <a:rPr lang="en-US" altLang="de-DE" sz="2400" b="0" i="0">
                <a:latin typeface="Times New Roman" charset="0"/>
              </a:rPr>
              <a:t> package also makes it possible to create new text files by using the appropriate subclasses of the generic </a:t>
            </a:r>
            <a:r>
              <a:rPr lang="en-US" altLang="de-DE" sz="2200" i="0">
                <a:latin typeface="Courier New" charset="0"/>
              </a:rPr>
              <a:t>Writer</a:t>
            </a:r>
            <a:r>
              <a:rPr lang="en-US" altLang="de-DE" sz="2400" b="0" i="0">
                <a:latin typeface="Times New Roman" charset="0"/>
              </a:rPr>
              <a:t> class.</a:t>
            </a:r>
          </a:p>
        </p:txBody>
      </p:sp>
      <p:grpSp>
        <p:nvGrpSpPr>
          <p:cNvPr id="1297412" name="Group 4"/>
          <p:cNvGrpSpPr>
            <a:grpSpLocks/>
          </p:cNvGrpSpPr>
          <p:nvPr/>
        </p:nvGrpSpPr>
        <p:grpSpPr bwMode="auto">
          <a:xfrm>
            <a:off x="503238" y="2286000"/>
            <a:ext cx="8183562" cy="2984500"/>
            <a:chOff x="317" y="2248"/>
            <a:chExt cx="5155" cy="1880"/>
          </a:xfrm>
        </p:grpSpPr>
        <p:sp>
          <p:nvSpPr>
            <p:cNvPr id="1297413" name="Rectangle 5"/>
            <p:cNvSpPr>
              <a:spLocks noChangeArrowheads="1"/>
            </p:cNvSpPr>
            <p:nvPr/>
          </p:nvSpPr>
          <p:spPr bwMode="auto">
            <a:xfrm>
              <a:off x="317" y="2248"/>
              <a:ext cx="5155" cy="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When you write data to a file, the most common approach is to create a </a:t>
              </a:r>
              <a:r>
                <a:rPr lang="en-US" altLang="de-DE" sz="2200" i="0">
                  <a:latin typeface="Courier New" charset="0"/>
                </a:rPr>
                <a:t>PrintWriter</a:t>
              </a:r>
              <a:r>
                <a:rPr lang="en-US" altLang="de-DE" sz="2600" b="0" i="0">
                  <a:latin typeface="Times New Roman" charset="0"/>
                </a:rPr>
                <a:t> like this</a:t>
              </a:r>
              <a:r>
                <a:rPr lang="en-US" altLang="de-DE" sz="2400" b="0" i="0">
                  <a:latin typeface="Times New Roman" charset="0"/>
                </a:rPr>
                <a:t>:</a:t>
              </a:r>
            </a:p>
          </p:txBody>
        </p:sp>
        <p:sp>
          <p:nvSpPr>
            <p:cNvPr id="1297414" name="Rectangle 6"/>
            <p:cNvSpPr>
              <a:spLocks noChangeArrowheads="1"/>
            </p:cNvSpPr>
            <p:nvPr/>
          </p:nvSpPr>
          <p:spPr bwMode="auto">
            <a:xfrm>
              <a:off x="960" y="2824"/>
              <a:ext cx="4000" cy="392"/>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i="0" dirty="0" err="1">
                  <a:latin typeface="Courier New" charset="0"/>
                </a:rPr>
                <a:t>PrintWriter</a:t>
              </a:r>
              <a:r>
                <a:rPr lang="en-US" altLang="de-DE" i="0" dirty="0">
                  <a:latin typeface="Courier New" charset="0"/>
                </a:rPr>
                <a:t> </a:t>
              </a:r>
              <a:r>
                <a:rPr lang="en-US" altLang="de-DE" i="0" dirty="0" err="1">
                  <a:latin typeface="Courier New" charset="0"/>
                </a:rPr>
                <a:t>wr</a:t>
              </a:r>
              <a:r>
                <a:rPr lang="en-US" altLang="de-DE" i="0" dirty="0">
                  <a:latin typeface="Courier New" charset="0"/>
                </a:rPr>
                <a:t> = new </a:t>
              </a:r>
              <a:r>
                <a:rPr lang="en-US" altLang="de-DE" i="0" dirty="0" err="1">
                  <a:latin typeface="Courier New" charset="0"/>
                </a:rPr>
                <a:t>PrintWriter</a:t>
              </a:r>
              <a:r>
                <a:rPr lang="en-US" altLang="de-DE" i="0" dirty="0">
                  <a:latin typeface="Courier New" charset="0"/>
                </a:rPr>
                <a:t>(</a:t>
              </a:r>
            </a:p>
            <a:p>
              <a:pPr>
                <a:lnSpc>
                  <a:spcPct val="95000"/>
                </a:lnSpc>
              </a:pPr>
              <a:r>
                <a:rPr lang="en-US" altLang="de-DE" i="0" dirty="0">
                  <a:latin typeface="Courier New" charset="0"/>
                </a:rPr>
                <a:t>                       new </a:t>
              </a:r>
              <a:r>
                <a:rPr lang="en-US" altLang="de-DE" i="0" dirty="0" err="1">
                  <a:latin typeface="Courier New" charset="0"/>
                </a:rPr>
                <a:t>FileWriter</a:t>
              </a:r>
              <a:r>
                <a:rPr lang="en-US" altLang="de-DE" i="0" dirty="0">
                  <a:latin typeface="Courier New" charset="0"/>
                </a:rPr>
                <a:t>(</a:t>
              </a:r>
              <a:r>
                <a:rPr lang="en-US" altLang="de-DE" sz="700" b="0" dirty="0">
                  <a:latin typeface="Times New Roman" charset="0"/>
                </a:rPr>
                <a:t> </a:t>
              </a:r>
              <a:r>
                <a:rPr lang="en-US" altLang="de-DE" b="0" dirty="0">
                  <a:latin typeface="Times New Roman" charset="0"/>
                </a:rPr>
                <a:t>filename</a:t>
              </a:r>
              <a:r>
                <a:rPr lang="en-US" altLang="de-DE" i="0" dirty="0">
                  <a:latin typeface="Courier New" charset="0"/>
                </a:rPr>
                <a:t>));</a:t>
              </a:r>
            </a:p>
          </p:txBody>
        </p:sp>
        <p:sp>
          <p:nvSpPr>
            <p:cNvPr id="1297415" name="Rectangle 7"/>
            <p:cNvSpPr>
              <a:spLocks noChangeArrowheads="1"/>
            </p:cNvSpPr>
            <p:nvPr/>
          </p:nvSpPr>
          <p:spPr bwMode="auto">
            <a:xfrm>
              <a:off x="317" y="3312"/>
              <a:ext cx="5155" cy="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buFontTx/>
                <a:buNone/>
              </a:pPr>
              <a:r>
                <a:rPr lang="en-US" altLang="de-DE" sz="2400" b="0" i="0">
                  <a:latin typeface="Times New Roman" charset="0"/>
                </a:rPr>
                <a:t>	As in the reader example, this nested constructor first creates a </a:t>
              </a:r>
              <a:r>
                <a:rPr lang="en-US" altLang="de-DE" sz="2200" i="0">
                  <a:latin typeface="Courier New" charset="0"/>
                </a:rPr>
                <a:t>FileWriter</a:t>
              </a:r>
              <a:r>
                <a:rPr lang="en-US" altLang="de-DE" sz="2600" b="0" i="0">
                  <a:latin typeface="Times New Roman" charset="0"/>
                </a:rPr>
                <a:t> for the specified file name and then passes the result along to the </a:t>
              </a:r>
              <a:r>
                <a:rPr lang="en-US" altLang="de-DE" sz="2200" i="0">
                  <a:latin typeface="Courier New" charset="0"/>
                </a:rPr>
                <a:t>PrintWriter</a:t>
              </a:r>
              <a:r>
                <a:rPr lang="en-US" altLang="de-DE" sz="2600" b="0" i="0">
                  <a:latin typeface="Times New Roman" charset="0"/>
                </a:rPr>
                <a:t> constructor.</a:t>
              </a:r>
            </a:p>
          </p:txBody>
        </p:sp>
      </p:grpSp>
      <p:sp>
        <p:nvSpPr>
          <p:cNvPr id="1297416" name="Rectangle 8"/>
          <p:cNvSpPr>
            <a:spLocks noChangeArrowheads="1"/>
          </p:cNvSpPr>
          <p:nvPr/>
        </p:nvSpPr>
        <p:spPr bwMode="auto">
          <a:xfrm>
            <a:off x="503238" y="5194300"/>
            <a:ext cx="8183562" cy="135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marL="342900" indent="-342900">
              <a:spcBef>
                <a:spcPct val="20000"/>
              </a:spcBef>
              <a:buChar char="•"/>
              <a:defRPr sz="3200">
                <a:solidFill>
                  <a:schemeClr val="tx1"/>
                </a:solidFill>
                <a:latin typeface="Times" charset="0"/>
              </a:defRPr>
            </a:lvl1pPr>
            <a:lvl2pPr marL="742950" indent="-285750">
              <a:spcBef>
                <a:spcPct val="20000"/>
              </a:spcBef>
              <a:buChar char="–"/>
              <a:defRPr sz="2800">
                <a:solidFill>
                  <a:schemeClr val="tx1"/>
                </a:solidFill>
                <a:latin typeface="Times" charset="0"/>
              </a:defRPr>
            </a:lvl2pPr>
            <a:lvl3pPr marL="1143000" indent="-228600">
              <a:spcBef>
                <a:spcPct val="20000"/>
              </a:spcBef>
              <a:buChar char="•"/>
              <a:defRPr sz="2400">
                <a:solidFill>
                  <a:schemeClr val="tx1"/>
                </a:solidFill>
                <a:latin typeface="Times" charset="0"/>
              </a:defRPr>
            </a:lvl3pPr>
            <a:lvl4pPr marL="1600200" indent="-228600">
              <a:spcBef>
                <a:spcPct val="20000"/>
              </a:spcBef>
              <a:buChar char="–"/>
              <a:defRPr sz="2000">
                <a:solidFill>
                  <a:schemeClr val="tx1"/>
                </a:solidFill>
                <a:latin typeface="Times" charset="0"/>
              </a:defRPr>
            </a:lvl4pPr>
            <a:lvl5pPr marL="2057400" indent="-228600">
              <a:spcBef>
                <a:spcPct val="20000"/>
              </a:spcBef>
              <a:buChar char="»"/>
              <a:defRPr sz="2000">
                <a:solidFill>
                  <a:schemeClr val="tx1"/>
                </a:solidFill>
                <a:latin typeface="Times" charset="0"/>
              </a:defRPr>
            </a:lvl5pPr>
            <a:lvl6pPr marL="2514600" indent="-228600" eaLnBrk="0" fontAlgn="base" hangingPunct="0">
              <a:spcBef>
                <a:spcPct val="20000"/>
              </a:spcBef>
              <a:spcAft>
                <a:spcPct val="0"/>
              </a:spcAft>
              <a:buChar char="»"/>
              <a:defRPr sz="2000">
                <a:solidFill>
                  <a:schemeClr val="tx1"/>
                </a:solidFill>
                <a:latin typeface="Times" charset="0"/>
              </a:defRPr>
            </a:lvl6pPr>
            <a:lvl7pPr marL="2971800" indent="-228600" eaLnBrk="0" fontAlgn="base" hangingPunct="0">
              <a:spcBef>
                <a:spcPct val="20000"/>
              </a:spcBef>
              <a:spcAft>
                <a:spcPct val="0"/>
              </a:spcAft>
              <a:buChar char="»"/>
              <a:defRPr sz="2000">
                <a:solidFill>
                  <a:schemeClr val="tx1"/>
                </a:solidFill>
                <a:latin typeface="Times" charset="0"/>
              </a:defRPr>
            </a:lvl7pPr>
            <a:lvl8pPr marL="3429000" indent="-228600" eaLnBrk="0" fontAlgn="base" hangingPunct="0">
              <a:spcBef>
                <a:spcPct val="20000"/>
              </a:spcBef>
              <a:spcAft>
                <a:spcPct val="0"/>
              </a:spcAft>
              <a:buChar char="»"/>
              <a:defRPr sz="2000">
                <a:solidFill>
                  <a:schemeClr val="tx1"/>
                </a:solidFill>
                <a:latin typeface="Times" charset="0"/>
              </a:defRPr>
            </a:lvl8pPr>
            <a:lvl9pPr marL="3886200" indent="-228600" eaLnBrk="0" fontAlgn="base" hangingPunct="0">
              <a:spcBef>
                <a:spcPct val="20000"/>
              </a:spcBef>
              <a:spcAft>
                <a:spcPct val="0"/>
              </a:spcAft>
              <a:buChar char="»"/>
              <a:defRPr sz="2000">
                <a:solidFill>
                  <a:schemeClr val="tx1"/>
                </a:solidFill>
                <a:latin typeface="Times" charset="0"/>
              </a:defRPr>
            </a:lvl9pPr>
          </a:lstStyle>
          <a:p>
            <a:pPr algn="just">
              <a:lnSpc>
                <a:spcPct val="85000"/>
              </a:lnSpc>
              <a:spcBef>
                <a:spcPct val="0"/>
              </a:spcBef>
              <a:spcAft>
                <a:spcPct val="50000"/>
              </a:spcAft>
            </a:pPr>
            <a:r>
              <a:rPr lang="en-US" altLang="de-DE" sz="2400" b="0" i="0">
                <a:latin typeface="Times New Roman" charset="0"/>
              </a:rPr>
              <a:t>Once you have a </a:t>
            </a:r>
            <a:r>
              <a:rPr lang="en-US" altLang="de-DE" sz="2200" i="0">
                <a:latin typeface="Courier New" charset="0"/>
              </a:rPr>
              <a:t>PrintWriter</a:t>
            </a:r>
            <a:r>
              <a:rPr lang="en-US" altLang="de-DE" sz="2600" b="0" i="0">
                <a:latin typeface="Times New Roman" charset="0"/>
              </a:rPr>
              <a:t> object, you can write data to that writer using the </a:t>
            </a:r>
            <a:r>
              <a:rPr lang="en-US" altLang="de-DE" sz="2200" i="0">
                <a:latin typeface="Courier New" charset="0"/>
              </a:rPr>
              <a:t>println</a:t>
            </a:r>
            <a:r>
              <a:rPr lang="en-US" altLang="de-DE" sz="2600" b="0" i="0">
                <a:latin typeface="Times New Roman" charset="0"/>
              </a:rPr>
              <a:t> and </a:t>
            </a:r>
            <a:r>
              <a:rPr lang="en-US" altLang="de-DE" sz="2200" i="0">
                <a:latin typeface="Courier New" charset="0"/>
              </a:rPr>
              <a:t>print</a:t>
            </a:r>
            <a:r>
              <a:rPr lang="en-US" altLang="de-DE" sz="2600" b="0" i="0">
                <a:latin typeface="Times New Roman" charset="0"/>
              </a:rPr>
              <a:t> methods you have used all along with console programs</a:t>
            </a:r>
            <a:r>
              <a:rPr lang="en-US" altLang="de-DE" sz="2400" b="0" i="0">
                <a:latin typeface="Times New Roman" charset="0"/>
              </a:rPr>
              <a:t>.</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29741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974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741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8" name="Rectangle 2"/>
          <p:cNvSpPr>
            <a:spLocks noGrp="1" noChangeArrowheads="1"/>
          </p:cNvSpPr>
          <p:nvPr>
            <p:ph type="title"/>
          </p:nvPr>
        </p:nvSpPr>
        <p:spPr>
          <a:xfrm>
            <a:off x="0" y="152400"/>
            <a:ext cx="9144000" cy="1143000"/>
          </a:xfrm>
          <a:noFill/>
          <a:ln/>
        </p:spPr>
        <p:txBody>
          <a:bodyPr/>
          <a:lstStyle/>
          <a:p>
            <a:r>
              <a:rPr lang="en-US" altLang="de-DE" dirty="0">
                <a:solidFill>
                  <a:schemeClr val="tx1"/>
                </a:solidFill>
                <a:ea typeface="Arial" charset="0"/>
                <a:cs typeface="Arial" charset="0"/>
              </a:rPr>
              <a:t>Writing Files</a:t>
            </a:r>
            <a:endParaRPr lang="en-US" altLang="de-DE" i="1" dirty="0">
              <a:solidFill>
                <a:schemeClr val="tx1"/>
              </a:solidFill>
              <a:ea typeface="Arial" charset="0"/>
              <a:cs typeface="Arial" charset="0"/>
            </a:endParaRPr>
          </a:p>
        </p:txBody>
      </p:sp>
      <p:sp>
        <p:nvSpPr>
          <p:cNvPr id="1289220" name="Rectangle 4"/>
          <p:cNvSpPr>
            <a:spLocks noChangeArrowheads="1"/>
          </p:cNvSpPr>
          <p:nvPr/>
        </p:nvSpPr>
        <p:spPr bwMode="auto">
          <a:xfrm>
            <a:off x="685800" y="2514600"/>
            <a:ext cx="5791200" cy="1676400"/>
          </a:xfrm>
          <a:prstGeom prst="rect">
            <a:avLst/>
          </a:prstGeom>
          <a:solidFill>
            <a:schemeClr val="bg1"/>
          </a:solidFill>
          <a:ln w="9525">
            <a:no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nSpc>
                <a:spcPct val="95000"/>
              </a:lnSpc>
            </a:pPr>
            <a:r>
              <a:rPr lang="en-US" altLang="de-DE" sz="3200" i="0" dirty="0" err="1">
                <a:latin typeface="Courier New" charset="0"/>
              </a:rPr>
              <a:t>PrintWriter</a:t>
            </a:r>
            <a:r>
              <a:rPr lang="en-US" altLang="de-DE" sz="3200" i="0" dirty="0">
                <a:latin typeface="Courier New" charset="0"/>
              </a:rPr>
              <a:t> </a:t>
            </a:r>
            <a:r>
              <a:rPr lang="en-US" altLang="de-DE" sz="3200" i="0" dirty="0" err="1">
                <a:latin typeface="Courier New" charset="0"/>
              </a:rPr>
              <a:t>wr</a:t>
            </a:r>
            <a:r>
              <a:rPr lang="en-US" altLang="de-DE" sz="3200" i="0" dirty="0">
                <a:latin typeface="Courier New" charset="0"/>
              </a:rPr>
              <a:t> =</a:t>
            </a:r>
          </a:p>
          <a:p>
            <a:pPr>
              <a:lnSpc>
                <a:spcPct val="95000"/>
              </a:lnSpc>
            </a:pPr>
            <a:r>
              <a:rPr lang="en-US" altLang="de-DE" sz="3200" i="0" dirty="0">
                <a:latin typeface="Courier New" charset="0"/>
              </a:rPr>
              <a:t>  new </a:t>
            </a:r>
            <a:r>
              <a:rPr lang="en-US" altLang="de-DE" sz="3200" i="0" dirty="0" err="1">
                <a:solidFill>
                  <a:srgbClr val="FF0000"/>
                </a:solidFill>
                <a:latin typeface="Courier New" charset="0"/>
              </a:rPr>
              <a:t>PrintWriter</a:t>
            </a:r>
            <a:r>
              <a:rPr lang="en-US" altLang="de-DE" sz="3200" i="0" dirty="0">
                <a:latin typeface="Courier New" charset="0"/>
              </a:rPr>
              <a:t>(</a:t>
            </a:r>
          </a:p>
          <a:p>
            <a:pPr>
              <a:lnSpc>
                <a:spcPct val="95000"/>
              </a:lnSpc>
            </a:pPr>
            <a:r>
              <a:rPr lang="en-US" altLang="de-DE" sz="3200" i="0" dirty="0">
                <a:latin typeface="Courier New" charset="0"/>
              </a:rPr>
              <a:t>    new </a:t>
            </a:r>
            <a:r>
              <a:rPr lang="en-US" altLang="de-DE" sz="3200" i="0" dirty="0" err="1">
                <a:solidFill>
                  <a:srgbClr val="FF0000"/>
                </a:solidFill>
                <a:latin typeface="Courier New" charset="0"/>
              </a:rPr>
              <a:t>FileWriter</a:t>
            </a:r>
            <a:r>
              <a:rPr lang="en-US" altLang="de-DE" sz="3200" i="0" dirty="0">
                <a:latin typeface="Courier New" charset="0"/>
              </a:rPr>
              <a:t>(</a:t>
            </a:r>
            <a:r>
              <a:rPr lang="en-US" altLang="de-DE" sz="800" b="0" dirty="0">
                <a:latin typeface="Times New Roman" charset="0"/>
              </a:rPr>
              <a:t> </a:t>
            </a:r>
            <a:r>
              <a:rPr lang="en-US" altLang="de-DE" sz="3200" b="0" dirty="0">
                <a:latin typeface="Times New Roman" charset="0"/>
              </a:rPr>
              <a:t>filename</a:t>
            </a:r>
            <a:r>
              <a:rPr lang="en-US" altLang="de-DE" sz="3200" i="0" dirty="0">
                <a:latin typeface="Courier New" charset="0"/>
              </a:rPr>
              <a:t>));</a:t>
            </a:r>
          </a:p>
          <a:p>
            <a:endParaRPr lang="en-US" altLang="de-DE" sz="3200" i="0" dirty="0">
              <a:latin typeface="Courier New" charset="0"/>
            </a:endParaRPr>
          </a:p>
          <a:p>
            <a:r>
              <a:rPr lang="en-US" altLang="de-DE" sz="3200" i="0" dirty="0" err="1">
                <a:latin typeface="Courier New" charset="0"/>
              </a:rPr>
              <a:t>wr.</a:t>
            </a:r>
            <a:r>
              <a:rPr lang="en-US" altLang="de-DE" sz="3200" i="0" dirty="0" err="1">
                <a:solidFill>
                  <a:srgbClr val="FF0000"/>
                </a:solidFill>
                <a:latin typeface="Courier New" charset="0"/>
              </a:rPr>
              <a:t>println</a:t>
            </a:r>
            <a:r>
              <a:rPr lang="en-US" altLang="de-DE" sz="3200" i="0" dirty="0">
                <a:latin typeface="Courier New" charset="0"/>
              </a:rPr>
              <a:t>("My first line");</a:t>
            </a:r>
          </a:p>
          <a:p>
            <a:endParaRPr lang="en-US" altLang="de-DE" sz="3200" i="0" dirty="0">
              <a:latin typeface="Courier New" charset="0"/>
            </a:endParaRPr>
          </a:p>
          <a:p>
            <a:r>
              <a:rPr lang="en-US" altLang="de-DE" sz="3200" i="0" dirty="0" err="1">
                <a:latin typeface="Courier New" charset="0"/>
              </a:rPr>
              <a:t>wr.</a:t>
            </a:r>
            <a:r>
              <a:rPr lang="en-US" altLang="de-DE" sz="3200" i="0" dirty="0" err="1">
                <a:solidFill>
                  <a:srgbClr val="FF0000"/>
                </a:solidFill>
                <a:latin typeface="Courier New" charset="0"/>
              </a:rPr>
              <a:t>close</a:t>
            </a:r>
            <a:r>
              <a:rPr lang="en-US" altLang="de-DE" sz="3200" i="0" dirty="0">
                <a:latin typeface="Courier New" charset="0"/>
              </a:rPr>
              <a:t>();</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32</a:t>
            </a:fld>
            <a:endParaRPr lang="en-US" altLang="de-DE" sz="1400"/>
          </a:p>
        </p:txBody>
      </p:sp>
    </p:spTree>
    <p:extLst>
      <p:ext uri="{BB962C8B-B14F-4D97-AF65-F5344CB8AC3E}">
        <p14:creationId xmlns:p14="http://schemas.microsoft.com/office/powerpoint/2010/main" val="9088591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p:nvPr>
        </p:nvSpPr>
        <p:spPr>
          <a:xfrm>
            <a:off x="685800" y="152400"/>
            <a:ext cx="7772400" cy="1143000"/>
          </a:xfrm>
        </p:spPr>
        <p:txBody>
          <a:bodyPr/>
          <a:lstStyle/>
          <a:p>
            <a:r>
              <a:rPr lang="en-US" altLang="de-DE" dirty="0">
                <a:latin typeface="Arial" charset="0"/>
                <a:cs typeface="Arial" charset="0"/>
              </a:rPr>
              <a:t>Summary</a:t>
            </a:r>
          </a:p>
        </p:txBody>
      </p:sp>
      <p:sp>
        <p:nvSpPr>
          <p:cNvPr id="3" name="Inhaltsplatzhalter 2"/>
          <p:cNvSpPr>
            <a:spLocks noGrp="1"/>
          </p:cNvSpPr>
          <p:nvPr>
            <p:ph idx="1"/>
          </p:nvPr>
        </p:nvSpPr>
        <p:spPr>
          <a:xfrm>
            <a:off x="228600" y="1606550"/>
            <a:ext cx="8763000" cy="4343400"/>
          </a:xfrm>
        </p:spPr>
        <p:txBody>
          <a:bodyPr anchor="ctr"/>
          <a:lstStyle/>
          <a:p>
            <a:pPr>
              <a:defRPr/>
            </a:pPr>
            <a:r>
              <a:rPr lang="en-US" sz="2800" dirty="0"/>
              <a:t>There are different types of files, we are particularly interested in text files</a:t>
            </a:r>
          </a:p>
          <a:p>
            <a:pPr>
              <a:defRPr/>
            </a:pPr>
            <a:r>
              <a:rPr lang="en-US" sz="2800" dirty="0"/>
              <a:t>Files are permanently stored, accessed sequentially</a:t>
            </a:r>
          </a:p>
          <a:p>
            <a:pPr>
              <a:defRPr/>
            </a:pPr>
            <a:r>
              <a:rPr lang="en-US" sz="2800" dirty="0"/>
              <a:t>A file must first be opened, and later be closed</a:t>
            </a:r>
          </a:p>
          <a:p>
            <a:pPr>
              <a:defRPr/>
            </a:pPr>
            <a:r>
              <a:rPr lang="en-US" sz="2800" dirty="0"/>
              <a:t>The </a:t>
            </a:r>
            <a:r>
              <a:rPr lang="en-US" sz="2800" b="1" dirty="0">
                <a:latin typeface="Courier New" charset="0"/>
                <a:ea typeface="Courier New" charset="0"/>
                <a:cs typeface="Courier New" charset="0"/>
              </a:rPr>
              <a:t>Scanner</a:t>
            </a:r>
            <a:r>
              <a:rPr lang="en-US" sz="2800" dirty="0"/>
              <a:t> class facilitates to read in data</a:t>
            </a:r>
          </a:p>
          <a:p>
            <a:pPr>
              <a:defRPr/>
            </a:pPr>
            <a:r>
              <a:rPr lang="en-US" sz="2800" dirty="0"/>
              <a:t>Exceptions are caught and handled with </a:t>
            </a:r>
            <a:r>
              <a:rPr lang="en-US" sz="2800" b="1" dirty="0">
                <a:latin typeface="Courier New" charset="0"/>
                <a:ea typeface="Courier New" charset="0"/>
                <a:cs typeface="Courier New" charset="0"/>
              </a:rPr>
              <a:t>try</a:t>
            </a:r>
            <a:r>
              <a:rPr lang="en-US" sz="2800" dirty="0"/>
              <a:t>/</a:t>
            </a:r>
            <a:r>
              <a:rPr lang="en-US" sz="2800" b="1" dirty="0">
                <a:latin typeface="Courier New" charset="0"/>
                <a:ea typeface="Courier New" charset="0"/>
                <a:cs typeface="Courier New" charset="0"/>
              </a:rPr>
              <a:t>catch</a:t>
            </a:r>
          </a:p>
          <a:p>
            <a:pPr>
              <a:defRPr/>
            </a:pPr>
            <a:r>
              <a:rPr lang="en-US" sz="2800" dirty="0"/>
              <a:t>Thrown exceptions are propagated up the call stack until the next enclosing handler</a:t>
            </a:r>
          </a:p>
          <a:p>
            <a:pPr>
              <a:defRPr/>
            </a:pPr>
            <a:r>
              <a:rPr lang="en-US" sz="2800" dirty="0"/>
              <a:t>Exceptions outside of the </a:t>
            </a:r>
            <a:r>
              <a:rPr lang="en-US" sz="2800" b="1" dirty="0" err="1">
                <a:latin typeface="Courier New" charset="0"/>
                <a:ea typeface="Courier New" charset="0"/>
                <a:cs typeface="Courier New" charset="0"/>
              </a:rPr>
              <a:t>RuntimeException</a:t>
            </a:r>
            <a:r>
              <a:rPr lang="en-US" sz="2800" dirty="0"/>
              <a:t> hierarchy, such as </a:t>
            </a:r>
            <a:r>
              <a:rPr lang="en-US" sz="2800" b="1" dirty="0" err="1">
                <a:latin typeface="Courier New" charset="0"/>
                <a:ea typeface="Courier New" charset="0"/>
                <a:cs typeface="Courier New" charset="0"/>
              </a:rPr>
              <a:t>IOException</a:t>
            </a:r>
            <a:r>
              <a:rPr lang="en-US" sz="2800" dirty="0"/>
              <a:t>, must be caught by the application</a:t>
            </a:r>
            <a:endParaRPr lang="de-DE" sz="2800" dirty="0"/>
          </a:p>
        </p:txBody>
      </p:sp>
      <p:sp>
        <p:nvSpPr>
          <p:cNvPr id="17411"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33</a:t>
            </a:fld>
            <a:endParaRPr lang="en-US" altLang="de-DE" sz="1400"/>
          </a:p>
        </p:txBody>
      </p:sp>
    </p:spTree>
    <p:extLst>
      <p:ext uri="{BB962C8B-B14F-4D97-AF65-F5344CB8AC3E}">
        <p14:creationId xmlns:p14="http://schemas.microsoft.com/office/powerpoint/2010/main" val="1980061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85122" name="Rectangle 2"/>
          <p:cNvSpPr>
            <a:spLocks noGrp="1" noChangeArrowheads="1"/>
          </p:cNvSpPr>
          <p:nvPr>
            <p:ph type="title"/>
          </p:nvPr>
        </p:nvSpPr>
        <p:spPr>
          <a:xfrm>
            <a:off x="0" y="76200"/>
            <a:ext cx="9144000" cy="1143000"/>
          </a:xfrm>
          <a:noFill/>
          <a:ln/>
        </p:spPr>
        <p:txBody>
          <a:bodyPr/>
          <a:lstStyle/>
          <a:p>
            <a:r>
              <a:rPr lang="en-US" altLang="de-DE">
                <a:solidFill>
                  <a:srgbClr val="FF0000"/>
                </a:solidFill>
                <a:latin typeface="Times New Roman" charset="0"/>
              </a:rPr>
              <a:t>Text Files </a:t>
            </a:r>
            <a:r>
              <a:rPr lang="en-US" altLang="de-DE" i="1">
                <a:solidFill>
                  <a:srgbClr val="FF0000"/>
                </a:solidFill>
                <a:latin typeface="Times New Roman" charset="0"/>
              </a:rPr>
              <a:t>vs.</a:t>
            </a:r>
            <a:r>
              <a:rPr lang="en-US" altLang="de-DE">
                <a:solidFill>
                  <a:srgbClr val="FF0000"/>
                </a:solidFill>
                <a:latin typeface="Times New Roman" charset="0"/>
              </a:rPr>
              <a:t> Strings</a:t>
            </a:r>
          </a:p>
        </p:txBody>
      </p:sp>
      <p:grpSp>
        <p:nvGrpSpPr>
          <p:cNvPr id="1285138" name="Group 18"/>
          <p:cNvGrpSpPr>
            <a:grpSpLocks/>
          </p:cNvGrpSpPr>
          <p:nvPr/>
        </p:nvGrpSpPr>
        <p:grpSpPr bwMode="auto">
          <a:xfrm>
            <a:off x="457200" y="2286000"/>
            <a:ext cx="8229600" cy="1958975"/>
            <a:chOff x="288" y="1440"/>
            <a:chExt cx="5184" cy="1234"/>
          </a:xfrm>
        </p:grpSpPr>
        <p:sp>
          <p:nvSpPr>
            <p:cNvPr id="1285129" name="Text Box 9"/>
            <p:cNvSpPr txBox="1">
              <a:spLocks noChangeArrowheads="1"/>
            </p:cNvSpPr>
            <p:nvPr/>
          </p:nvSpPr>
          <p:spPr bwMode="auto">
            <a:xfrm>
              <a:off x="536" y="1440"/>
              <a:ext cx="4936" cy="1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a:latin typeface="Times New Roman" charset="0"/>
                </a:rPr>
                <a:t>The information stored in a file is permanent.</a:t>
              </a:r>
              <a:r>
                <a:rPr lang="en-US" altLang="de-DE" sz="2400" b="0" i="0">
                  <a:latin typeface="Times New Roman" charset="0"/>
                </a:rPr>
                <a:t>  The value of a string variable persists only as long as the variable does.  Local variables disappear when the method returns, and instance variables disappear when the object goes away, which typically does not occur until the program exits.  Information stored in a file exists until the file is deleted.</a:t>
              </a:r>
            </a:p>
          </p:txBody>
        </p:sp>
        <p:sp>
          <p:nvSpPr>
            <p:cNvPr id="1285130" name="Text Box 10"/>
            <p:cNvSpPr txBox="1">
              <a:spLocks noChangeArrowheads="1"/>
            </p:cNvSpPr>
            <p:nvPr/>
          </p:nvSpPr>
          <p:spPr bwMode="auto">
            <a:xfrm>
              <a:off x="288" y="1440"/>
              <a:ext cx="29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i="0">
                  <a:latin typeface="Times New Roman" charset="0"/>
                </a:rPr>
                <a:t>1.</a:t>
              </a:r>
            </a:p>
          </p:txBody>
        </p:sp>
      </p:grpSp>
      <p:grpSp>
        <p:nvGrpSpPr>
          <p:cNvPr id="1285139" name="Group 19"/>
          <p:cNvGrpSpPr>
            <a:grpSpLocks/>
          </p:cNvGrpSpPr>
          <p:nvPr/>
        </p:nvGrpSpPr>
        <p:grpSpPr bwMode="auto">
          <a:xfrm>
            <a:off x="457200" y="4343400"/>
            <a:ext cx="8229600" cy="1958975"/>
            <a:chOff x="288" y="2736"/>
            <a:chExt cx="5184" cy="1234"/>
          </a:xfrm>
        </p:grpSpPr>
        <p:sp>
          <p:nvSpPr>
            <p:cNvPr id="1285132" name="Text Box 12"/>
            <p:cNvSpPr txBox="1">
              <a:spLocks noChangeArrowheads="1"/>
            </p:cNvSpPr>
            <p:nvPr/>
          </p:nvSpPr>
          <p:spPr bwMode="auto">
            <a:xfrm>
              <a:off x="536" y="2736"/>
              <a:ext cx="4936" cy="1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pPr>
              <a:r>
                <a:rPr lang="en-US" altLang="de-DE" sz="2400" b="0">
                  <a:latin typeface="Times New Roman" charset="0"/>
                </a:rPr>
                <a:t>Files are usually read sequentially.</a:t>
              </a:r>
              <a:r>
                <a:rPr lang="en-US" altLang="de-DE" sz="2400" b="0" i="0">
                  <a:latin typeface="Times New Roman" charset="0"/>
                </a:rPr>
                <a:t>  When you read data from a file, you usually start at the beginning and read the characters in order, either individually or in groups that are most commonly individual lines.  Once you have read one set of characters, you then move on to the next set of characters until you reach the end of the file.</a:t>
              </a:r>
            </a:p>
          </p:txBody>
        </p:sp>
        <p:sp>
          <p:nvSpPr>
            <p:cNvPr id="1285133" name="Text Box 13"/>
            <p:cNvSpPr txBox="1">
              <a:spLocks noChangeArrowheads="1"/>
            </p:cNvSpPr>
            <p:nvPr/>
          </p:nvSpPr>
          <p:spPr bwMode="auto">
            <a:xfrm>
              <a:off x="288" y="2736"/>
              <a:ext cx="293" cy="2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85000"/>
                </a:lnSpc>
              </a:pPr>
              <a:r>
                <a:rPr lang="en-US" altLang="de-DE" sz="2400" b="0" i="0">
                  <a:latin typeface="Times New Roman" charset="0"/>
                </a:rPr>
                <a:t>2.</a:t>
              </a:r>
            </a:p>
          </p:txBody>
        </p:sp>
      </p:grpSp>
      <p:sp>
        <p:nvSpPr>
          <p:cNvPr id="1285137" name="Text Box 17"/>
          <p:cNvSpPr txBox="1">
            <a:spLocks noChangeArrowheads="1"/>
          </p:cNvSpPr>
          <p:nvPr/>
        </p:nvSpPr>
        <p:spPr bwMode="auto">
          <a:xfrm>
            <a:off x="457200" y="1154113"/>
            <a:ext cx="8229600" cy="1208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just">
              <a:lnSpc>
                <a:spcPct val="85000"/>
              </a:lnSpc>
              <a:spcAft>
                <a:spcPct val="50000"/>
              </a:spcAft>
            </a:pPr>
            <a:r>
              <a:rPr lang="en-US" altLang="de-DE" sz="2400" b="0" i="0">
                <a:latin typeface="Times New Roman" charset="0"/>
              </a:rPr>
              <a:t>Although text files and strings both contain character data, it is important to keep in mind the following important differences between text files and strings: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2851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Text Files vs. Strings</a:t>
            </a:r>
          </a:p>
        </p:txBody>
      </p:sp>
      <p:sp>
        <p:nvSpPr>
          <p:cNvPr id="3" name="Inhaltsplatzhalter 2"/>
          <p:cNvSpPr>
            <a:spLocks noGrp="1"/>
          </p:cNvSpPr>
          <p:nvPr>
            <p:ph idx="1"/>
          </p:nvPr>
        </p:nvSpPr>
        <p:spPr/>
        <p:txBody>
          <a:bodyPr/>
          <a:lstStyle/>
          <a:p>
            <a:r>
              <a:rPr lang="en-US" dirty="0"/>
              <a:t>Both contain character data</a:t>
            </a:r>
          </a:p>
          <a:p>
            <a:r>
              <a:rPr lang="en-US" dirty="0"/>
              <a:t>Permanent storage vs. temporary existence</a:t>
            </a:r>
          </a:p>
          <a:p>
            <a:r>
              <a:rPr lang="en-US" dirty="0"/>
              <a:t>Sequential vs. random access</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5</a:t>
            </a:fld>
            <a:endParaRPr lang="en-US" altLang="de-DE" sz="1400"/>
          </a:p>
        </p:txBody>
      </p:sp>
    </p:spTree>
    <p:extLst>
      <p:ext uri="{BB962C8B-B14F-4D97-AF65-F5344CB8AC3E}">
        <p14:creationId xmlns:p14="http://schemas.microsoft.com/office/powerpoint/2010/main" val="212886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76200"/>
            <a:ext cx="7772400" cy="1143000"/>
          </a:xfrm>
        </p:spPr>
        <p:txBody>
          <a:bodyPr/>
          <a:lstStyle/>
          <a:p>
            <a:r>
              <a:rPr lang="en-US" dirty="0"/>
              <a:t>Text Files</a:t>
            </a:r>
          </a:p>
        </p:txBody>
      </p:sp>
      <p:sp>
        <p:nvSpPr>
          <p:cNvPr id="3" name="Inhaltsplatzhalter 2"/>
          <p:cNvSpPr>
            <a:spLocks noGrp="1"/>
          </p:cNvSpPr>
          <p:nvPr>
            <p:ph idx="1"/>
          </p:nvPr>
        </p:nvSpPr>
        <p:spPr>
          <a:xfrm>
            <a:off x="685800" y="1295400"/>
            <a:ext cx="7772400" cy="4114800"/>
          </a:xfrm>
        </p:spPr>
        <p:txBody>
          <a:bodyPr/>
          <a:lstStyle/>
          <a:p>
            <a:r>
              <a:rPr lang="en-US" sz="2800" dirty="0"/>
              <a:t>Contain plain character data, encoded in ASCII or Unicode</a:t>
            </a:r>
          </a:p>
          <a:p>
            <a:r>
              <a:rPr lang="en-US" sz="2800" dirty="0"/>
              <a:t>Typically have file extension </a:t>
            </a:r>
            <a:r>
              <a:rPr lang="en-US" sz="2800" b="1" dirty="0">
                <a:latin typeface="Courier New" panose="02070309020205020404" pitchFamily="49" charset="0"/>
                <a:cs typeface="Courier New" panose="02070309020205020404" pitchFamily="49" charset="0"/>
              </a:rPr>
              <a:t>.txt</a:t>
            </a:r>
          </a:p>
          <a:p>
            <a:r>
              <a:rPr lang="en-US" sz="2800" dirty="0"/>
              <a:t>Can be edited with notepad, emacs, vi, …</a:t>
            </a:r>
          </a:p>
          <a:p>
            <a:r>
              <a:rPr lang="en-US" sz="2800" dirty="0"/>
              <a:t>Not to be confused with e.g. files produced by Word etc. (file extension </a:t>
            </a:r>
            <a:r>
              <a:rPr lang="en-US" sz="2800" b="1" dirty="0">
                <a:latin typeface="Courier New" panose="02070309020205020404" pitchFamily="49" charset="0"/>
                <a:cs typeface="Courier New" panose="02070309020205020404" pitchFamily="49" charset="0"/>
              </a:rPr>
              <a:t>.doc</a:t>
            </a:r>
            <a:r>
              <a:rPr lang="en-US" sz="2800" dirty="0"/>
              <a:t>, </a:t>
            </a:r>
            <a:r>
              <a:rPr lang="en-US" sz="2800" b="1" dirty="0">
                <a:latin typeface="Courier New" panose="02070309020205020404" pitchFamily="49" charset="0"/>
                <a:cs typeface="Courier New" panose="02070309020205020404" pitchFamily="49" charset="0"/>
              </a:rPr>
              <a:t>.</a:t>
            </a:r>
            <a:r>
              <a:rPr lang="en-US" sz="2800" b="1" dirty="0" err="1">
                <a:latin typeface="Courier New" panose="02070309020205020404" pitchFamily="49" charset="0"/>
                <a:cs typeface="Courier New" panose="02070309020205020404" pitchFamily="49" charset="0"/>
              </a:rPr>
              <a:t>docx</a:t>
            </a:r>
            <a:r>
              <a:rPr lang="en-US" sz="2800" dirty="0"/>
              <a:t>)</a:t>
            </a:r>
          </a:p>
          <a:p>
            <a:r>
              <a:rPr lang="en-US" sz="2800" dirty="0"/>
              <a:t>On </a:t>
            </a:r>
            <a:r>
              <a:rPr lang="en-US" sz="2800" i="1" dirty="0">
                <a:solidFill>
                  <a:srgbClr val="FF0000"/>
                </a:solidFill>
              </a:rPr>
              <a:t>console</a:t>
            </a:r>
            <a:r>
              <a:rPr lang="en-US" sz="2800" dirty="0"/>
              <a:t> (a.k.a. </a:t>
            </a:r>
            <a:r>
              <a:rPr lang="en-US" sz="2800" i="1" dirty="0">
                <a:solidFill>
                  <a:srgbClr val="FF0000"/>
                </a:solidFill>
              </a:rPr>
              <a:t>shell</a:t>
            </a:r>
            <a:r>
              <a:rPr lang="en-US" sz="2800" dirty="0"/>
              <a:t>, </a:t>
            </a:r>
            <a:r>
              <a:rPr lang="en-US" sz="2800" i="1" dirty="0">
                <a:solidFill>
                  <a:srgbClr val="FF0000"/>
                </a:solidFill>
              </a:rPr>
              <a:t>terminal</a:t>
            </a:r>
            <a:r>
              <a:rPr lang="en-US" sz="2800" dirty="0"/>
              <a:t>), can dump text file with </a:t>
            </a:r>
            <a:r>
              <a:rPr lang="en-US" sz="2800" b="1" dirty="0">
                <a:solidFill>
                  <a:srgbClr val="FF0000"/>
                </a:solidFill>
                <a:latin typeface="Courier New" panose="02070309020205020404" pitchFamily="49" charset="0"/>
                <a:cs typeface="Courier New" panose="02070309020205020404" pitchFamily="49" charset="0"/>
              </a:rPr>
              <a:t>cat</a:t>
            </a:r>
            <a:r>
              <a:rPr lang="en-US" sz="2800" dirty="0"/>
              <a:t> command</a:t>
            </a:r>
          </a:p>
          <a:p>
            <a:r>
              <a:rPr lang="en-US" sz="2800" dirty="0"/>
              <a:t>And can read/write text files with your Java program!</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6</a:t>
            </a:fld>
            <a:endParaRPr lang="en-US" altLang="de-DE" sz="1400"/>
          </a:p>
        </p:txBody>
      </p:sp>
    </p:spTree>
    <p:extLst>
      <p:ext uri="{BB962C8B-B14F-4D97-AF65-F5344CB8AC3E}">
        <p14:creationId xmlns:p14="http://schemas.microsoft.com/office/powerpoint/2010/main" val="169685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Grafik 18">
            <a:extLst>
              <a:ext uri="{FF2B5EF4-FFF2-40B4-BE49-F238E27FC236}">
                <a16:creationId xmlns:a16="http://schemas.microsoft.com/office/drawing/2014/main" id="{1E7A58C9-7026-6142-9FA3-045052610B61}"/>
              </a:ext>
            </a:extLst>
          </p:cNvPr>
          <p:cNvPicPr>
            <a:picLocks noChangeAspect="1"/>
          </p:cNvPicPr>
          <p:nvPr/>
        </p:nvPicPr>
        <p:blipFill>
          <a:blip r:embed="rId2"/>
          <a:stretch>
            <a:fillRect/>
          </a:stretch>
        </p:blipFill>
        <p:spPr>
          <a:xfrm>
            <a:off x="-76768" y="-22860"/>
            <a:ext cx="4712106" cy="3085557"/>
          </a:xfrm>
          <a:prstGeom prst="rect">
            <a:avLst/>
          </a:prstGeom>
        </p:spPr>
      </p:pic>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7</a:t>
            </a:fld>
            <a:endParaRPr lang="en-US" altLang="de-DE" sz="1400"/>
          </a:p>
        </p:txBody>
      </p:sp>
      <p:pic>
        <p:nvPicPr>
          <p:cNvPr id="6" name="Grafik 5">
            <a:extLst>
              <a:ext uri="{FF2B5EF4-FFF2-40B4-BE49-F238E27FC236}">
                <a16:creationId xmlns:a16="http://schemas.microsoft.com/office/drawing/2014/main" id="{5492811D-5258-224D-A5F4-BE7257F345F5}"/>
              </a:ext>
            </a:extLst>
          </p:cNvPr>
          <p:cNvPicPr>
            <a:picLocks noChangeAspect="1"/>
          </p:cNvPicPr>
          <p:nvPr/>
        </p:nvPicPr>
        <p:blipFill>
          <a:blip r:embed="rId3"/>
          <a:stretch>
            <a:fillRect/>
          </a:stretch>
        </p:blipFill>
        <p:spPr>
          <a:xfrm>
            <a:off x="4789388" y="389336"/>
            <a:ext cx="4354612" cy="2722706"/>
          </a:xfrm>
          <a:prstGeom prst="rect">
            <a:avLst/>
          </a:prstGeom>
        </p:spPr>
      </p:pic>
      <p:sp>
        <p:nvSpPr>
          <p:cNvPr id="3" name="Inhaltsplatzhalter 2"/>
          <p:cNvSpPr>
            <a:spLocks noGrp="1"/>
          </p:cNvSpPr>
          <p:nvPr>
            <p:ph idx="1"/>
          </p:nvPr>
        </p:nvSpPr>
        <p:spPr>
          <a:xfrm>
            <a:off x="2209800" y="2133600"/>
            <a:ext cx="6781800" cy="3505200"/>
          </a:xfrm>
          <a:solidFill>
            <a:schemeClr val="bg1">
              <a:lumMod val="95000"/>
            </a:schemeClr>
          </a:solidFill>
          <a:ln w="38100">
            <a:solidFill>
              <a:schemeClr val="tx1"/>
            </a:solidFill>
          </a:ln>
        </p:spPr>
        <p:txBody>
          <a:bodyPr/>
          <a:lstStyle/>
          <a:p>
            <a:pPr marL="0" indent="0">
              <a:buNone/>
            </a:pPr>
            <a:r>
              <a:rPr lang="ps-AF" sz="1600" b="1" dirty="0">
                <a:latin typeface="Courier New" panose="02070309020205020404" pitchFamily="49" charset="0"/>
                <a:cs typeface="Courier New" panose="02070309020205020404" pitchFamily="49" charset="0"/>
              </a:rPr>
              <a:t>$</a:t>
            </a:r>
            <a:r>
              <a:rPr lang="de-DE" sz="1600" b="1" dirty="0">
                <a:latin typeface="Courier New" panose="02070309020205020404" pitchFamily="49" charset="0"/>
                <a:cs typeface="Courier New" panose="02070309020205020404" pitchFamily="49" charset="0"/>
              </a:rPr>
              <a:t> </a:t>
            </a:r>
            <a:r>
              <a:rPr lang="ps-AF" sz="1600" b="1" dirty="0">
                <a:solidFill>
                  <a:srgbClr val="6666FF"/>
                </a:solidFill>
                <a:latin typeface="Courier New" panose="02070309020205020404" pitchFamily="49" charset="0"/>
                <a:cs typeface="Courier New" panose="02070309020205020404" pitchFamily="49" charset="0"/>
              </a:rPr>
              <a:t>ls -l</a:t>
            </a:r>
          </a:p>
          <a:p>
            <a:pPr marL="0" indent="0">
              <a:buNone/>
            </a:pPr>
            <a:r>
              <a:rPr lang="ps-AF" sz="1600" dirty="0">
                <a:latin typeface="Courier New" panose="02070309020205020404" pitchFamily="49" charset="0"/>
                <a:cs typeface="Courier New" panose="02070309020205020404" pitchFamily="49" charset="0"/>
              </a:rPr>
              <a:t>-rw-r--r--@ 1 rvh  staff  </a:t>
            </a:r>
            <a:r>
              <a:rPr lang="ps-AF" sz="1600" b="1" dirty="0">
                <a:solidFill>
                  <a:srgbClr val="FF0000"/>
                </a:solidFill>
                <a:latin typeface="Courier New" panose="02070309020205020404" pitchFamily="49" charset="0"/>
                <a:cs typeface="Courier New" panose="02070309020205020404" pitchFamily="49" charset="0"/>
              </a:rPr>
              <a:t>11833</a:t>
            </a:r>
            <a:r>
              <a:rPr lang="ps-AF" sz="1600" dirty="0">
                <a:latin typeface="Courier New" panose="02070309020205020404" pitchFamily="49" charset="0"/>
                <a:cs typeface="Courier New" panose="02070309020205020404" pitchFamily="49" charset="0"/>
              </a:rPr>
              <a:t> 15 Jan 13:28 foo.docx</a:t>
            </a:r>
          </a:p>
          <a:p>
            <a:pPr marL="0" indent="0">
              <a:buNone/>
            </a:pPr>
            <a:r>
              <a:rPr lang="ps-AF" sz="1600" dirty="0">
                <a:latin typeface="Courier New" panose="02070309020205020404" pitchFamily="49" charset="0"/>
                <a:cs typeface="Courier New" panose="02070309020205020404" pitchFamily="49" charset="0"/>
              </a:rPr>
              <a:t>-rw-r--r--  1 rvh  staff     </a:t>
            </a:r>
            <a:r>
              <a:rPr lang="ps-AF" sz="1600" b="1" dirty="0">
                <a:solidFill>
                  <a:srgbClr val="FF0000"/>
                </a:solidFill>
                <a:latin typeface="Courier New" panose="02070309020205020404" pitchFamily="49" charset="0"/>
                <a:cs typeface="Courier New" panose="02070309020205020404" pitchFamily="49" charset="0"/>
              </a:rPr>
              <a:t>27</a:t>
            </a:r>
            <a:r>
              <a:rPr lang="ps-AF" sz="1600" dirty="0">
                <a:latin typeface="Courier New" panose="02070309020205020404" pitchFamily="49" charset="0"/>
                <a:cs typeface="Courier New" panose="02070309020205020404" pitchFamily="49" charset="0"/>
              </a:rPr>
              <a:t> 15 Jan 13:25 foo.txt</a:t>
            </a:r>
          </a:p>
          <a:p>
            <a:pPr marL="0" indent="0">
              <a:buNone/>
            </a:pPr>
            <a:r>
              <a:rPr lang="ps-AF" sz="1600" b="1" dirty="0">
                <a:latin typeface="Courier New" panose="02070309020205020404" pitchFamily="49" charset="0"/>
                <a:cs typeface="Courier New" panose="02070309020205020404" pitchFamily="49" charset="0"/>
              </a:rPr>
              <a:t>$</a:t>
            </a:r>
            <a:r>
              <a:rPr lang="de-DE" sz="1600" b="1" dirty="0">
                <a:latin typeface="Courier New" panose="02070309020205020404" pitchFamily="49" charset="0"/>
                <a:cs typeface="Courier New" panose="02070309020205020404" pitchFamily="49" charset="0"/>
              </a:rPr>
              <a:t> </a:t>
            </a:r>
            <a:r>
              <a:rPr lang="ps-AF" sz="1600" b="1" dirty="0">
                <a:solidFill>
                  <a:srgbClr val="6666FF"/>
                </a:solidFill>
                <a:latin typeface="Courier New" panose="02070309020205020404" pitchFamily="49" charset="0"/>
                <a:cs typeface="Courier New" panose="02070309020205020404" pitchFamily="49" charset="0"/>
              </a:rPr>
              <a:t>cat foo.txt </a:t>
            </a:r>
          </a:p>
          <a:p>
            <a:pPr marL="0" indent="0">
              <a:buNone/>
            </a:pPr>
            <a:r>
              <a:rPr lang="ps-AF" sz="1600" dirty="0">
                <a:latin typeface="Courier New" panose="02070309020205020404" pitchFamily="49" charset="0"/>
                <a:cs typeface="Courier New" panose="02070309020205020404" pitchFamily="49" charset="0"/>
              </a:rPr>
              <a:t>Some text</a:t>
            </a:r>
          </a:p>
          <a:p>
            <a:pPr marL="0" indent="0">
              <a:buNone/>
            </a:pPr>
            <a:r>
              <a:rPr lang="ps-AF" sz="1600" dirty="0">
                <a:latin typeface="Courier New" panose="02070309020205020404" pitchFamily="49" charset="0"/>
                <a:cs typeface="Courier New" panose="02070309020205020404" pitchFamily="49" charset="0"/>
              </a:rPr>
              <a:t>with</a:t>
            </a:r>
          </a:p>
          <a:p>
            <a:pPr marL="0" indent="0">
              <a:buNone/>
            </a:pPr>
            <a:r>
              <a:rPr lang="ps-AF" sz="1600" dirty="0">
                <a:latin typeface="Courier New" panose="02070309020205020404" pitchFamily="49" charset="0"/>
                <a:cs typeface="Courier New" panose="02070309020205020404" pitchFamily="49" charset="0"/>
              </a:rPr>
              <a:t>three lines</a:t>
            </a:r>
          </a:p>
          <a:p>
            <a:pPr marL="0" indent="0">
              <a:buNone/>
            </a:pPr>
            <a:r>
              <a:rPr lang="ps-AF" sz="1600" b="1" dirty="0">
                <a:latin typeface="Courier New" panose="02070309020205020404" pitchFamily="49" charset="0"/>
                <a:cs typeface="Courier New" panose="02070309020205020404" pitchFamily="49" charset="0"/>
              </a:rPr>
              <a:t>$</a:t>
            </a:r>
            <a:r>
              <a:rPr lang="de-DE" sz="1600" b="1" dirty="0">
                <a:latin typeface="Courier New" panose="02070309020205020404" pitchFamily="49" charset="0"/>
                <a:cs typeface="Courier New" panose="02070309020205020404" pitchFamily="49" charset="0"/>
              </a:rPr>
              <a:t> </a:t>
            </a:r>
            <a:r>
              <a:rPr lang="ps-AF" sz="1600" b="1" dirty="0">
                <a:solidFill>
                  <a:srgbClr val="6666FF"/>
                </a:solidFill>
                <a:latin typeface="Courier New" panose="02070309020205020404" pitchFamily="49" charset="0"/>
                <a:cs typeface="Courier New" panose="02070309020205020404" pitchFamily="49" charset="0"/>
              </a:rPr>
              <a:t>cat foo.docx</a:t>
            </a:r>
          </a:p>
          <a:p>
            <a:pPr marL="0" indent="0">
              <a:buNone/>
            </a:pPr>
            <a:r>
              <a:rPr lang="ps-AF" sz="1600" dirty="0">
                <a:latin typeface="Courier New" panose="02070309020205020404" pitchFamily="49" charset="0"/>
                <a:cs typeface="Courier New" panose="02070309020205020404" pitchFamily="49" charset="0"/>
              </a:rPr>
              <a:t>P!</a:t>
            </a:r>
            <a:r>
              <a:rPr lang="nqo-GN" sz="1600">
                <a:latin typeface="Courier New" panose="02070309020205020404" pitchFamily="49" charset="0"/>
                <a:cs typeface="Courier New" panose="02070309020205020404" pitchFamily="49" charset="0"/>
              </a:rPr>
              <a:t>ߤ?</a:t>
            </a:r>
            <a:r>
              <a:rPr lang="ps-AF" sz="1600" dirty="0">
                <a:latin typeface="Courier New" panose="02070309020205020404" pitchFamily="49" charset="0"/>
                <a:cs typeface="Courier New" panose="02070309020205020404" pitchFamily="49" charset="0"/>
              </a:rPr>
              <a:t>lZ[Content_Types].xml ?(????n?0E?????Ub</a:t>
            </a:r>
            <a:r>
              <a:rPr lang="ja-JP" altLang="de-DE" sz="1600">
                <a:latin typeface="Courier New" panose="02070309020205020404" pitchFamily="49" charset="0"/>
                <a:cs typeface="Courier New" panose="02070309020205020404" pitchFamily="49" charset="0"/>
              </a:rPr>
              <a:t>袪*</a:t>
            </a:r>
            <a:r>
              <a:rPr lang="de-DE" altLang="ja-JP" sz="1600" dirty="0">
                <a:latin typeface="Courier New" panose="02070309020205020404" pitchFamily="49" charset="0"/>
                <a:cs typeface="Courier New" panose="02070309020205020404" pitchFamily="49" charset="0"/>
              </a:rPr>
              <a:t>?&gt;?-</a:t>
            </a:r>
            <a:r>
              <a:rPr lang="ps-AF" sz="1600" dirty="0">
                <a:latin typeface="Courier New" panose="02070309020205020404" pitchFamily="49" charset="0"/>
                <a:cs typeface="Courier New" panose="02070309020205020404" pitchFamily="49" charset="0"/>
              </a:rPr>
              <a:t>R?{V??Ǽ??QU?</a:t>
            </a:r>
          </a:p>
          <a:p>
            <a:pPr marL="0" indent="0">
              <a:buNone/>
            </a:pPr>
            <a:r>
              <a:rPr lang="ps-AF" sz="1600" dirty="0">
                <a:latin typeface="Courier New" panose="02070309020205020404" pitchFamily="49" charset="0"/>
                <a:cs typeface="Courier New" panose="02070309020205020404" pitchFamily="49" charset="0"/>
              </a:rPr>
              <a:t>l"%3??3Vƃ?ښl	?w%?=???^i7+???-d&amp;?0?A?6?l4??L60#?Ò?S</a:t>
            </a:r>
          </a:p>
          <a:p>
            <a:pPr marL="0" indent="0">
              <a:buNone/>
            </a:pPr>
            <a:r>
              <a:rPr lang="ps-AF" sz="1600" dirty="0">
                <a:latin typeface="Courier New" panose="02070309020205020404" pitchFamily="49" charset="0"/>
                <a:cs typeface="Courier New" panose="02070309020205020404" pitchFamily="49" charset="0"/>
              </a:rPr>
              <a:t>...</a:t>
            </a:r>
          </a:p>
        </p:txBody>
      </p:sp>
      <p:sp>
        <p:nvSpPr>
          <p:cNvPr id="9" name="Textfeld 8">
            <a:extLst>
              <a:ext uri="{FF2B5EF4-FFF2-40B4-BE49-F238E27FC236}">
                <a16:creationId xmlns:a16="http://schemas.microsoft.com/office/drawing/2014/main" id="{40F21D08-8F3F-1D45-81D5-BCAB0A720A59}"/>
              </a:ext>
            </a:extLst>
          </p:cNvPr>
          <p:cNvSpPr txBox="1"/>
          <p:nvPr/>
        </p:nvSpPr>
        <p:spPr>
          <a:xfrm>
            <a:off x="2438400" y="6031958"/>
            <a:ext cx="4305987" cy="523220"/>
          </a:xfrm>
          <a:prstGeom prst="rect">
            <a:avLst/>
          </a:prstGeom>
          <a:noFill/>
        </p:spPr>
        <p:txBody>
          <a:bodyPr wrap="none" rtlCol="0">
            <a:spAutoFit/>
          </a:bodyPr>
          <a:lstStyle/>
          <a:p>
            <a:r>
              <a:rPr lang="en-US" sz="2800" b="0" i="0"/>
              <a:t>Sample </a:t>
            </a:r>
            <a:r>
              <a:rPr lang="en-US" sz="2800" b="0" i="0" dirty="0"/>
              <a:t>dialog on console</a:t>
            </a:r>
          </a:p>
        </p:txBody>
      </p:sp>
      <p:cxnSp>
        <p:nvCxnSpPr>
          <p:cNvPr id="11" name="Gerade Verbindung 10">
            <a:extLst>
              <a:ext uri="{FF2B5EF4-FFF2-40B4-BE49-F238E27FC236}">
                <a16:creationId xmlns:a16="http://schemas.microsoft.com/office/drawing/2014/main" id="{FF39E209-A140-8F4C-B5F1-36AFF9D477E5}"/>
              </a:ext>
            </a:extLst>
          </p:cNvPr>
          <p:cNvCxnSpPr>
            <a:cxnSpLocks/>
          </p:cNvCxnSpPr>
          <p:nvPr/>
        </p:nvCxnSpPr>
        <p:spPr bwMode="auto">
          <a:xfrm flipV="1">
            <a:off x="3733600" y="5638801"/>
            <a:ext cx="0" cy="457199"/>
          </a:xfrm>
          <a:prstGeom prst="line">
            <a:avLst/>
          </a:prstGeom>
          <a:solidFill>
            <a:schemeClr val="accent1"/>
          </a:solidFill>
          <a:ln w="381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3" name="Oval 12">
            <a:extLst>
              <a:ext uri="{FF2B5EF4-FFF2-40B4-BE49-F238E27FC236}">
                <a16:creationId xmlns:a16="http://schemas.microsoft.com/office/drawing/2014/main" id="{BA481DF9-6155-DB47-A186-89B75AE298A9}"/>
              </a:ext>
            </a:extLst>
          </p:cNvPr>
          <p:cNvSpPr/>
          <p:nvPr/>
        </p:nvSpPr>
        <p:spPr bwMode="auto">
          <a:xfrm>
            <a:off x="5545876" y="2286000"/>
            <a:ext cx="933700" cy="838200"/>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a:ln>
                <a:noFill/>
              </a:ln>
              <a:solidFill>
                <a:schemeClr val="tx1"/>
              </a:solidFill>
              <a:effectLst/>
              <a:latin typeface="Helvetica" charset="0"/>
            </a:endParaRPr>
          </a:p>
        </p:txBody>
      </p:sp>
      <p:cxnSp>
        <p:nvCxnSpPr>
          <p:cNvPr id="14" name="Gerade Verbindung 13">
            <a:extLst>
              <a:ext uri="{FF2B5EF4-FFF2-40B4-BE49-F238E27FC236}">
                <a16:creationId xmlns:a16="http://schemas.microsoft.com/office/drawing/2014/main" id="{8109CDD2-3F75-B944-B1F8-0EE4A2440903}"/>
              </a:ext>
            </a:extLst>
          </p:cNvPr>
          <p:cNvCxnSpPr>
            <a:cxnSpLocks/>
          </p:cNvCxnSpPr>
          <p:nvPr/>
        </p:nvCxnSpPr>
        <p:spPr bwMode="auto">
          <a:xfrm flipH="1" flipV="1">
            <a:off x="6281480" y="3027506"/>
            <a:ext cx="396192" cy="437228"/>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 name="Textfeld 15">
            <a:extLst>
              <a:ext uri="{FF2B5EF4-FFF2-40B4-BE49-F238E27FC236}">
                <a16:creationId xmlns:a16="http://schemas.microsoft.com/office/drawing/2014/main" id="{D89C3391-9B21-FE46-9CA8-B8D64B4A8395}"/>
              </a:ext>
            </a:extLst>
          </p:cNvPr>
          <p:cNvSpPr txBox="1"/>
          <p:nvPr/>
        </p:nvSpPr>
        <p:spPr>
          <a:xfrm>
            <a:off x="6012726" y="3479258"/>
            <a:ext cx="1683474" cy="523220"/>
          </a:xfrm>
          <a:prstGeom prst="rect">
            <a:avLst/>
          </a:prstGeom>
          <a:noFill/>
        </p:spPr>
        <p:txBody>
          <a:bodyPr wrap="none" rtlCol="0">
            <a:spAutoFit/>
          </a:bodyPr>
          <a:lstStyle/>
          <a:p>
            <a:r>
              <a:rPr lang="en-US" sz="2800" b="0" i="0" dirty="0">
                <a:solidFill>
                  <a:srgbClr val="FF0000"/>
                </a:solidFill>
              </a:rPr>
              <a:t>File sizes</a:t>
            </a:r>
          </a:p>
        </p:txBody>
      </p:sp>
      <p:sp>
        <p:nvSpPr>
          <p:cNvPr id="12" name="Textfeld 11">
            <a:extLst>
              <a:ext uri="{FF2B5EF4-FFF2-40B4-BE49-F238E27FC236}">
                <a16:creationId xmlns:a16="http://schemas.microsoft.com/office/drawing/2014/main" id="{0E1E76F4-3553-3B4C-9B71-BE8E182D6E72}"/>
              </a:ext>
            </a:extLst>
          </p:cNvPr>
          <p:cNvSpPr txBox="1"/>
          <p:nvPr/>
        </p:nvSpPr>
        <p:spPr>
          <a:xfrm>
            <a:off x="533400" y="3124200"/>
            <a:ext cx="1343638" cy="523220"/>
          </a:xfrm>
          <a:prstGeom prst="rect">
            <a:avLst/>
          </a:prstGeom>
          <a:noFill/>
        </p:spPr>
        <p:txBody>
          <a:bodyPr wrap="none" rtlCol="0">
            <a:spAutoFit/>
          </a:bodyPr>
          <a:lstStyle/>
          <a:p>
            <a:r>
              <a:rPr lang="en-US" sz="2800" b="0" dirty="0">
                <a:solidFill>
                  <a:srgbClr val="FF0000"/>
                </a:solidFill>
              </a:rPr>
              <a:t>Prompt</a:t>
            </a:r>
          </a:p>
        </p:txBody>
      </p:sp>
      <p:sp>
        <p:nvSpPr>
          <p:cNvPr id="15" name="Oval 14">
            <a:extLst>
              <a:ext uri="{FF2B5EF4-FFF2-40B4-BE49-F238E27FC236}">
                <a16:creationId xmlns:a16="http://schemas.microsoft.com/office/drawing/2014/main" id="{ADF6DAC3-C418-F347-B881-5D8DE20D1448}"/>
              </a:ext>
            </a:extLst>
          </p:cNvPr>
          <p:cNvSpPr/>
          <p:nvPr/>
        </p:nvSpPr>
        <p:spPr bwMode="auto">
          <a:xfrm>
            <a:off x="2149798" y="2098539"/>
            <a:ext cx="372364" cy="37492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a:ln>
                <a:noFill/>
              </a:ln>
              <a:solidFill>
                <a:schemeClr val="tx1"/>
              </a:solidFill>
              <a:effectLst/>
              <a:latin typeface="Helvetica" charset="0"/>
            </a:endParaRPr>
          </a:p>
        </p:txBody>
      </p:sp>
      <p:cxnSp>
        <p:nvCxnSpPr>
          <p:cNvPr id="17" name="Gerade Verbindung 16">
            <a:extLst>
              <a:ext uri="{FF2B5EF4-FFF2-40B4-BE49-F238E27FC236}">
                <a16:creationId xmlns:a16="http://schemas.microsoft.com/office/drawing/2014/main" id="{0C830BE6-6E1A-E54C-9C69-BE6A12347ED4}"/>
              </a:ext>
            </a:extLst>
          </p:cNvPr>
          <p:cNvCxnSpPr>
            <a:cxnSpLocks/>
            <a:endCxn id="15" idx="3"/>
          </p:cNvCxnSpPr>
          <p:nvPr/>
        </p:nvCxnSpPr>
        <p:spPr bwMode="auto">
          <a:xfrm flipV="1">
            <a:off x="1460210" y="2418554"/>
            <a:ext cx="744119" cy="728548"/>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8" name="Textfeld 17">
            <a:extLst>
              <a:ext uri="{FF2B5EF4-FFF2-40B4-BE49-F238E27FC236}">
                <a16:creationId xmlns:a16="http://schemas.microsoft.com/office/drawing/2014/main" id="{8A7F845B-F2C2-9C4D-86E9-B5F4ED720829}"/>
              </a:ext>
            </a:extLst>
          </p:cNvPr>
          <p:cNvSpPr txBox="1"/>
          <p:nvPr/>
        </p:nvSpPr>
        <p:spPr>
          <a:xfrm>
            <a:off x="152400" y="4343400"/>
            <a:ext cx="1826846" cy="954107"/>
          </a:xfrm>
          <a:prstGeom prst="rect">
            <a:avLst/>
          </a:prstGeom>
          <a:noFill/>
        </p:spPr>
        <p:txBody>
          <a:bodyPr wrap="square" rtlCol="0">
            <a:spAutoFit/>
          </a:bodyPr>
          <a:lstStyle/>
          <a:p>
            <a:r>
              <a:rPr lang="en-US" sz="2800" b="0" i="0" dirty="0">
                <a:solidFill>
                  <a:srgbClr val="FF0000"/>
                </a:solidFill>
              </a:rPr>
              <a:t>User command</a:t>
            </a:r>
          </a:p>
        </p:txBody>
      </p:sp>
      <p:sp>
        <p:nvSpPr>
          <p:cNvPr id="20" name="Oval 19">
            <a:extLst>
              <a:ext uri="{FF2B5EF4-FFF2-40B4-BE49-F238E27FC236}">
                <a16:creationId xmlns:a16="http://schemas.microsoft.com/office/drawing/2014/main" id="{21F51528-4DE2-B64A-91B4-FF197F8D4DC2}"/>
              </a:ext>
            </a:extLst>
          </p:cNvPr>
          <p:cNvSpPr/>
          <p:nvPr/>
        </p:nvSpPr>
        <p:spPr bwMode="auto">
          <a:xfrm>
            <a:off x="2503026" y="2991306"/>
            <a:ext cx="1464526" cy="374921"/>
          </a:xfrm>
          <a:prstGeom prst="ellipse">
            <a:avLst/>
          </a:prstGeom>
          <a:noFill/>
          <a:ln w="25400" cap="flat" cmpd="sng" algn="ctr">
            <a:solidFill>
              <a:srgbClr val="FF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1" i="1" u="none" strike="noStrike" cap="none" normalizeH="0" baseline="0">
              <a:ln>
                <a:noFill/>
              </a:ln>
              <a:solidFill>
                <a:schemeClr val="tx1"/>
              </a:solidFill>
              <a:effectLst/>
              <a:latin typeface="Helvetica" charset="0"/>
            </a:endParaRPr>
          </a:p>
        </p:txBody>
      </p:sp>
      <p:cxnSp>
        <p:nvCxnSpPr>
          <p:cNvPr id="21" name="Gerade Verbindung 20">
            <a:extLst>
              <a:ext uri="{FF2B5EF4-FFF2-40B4-BE49-F238E27FC236}">
                <a16:creationId xmlns:a16="http://schemas.microsoft.com/office/drawing/2014/main" id="{7D69FE09-F187-AC4D-9448-F19062C373DC}"/>
              </a:ext>
            </a:extLst>
          </p:cNvPr>
          <p:cNvCxnSpPr>
            <a:cxnSpLocks/>
            <a:endCxn id="20" idx="3"/>
          </p:cNvCxnSpPr>
          <p:nvPr/>
        </p:nvCxnSpPr>
        <p:spPr bwMode="auto">
          <a:xfrm flipV="1">
            <a:off x="1207626" y="3311321"/>
            <a:ext cx="1509875" cy="1260679"/>
          </a:xfrm>
          <a:prstGeom prst="line">
            <a:avLst/>
          </a:prstGeom>
          <a:solidFill>
            <a:schemeClr val="accent1"/>
          </a:solidFill>
          <a:ln w="381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818324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bg/>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
                                            <p:txEl>
                                              <p:pRg st="4" end="4"/>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
                                            <p:txEl>
                                              <p:pRg st="8" end="8"/>
                                            </p:txEl>
                                          </p:spTgt>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9" grpId="0"/>
      <p:bldP spid="13" grpId="0" animBg="1"/>
      <p:bldP spid="16" grpId="0"/>
      <p:bldP spid="12" grpId="0"/>
      <p:bldP spid="15" grpId="0" animBg="1"/>
      <p:bldP spid="18"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772400" cy="1143000"/>
          </a:xfrm>
        </p:spPr>
        <p:txBody>
          <a:bodyPr/>
          <a:lstStyle/>
          <a:p>
            <a:r>
              <a:rPr lang="en-US" dirty="0"/>
              <a:t>Directory Structure</a:t>
            </a:r>
          </a:p>
        </p:txBody>
      </p:sp>
      <p:sp>
        <p:nvSpPr>
          <p:cNvPr id="3" name="Inhaltsplatzhalter 2"/>
          <p:cNvSpPr>
            <a:spLocks noGrp="1"/>
          </p:cNvSpPr>
          <p:nvPr>
            <p:ph idx="1"/>
          </p:nvPr>
        </p:nvSpPr>
        <p:spPr>
          <a:xfrm>
            <a:off x="685800" y="1143000"/>
            <a:ext cx="7772400" cy="4114800"/>
          </a:xfrm>
        </p:spPr>
        <p:txBody>
          <a:bodyPr/>
          <a:lstStyle/>
          <a:p>
            <a:r>
              <a:rPr lang="en-US" sz="2800" dirty="0"/>
              <a:t>Each file resides in some </a:t>
            </a:r>
            <a:r>
              <a:rPr lang="en-US" sz="2800" i="1" dirty="0">
                <a:solidFill>
                  <a:srgbClr val="FF0000"/>
                </a:solidFill>
              </a:rPr>
              <a:t>directory</a:t>
            </a:r>
            <a:r>
              <a:rPr lang="en-US" sz="2800" dirty="0"/>
              <a:t> (“</a:t>
            </a:r>
            <a:r>
              <a:rPr lang="en-US" sz="2800" i="1" dirty="0" err="1"/>
              <a:t>Verzeichnis</a:t>
            </a:r>
            <a:r>
              <a:rPr lang="en-US" sz="2800" dirty="0"/>
              <a:t>”)</a:t>
            </a:r>
          </a:p>
          <a:p>
            <a:r>
              <a:rPr lang="en-US" sz="2800" dirty="0"/>
              <a:t>Directory is specified by </a:t>
            </a:r>
            <a:r>
              <a:rPr lang="en-US" sz="2800" i="1" dirty="0">
                <a:solidFill>
                  <a:srgbClr val="FF0000"/>
                </a:solidFill>
              </a:rPr>
              <a:t>path</a:t>
            </a:r>
          </a:p>
          <a:p>
            <a:pPr lvl="1"/>
            <a:r>
              <a:rPr lang="en-US" sz="2400" i="1" dirty="0">
                <a:solidFill>
                  <a:srgbClr val="FF2600"/>
                </a:solidFill>
              </a:rPr>
              <a:t>Absolute path</a:t>
            </a:r>
            <a:r>
              <a:rPr lang="en-US" sz="2400" dirty="0"/>
              <a:t>: begins with </a:t>
            </a:r>
            <a:r>
              <a:rPr lang="en-US" sz="2400" i="1" dirty="0">
                <a:solidFill>
                  <a:srgbClr val="FF2600"/>
                </a:solidFill>
              </a:rPr>
              <a:t>root directory</a:t>
            </a:r>
            <a:r>
              <a:rPr lang="en-US" sz="2400" dirty="0"/>
              <a:t> (“</a:t>
            </a:r>
            <a:r>
              <a:rPr lang="en-US" sz="2400" b="1" dirty="0">
                <a:latin typeface="Courier" pitchFamily="2" charset="0"/>
              </a:rPr>
              <a:t>/</a:t>
            </a:r>
            <a:r>
              <a:rPr lang="en-US" sz="2400" dirty="0"/>
              <a:t>”) </a:t>
            </a:r>
            <a:br>
              <a:rPr lang="en-US" sz="2400" dirty="0"/>
            </a:br>
            <a:r>
              <a:rPr lang="en-US" sz="2400" dirty="0"/>
              <a:t>or </a:t>
            </a:r>
            <a:r>
              <a:rPr lang="en-US" sz="2400" i="1" dirty="0">
                <a:solidFill>
                  <a:srgbClr val="FF2600"/>
                </a:solidFill>
              </a:rPr>
              <a:t>home directory</a:t>
            </a:r>
            <a:r>
              <a:rPr lang="en-US" sz="2400" dirty="0"/>
              <a:t> (“</a:t>
            </a:r>
            <a:r>
              <a:rPr lang="en-US" sz="2400" b="1" dirty="0">
                <a:latin typeface="Courier" pitchFamily="2" charset="0"/>
              </a:rPr>
              <a:t>~</a:t>
            </a:r>
            <a:r>
              <a:rPr lang="en-US" sz="2400" dirty="0"/>
              <a:t>”)</a:t>
            </a:r>
          </a:p>
          <a:p>
            <a:pPr lvl="1"/>
            <a:r>
              <a:rPr lang="en-US" sz="2400" i="1" dirty="0">
                <a:solidFill>
                  <a:srgbClr val="FF2600"/>
                </a:solidFill>
              </a:rPr>
              <a:t>Relative path</a:t>
            </a:r>
            <a:r>
              <a:rPr lang="en-US" sz="2400" dirty="0"/>
              <a:t>: starts at </a:t>
            </a:r>
            <a:r>
              <a:rPr lang="en-US" sz="2400" i="1" dirty="0">
                <a:solidFill>
                  <a:srgbClr val="FF2600"/>
                </a:solidFill>
              </a:rPr>
              <a:t>working directory</a:t>
            </a:r>
            <a:r>
              <a:rPr lang="en-US" sz="2400" dirty="0"/>
              <a:t>, </a:t>
            </a:r>
            <a:br>
              <a:rPr lang="en-US" sz="2400" dirty="0"/>
            </a:br>
            <a:r>
              <a:rPr lang="en-US" sz="2400" dirty="0"/>
              <a:t>i.e., does not begin with “/” or “</a:t>
            </a:r>
            <a:r>
              <a:rPr lang="en-US" sz="2400" b="1" dirty="0">
                <a:latin typeface="Courier" pitchFamily="2" charset="0"/>
              </a:rPr>
              <a:t>~</a:t>
            </a:r>
            <a:r>
              <a:rPr lang="en-US" sz="2400" dirty="0"/>
              <a:t>”</a:t>
            </a:r>
          </a:p>
          <a:p>
            <a:r>
              <a:rPr lang="en-US" sz="2800" dirty="0"/>
              <a:t>Usually, when referring to name of file, we may or may not prefix file name with path</a:t>
            </a:r>
          </a:p>
          <a:p>
            <a:r>
              <a:rPr lang="en-US" sz="2800" dirty="0"/>
              <a:t>If no path is specified, look for file in working directory</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8</a:t>
            </a:fld>
            <a:endParaRPr lang="en-US" altLang="de-DE" sz="1400"/>
          </a:p>
        </p:txBody>
      </p:sp>
    </p:spTree>
    <p:extLst>
      <p:ext uri="{BB962C8B-B14F-4D97-AF65-F5344CB8AC3E}">
        <p14:creationId xmlns:p14="http://schemas.microsoft.com/office/powerpoint/2010/main" val="869357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5800" y="0"/>
            <a:ext cx="7696200" cy="1166638"/>
          </a:xfrm>
        </p:spPr>
        <p:txBody>
          <a:bodyPr/>
          <a:lstStyle/>
          <a:p>
            <a:r>
              <a:rPr lang="en-US" dirty="0"/>
              <a:t>Sample Directory Structure</a:t>
            </a:r>
          </a:p>
        </p:txBody>
      </p:sp>
      <p:sp>
        <p:nvSpPr>
          <p:cNvPr id="4" name="Slide Number Placeholder 1"/>
          <p:cNvSpPr>
            <a:spLocks noGrp="1"/>
          </p:cNvSpPr>
          <p:nvPr>
            <p:ph type="sldNum" sz="quarter" idx="12"/>
          </p:nvPr>
        </p:nvSpPr>
        <p:spPr>
          <a:xfrm>
            <a:off x="6553200" y="6248400"/>
            <a:ext cx="19050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3200">
                <a:solidFill>
                  <a:schemeClr val="tx1"/>
                </a:solidFill>
                <a:latin typeface="Arial" charset="0"/>
                <a:ea typeface="ＭＳ Ｐゴシック" charset="-128"/>
                <a:cs typeface="Arial" charset="0"/>
              </a:defRPr>
            </a:lvl1pPr>
            <a:lvl2pPr marL="742950" indent="-285750">
              <a:spcBef>
                <a:spcPct val="20000"/>
              </a:spcBef>
              <a:buChar char="–"/>
              <a:defRPr sz="2800">
                <a:solidFill>
                  <a:schemeClr val="tx1"/>
                </a:solidFill>
                <a:latin typeface="Arial" charset="0"/>
                <a:ea typeface="ＭＳ Ｐゴシック" charset="-128"/>
                <a:cs typeface="Arial" charset="0"/>
              </a:defRPr>
            </a:lvl2pPr>
            <a:lvl3pPr marL="1143000" indent="-228600">
              <a:spcBef>
                <a:spcPct val="20000"/>
              </a:spcBef>
              <a:buChar char="•"/>
              <a:defRPr sz="2400">
                <a:solidFill>
                  <a:schemeClr val="tx1"/>
                </a:solidFill>
                <a:latin typeface="Arial" charset="0"/>
                <a:ea typeface="ＭＳ Ｐゴシック" charset="-128"/>
                <a:cs typeface="Arial" charset="0"/>
              </a:defRPr>
            </a:lvl3pPr>
            <a:lvl4pPr marL="1600200" indent="-228600">
              <a:spcBef>
                <a:spcPct val="20000"/>
              </a:spcBef>
              <a:buChar char="–"/>
              <a:defRPr sz="2000">
                <a:solidFill>
                  <a:schemeClr val="tx1"/>
                </a:solidFill>
                <a:latin typeface="Arial" charset="0"/>
                <a:ea typeface="ＭＳ Ｐゴシック" charset="-128"/>
                <a:cs typeface="Arial" charset="0"/>
              </a:defRPr>
            </a:lvl4pPr>
            <a:lvl5pPr marL="2057400" indent="-228600">
              <a:spcBef>
                <a:spcPct val="20000"/>
              </a:spcBef>
              <a:buChar char="»"/>
              <a:defRPr sz="2000">
                <a:solidFill>
                  <a:schemeClr val="tx1"/>
                </a:solidFill>
                <a:latin typeface="Arial" charset="0"/>
                <a:ea typeface="ＭＳ Ｐゴシック" charset="-128"/>
                <a:cs typeface="Arial" charset="0"/>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charset="-128"/>
                <a:cs typeface="Arial" charset="0"/>
              </a:defRPr>
            </a:lvl9pPr>
          </a:lstStyle>
          <a:p>
            <a:pPr>
              <a:spcBef>
                <a:spcPct val="0"/>
              </a:spcBef>
              <a:buFontTx/>
              <a:buNone/>
            </a:pPr>
            <a:fld id="{91D2416C-B011-C942-9A7C-83792774B10B}" type="slidenum">
              <a:rPr lang="en-US" altLang="de-DE" sz="1400"/>
              <a:pPr>
                <a:spcBef>
                  <a:spcPct val="0"/>
                </a:spcBef>
                <a:buFontTx/>
                <a:buNone/>
              </a:pPr>
              <a:t>9</a:t>
            </a:fld>
            <a:endParaRPr lang="en-US" altLang="de-DE" sz="1400"/>
          </a:p>
        </p:txBody>
      </p:sp>
      <p:sp>
        <p:nvSpPr>
          <p:cNvPr id="7" name="Textfeld 6">
            <a:extLst>
              <a:ext uri="{FF2B5EF4-FFF2-40B4-BE49-F238E27FC236}">
                <a16:creationId xmlns:a16="http://schemas.microsoft.com/office/drawing/2014/main" id="{B2CD2140-F0C3-8D46-A674-852D141DDF00}"/>
              </a:ext>
            </a:extLst>
          </p:cNvPr>
          <p:cNvSpPr txBox="1"/>
          <p:nvPr/>
        </p:nvSpPr>
        <p:spPr>
          <a:xfrm>
            <a:off x="6888016" y="1067251"/>
            <a:ext cx="369012" cy="461665"/>
          </a:xfrm>
          <a:prstGeom prst="rect">
            <a:avLst/>
          </a:prstGeom>
          <a:noFill/>
        </p:spPr>
        <p:txBody>
          <a:bodyPr wrap="none" rtlCol="0">
            <a:spAutoFit/>
          </a:bodyPr>
          <a:lstStyle/>
          <a:p>
            <a:r>
              <a:rPr lang="en-US" sz="2400" i="0" dirty="0">
                <a:solidFill>
                  <a:srgbClr val="FF2600"/>
                </a:solidFill>
                <a:latin typeface="Courier" pitchFamily="2" charset="0"/>
              </a:rPr>
              <a:t>/</a:t>
            </a:r>
          </a:p>
        </p:txBody>
      </p:sp>
      <p:sp>
        <p:nvSpPr>
          <p:cNvPr id="8" name="Textfeld 7">
            <a:extLst>
              <a:ext uri="{FF2B5EF4-FFF2-40B4-BE49-F238E27FC236}">
                <a16:creationId xmlns:a16="http://schemas.microsoft.com/office/drawing/2014/main" id="{0B1389F1-BBC0-384A-89F1-F0F278B92BE8}"/>
              </a:ext>
            </a:extLst>
          </p:cNvPr>
          <p:cNvSpPr txBox="1"/>
          <p:nvPr/>
        </p:nvSpPr>
        <p:spPr>
          <a:xfrm>
            <a:off x="5434830" y="1774104"/>
            <a:ext cx="1106393" cy="461665"/>
          </a:xfrm>
          <a:prstGeom prst="rect">
            <a:avLst/>
          </a:prstGeom>
          <a:noFill/>
        </p:spPr>
        <p:txBody>
          <a:bodyPr wrap="none" rtlCol="0">
            <a:spAutoFit/>
          </a:bodyPr>
          <a:lstStyle/>
          <a:p>
            <a:r>
              <a:rPr lang="en-US" sz="2400" i="0" dirty="0">
                <a:latin typeface="Courier" pitchFamily="2" charset="0"/>
              </a:rPr>
              <a:t>Users</a:t>
            </a:r>
          </a:p>
        </p:txBody>
      </p:sp>
      <p:sp>
        <p:nvSpPr>
          <p:cNvPr id="9" name="Textfeld 8">
            <a:extLst>
              <a:ext uri="{FF2B5EF4-FFF2-40B4-BE49-F238E27FC236}">
                <a16:creationId xmlns:a16="http://schemas.microsoft.com/office/drawing/2014/main" id="{593F2E99-2C09-4F4F-A5A8-EC48C8E7211A}"/>
              </a:ext>
            </a:extLst>
          </p:cNvPr>
          <p:cNvSpPr txBox="1"/>
          <p:nvPr/>
        </p:nvSpPr>
        <p:spPr>
          <a:xfrm>
            <a:off x="6817494" y="1774104"/>
            <a:ext cx="1290738" cy="461665"/>
          </a:xfrm>
          <a:prstGeom prst="rect">
            <a:avLst/>
          </a:prstGeom>
          <a:noFill/>
        </p:spPr>
        <p:txBody>
          <a:bodyPr wrap="none" rtlCol="0">
            <a:spAutoFit/>
          </a:bodyPr>
          <a:lstStyle/>
          <a:p>
            <a:r>
              <a:rPr lang="en-US" sz="2400" i="0" dirty="0">
                <a:latin typeface="Courier" pitchFamily="2" charset="0"/>
              </a:rPr>
              <a:t>System</a:t>
            </a:r>
          </a:p>
        </p:txBody>
      </p:sp>
      <p:sp>
        <p:nvSpPr>
          <p:cNvPr id="10" name="Textfeld 9">
            <a:extLst>
              <a:ext uri="{FF2B5EF4-FFF2-40B4-BE49-F238E27FC236}">
                <a16:creationId xmlns:a16="http://schemas.microsoft.com/office/drawing/2014/main" id="{46608133-E158-BA40-98EC-7F7667C8400E}"/>
              </a:ext>
            </a:extLst>
          </p:cNvPr>
          <p:cNvSpPr txBox="1"/>
          <p:nvPr/>
        </p:nvSpPr>
        <p:spPr>
          <a:xfrm>
            <a:off x="8260632" y="1774105"/>
            <a:ext cx="369012" cy="461665"/>
          </a:xfrm>
          <a:prstGeom prst="rect">
            <a:avLst/>
          </a:prstGeom>
          <a:noFill/>
        </p:spPr>
        <p:txBody>
          <a:bodyPr wrap="none" rtlCol="0">
            <a:spAutoFit/>
          </a:bodyPr>
          <a:lstStyle/>
          <a:p>
            <a:r>
              <a:rPr lang="en-US" sz="2400" i="0" dirty="0">
                <a:latin typeface="Courier" pitchFamily="2" charset="0"/>
              </a:rPr>
              <a:t>…</a:t>
            </a:r>
          </a:p>
        </p:txBody>
      </p:sp>
      <p:sp>
        <p:nvSpPr>
          <p:cNvPr id="11" name="Textfeld 10">
            <a:extLst>
              <a:ext uri="{FF2B5EF4-FFF2-40B4-BE49-F238E27FC236}">
                <a16:creationId xmlns:a16="http://schemas.microsoft.com/office/drawing/2014/main" id="{51E90D6E-13BF-A245-B8F0-563AEECD1DDE}"/>
              </a:ext>
            </a:extLst>
          </p:cNvPr>
          <p:cNvSpPr txBox="1"/>
          <p:nvPr/>
        </p:nvSpPr>
        <p:spPr>
          <a:xfrm>
            <a:off x="5142827" y="2418095"/>
            <a:ext cx="737702" cy="461665"/>
          </a:xfrm>
          <a:prstGeom prst="rect">
            <a:avLst/>
          </a:prstGeom>
          <a:noFill/>
        </p:spPr>
        <p:txBody>
          <a:bodyPr wrap="none" rtlCol="0">
            <a:spAutoFit/>
          </a:bodyPr>
          <a:lstStyle/>
          <a:p>
            <a:r>
              <a:rPr lang="en-US" sz="2400" i="0" dirty="0" err="1">
                <a:solidFill>
                  <a:srgbClr val="FF2600"/>
                </a:solidFill>
                <a:latin typeface="Courier" pitchFamily="2" charset="0"/>
              </a:rPr>
              <a:t>rvh</a:t>
            </a:r>
            <a:endParaRPr lang="en-US" sz="2400" i="0" dirty="0">
              <a:solidFill>
                <a:srgbClr val="FF2600"/>
              </a:solidFill>
              <a:latin typeface="Courier" pitchFamily="2" charset="0"/>
            </a:endParaRPr>
          </a:p>
        </p:txBody>
      </p:sp>
      <p:sp>
        <p:nvSpPr>
          <p:cNvPr id="12" name="Textfeld 11">
            <a:extLst>
              <a:ext uri="{FF2B5EF4-FFF2-40B4-BE49-F238E27FC236}">
                <a16:creationId xmlns:a16="http://schemas.microsoft.com/office/drawing/2014/main" id="{F5A10E7F-1C22-7047-AD61-FA1B4683636F}"/>
              </a:ext>
            </a:extLst>
          </p:cNvPr>
          <p:cNvSpPr txBox="1"/>
          <p:nvPr/>
        </p:nvSpPr>
        <p:spPr>
          <a:xfrm>
            <a:off x="6150635" y="2415947"/>
            <a:ext cx="1106393" cy="461665"/>
          </a:xfrm>
          <a:prstGeom prst="rect">
            <a:avLst/>
          </a:prstGeom>
          <a:noFill/>
        </p:spPr>
        <p:txBody>
          <a:bodyPr wrap="none" rtlCol="0">
            <a:spAutoFit/>
          </a:bodyPr>
          <a:lstStyle/>
          <a:p>
            <a:r>
              <a:rPr lang="en-US" sz="2400" i="0" dirty="0">
                <a:latin typeface="Courier" pitchFamily="2" charset="0"/>
              </a:rPr>
              <a:t>guest</a:t>
            </a:r>
          </a:p>
        </p:txBody>
      </p:sp>
      <p:sp>
        <p:nvSpPr>
          <p:cNvPr id="13" name="Textfeld 12">
            <a:extLst>
              <a:ext uri="{FF2B5EF4-FFF2-40B4-BE49-F238E27FC236}">
                <a16:creationId xmlns:a16="http://schemas.microsoft.com/office/drawing/2014/main" id="{DABF9BE2-AE00-6E45-863E-9DF5A99122D3}"/>
              </a:ext>
            </a:extLst>
          </p:cNvPr>
          <p:cNvSpPr txBox="1"/>
          <p:nvPr/>
        </p:nvSpPr>
        <p:spPr>
          <a:xfrm>
            <a:off x="7527134" y="2412638"/>
            <a:ext cx="369012" cy="461665"/>
          </a:xfrm>
          <a:prstGeom prst="rect">
            <a:avLst/>
          </a:prstGeom>
          <a:noFill/>
        </p:spPr>
        <p:txBody>
          <a:bodyPr wrap="none" rtlCol="0">
            <a:spAutoFit/>
          </a:bodyPr>
          <a:lstStyle/>
          <a:p>
            <a:r>
              <a:rPr lang="en-US" sz="2400" i="0" dirty="0">
                <a:latin typeface="Courier" pitchFamily="2" charset="0"/>
              </a:rPr>
              <a:t>…</a:t>
            </a:r>
          </a:p>
        </p:txBody>
      </p:sp>
      <p:sp>
        <p:nvSpPr>
          <p:cNvPr id="14" name="Textfeld 13">
            <a:extLst>
              <a:ext uri="{FF2B5EF4-FFF2-40B4-BE49-F238E27FC236}">
                <a16:creationId xmlns:a16="http://schemas.microsoft.com/office/drawing/2014/main" id="{762D26B0-F816-4C47-8D9E-CE6F1490C9F7}"/>
              </a:ext>
            </a:extLst>
          </p:cNvPr>
          <p:cNvSpPr txBox="1"/>
          <p:nvPr/>
        </p:nvSpPr>
        <p:spPr>
          <a:xfrm>
            <a:off x="4697128" y="3054620"/>
            <a:ext cx="737702" cy="461665"/>
          </a:xfrm>
          <a:prstGeom prst="rect">
            <a:avLst/>
          </a:prstGeom>
          <a:noFill/>
        </p:spPr>
        <p:txBody>
          <a:bodyPr wrap="none" rtlCol="0">
            <a:spAutoFit/>
          </a:bodyPr>
          <a:lstStyle/>
          <a:p>
            <a:r>
              <a:rPr lang="en-US" sz="2400" i="0" dirty="0" err="1">
                <a:solidFill>
                  <a:srgbClr val="FF2600"/>
                </a:solidFill>
                <a:latin typeface="Courier" pitchFamily="2" charset="0"/>
              </a:rPr>
              <a:t>tmp</a:t>
            </a:r>
            <a:endParaRPr lang="en-US" sz="2400" i="0" dirty="0">
              <a:solidFill>
                <a:srgbClr val="FF2600"/>
              </a:solidFill>
              <a:latin typeface="Courier" pitchFamily="2" charset="0"/>
            </a:endParaRPr>
          </a:p>
        </p:txBody>
      </p:sp>
      <p:sp>
        <p:nvSpPr>
          <p:cNvPr id="15" name="Textfeld 14">
            <a:extLst>
              <a:ext uri="{FF2B5EF4-FFF2-40B4-BE49-F238E27FC236}">
                <a16:creationId xmlns:a16="http://schemas.microsoft.com/office/drawing/2014/main" id="{21D05A7A-5860-4C42-B182-442248E7ECD4}"/>
              </a:ext>
            </a:extLst>
          </p:cNvPr>
          <p:cNvSpPr txBox="1"/>
          <p:nvPr/>
        </p:nvSpPr>
        <p:spPr>
          <a:xfrm>
            <a:off x="5665819" y="3070213"/>
            <a:ext cx="1475084" cy="461665"/>
          </a:xfrm>
          <a:prstGeom prst="rect">
            <a:avLst/>
          </a:prstGeom>
          <a:noFill/>
        </p:spPr>
        <p:txBody>
          <a:bodyPr wrap="none" rtlCol="0">
            <a:spAutoFit/>
          </a:bodyPr>
          <a:lstStyle/>
          <a:p>
            <a:r>
              <a:rPr lang="en-US" sz="2400" i="0" dirty="0">
                <a:latin typeface="Courier" pitchFamily="2" charset="0"/>
              </a:rPr>
              <a:t>Desktop</a:t>
            </a:r>
          </a:p>
        </p:txBody>
      </p:sp>
      <p:sp>
        <p:nvSpPr>
          <p:cNvPr id="16" name="Textfeld 15">
            <a:extLst>
              <a:ext uri="{FF2B5EF4-FFF2-40B4-BE49-F238E27FC236}">
                <a16:creationId xmlns:a16="http://schemas.microsoft.com/office/drawing/2014/main" id="{64C575F1-7BD1-3746-919E-71ADB57BFB67}"/>
              </a:ext>
            </a:extLst>
          </p:cNvPr>
          <p:cNvSpPr txBox="1"/>
          <p:nvPr/>
        </p:nvSpPr>
        <p:spPr>
          <a:xfrm>
            <a:off x="7371892" y="3036105"/>
            <a:ext cx="369012" cy="461665"/>
          </a:xfrm>
          <a:prstGeom prst="rect">
            <a:avLst/>
          </a:prstGeom>
          <a:noFill/>
        </p:spPr>
        <p:txBody>
          <a:bodyPr wrap="none" rtlCol="0">
            <a:spAutoFit/>
          </a:bodyPr>
          <a:lstStyle/>
          <a:p>
            <a:r>
              <a:rPr lang="en-US" sz="2400" i="0" dirty="0">
                <a:latin typeface="Courier" pitchFamily="2" charset="0"/>
              </a:rPr>
              <a:t>…</a:t>
            </a:r>
          </a:p>
        </p:txBody>
      </p:sp>
      <p:sp>
        <p:nvSpPr>
          <p:cNvPr id="17" name="Textfeld 16">
            <a:extLst>
              <a:ext uri="{FF2B5EF4-FFF2-40B4-BE49-F238E27FC236}">
                <a16:creationId xmlns:a16="http://schemas.microsoft.com/office/drawing/2014/main" id="{32CF1F95-D443-9B4B-819B-461E0BC9CF60}"/>
              </a:ext>
            </a:extLst>
          </p:cNvPr>
          <p:cNvSpPr txBox="1"/>
          <p:nvPr/>
        </p:nvSpPr>
        <p:spPr>
          <a:xfrm>
            <a:off x="3810000" y="3664305"/>
            <a:ext cx="1475084" cy="461665"/>
          </a:xfrm>
          <a:prstGeom prst="rect">
            <a:avLst/>
          </a:prstGeom>
          <a:noFill/>
        </p:spPr>
        <p:txBody>
          <a:bodyPr wrap="none" rtlCol="0">
            <a:spAutoFit/>
          </a:bodyPr>
          <a:lstStyle/>
          <a:p>
            <a:r>
              <a:rPr lang="en-US" sz="2400" i="0" dirty="0" err="1">
                <a:latin typeface="Courier" pitchFamily="2" charset="0"/>
              </a:rPr>
              <a:t>foo.txt</a:t>
            </a:r>
            <a:endParaRPr lang="en-US" sz="2400" i="0" dirty="0">
              <a:latin typeface="Courier" pitchFamily="2" charset="0"/>
            </a:endParaRPr>
          </a:p>
        </p:txBody>
      </p:sp>
      <p:sp>
        <p:nvSpPr>
          <p:cNvPr id="18" name="Textfeld 17">
            <a:extLst>
              <a:ext uri="{FF2B5EF4-FFF2-40B4-BE49-F238E27FC236}">
                <a16:creationId xmlns:a16="http://schemas.microsoft.com/office/drawing/2014/main" id="{B966EC28-D0A0-C840-A1FA-4845CDFC23A9}"/>
              </a:ext>
            </a:extLst>
          </p:cNvPr>
          <p:cNvSpPr txBox="1"/>
          <p:nvPr/>
        </p:nvSpPr>
        <p:spPr>
          <a:xfrm>
            <a:off x="5481474" y="3664305"/>
            <a:ext cx="1659429" cy="461665"/>
          </a:xfrm>
          <a:prstGeom prst="rect">
            <a:avLst/>
          </a:prstGeom>
          <a:noFill/>
        </p:spPr>
        <p:txBody>
          <a:bodyPr wrap="none" rtlCol="0">
            <a:spAutoFit/>
          </a:bodyPr>
          <a:lstStyle/>
          <a:p>
            <a:r>
              <a:rPr lang="en-US" sz="2400" i="0" dirty="0" err="1">
                <a:latin typeface="Courier" pitchFamily="2" charset="0"/>
              </a:rPr>
              <a:t>foo.docx</a:t>
            </a:r>
            <a:endParaRPr lang="en-US" sz="2400" i="0" dirty="0">
              <a:latin typeface="Courier" pitchFamily="2" charset="0"/>
            </a:endParaRPr>
          </a:p>
        </p:txBody>
      </p:sp>
      <p:sp>
        <p:nvSpPr>
          <p:cNvPr id="19" name="Textfeld 18">
            <a:extLst>
              <a:ext uri="{FF2B5EF4-FFF2-40B4-BE49-F238E27FC236}">
                <a16:creationId xmlns:a16="http://schemas.microsoft.com/office/drawing/2014/main" id="{68535291-6E7F-FE47-9D99-8478AFC71D93}"/>
              </a:ext>
            </a:extLst>
          </p:cNvPr>
          <p:cNvSpPr txBox="1"/>
          <p:nvPr/>
        </p:nvSpPr>
        <p:spPr>
          <a:xfrm>
            <a:off x="7462863" y="3659572"/>
            <a:ext cx="369012" cy="461665"/>
          </a:xfrm>
          <a:prstGeom prst="rect">
            <a:avLst/>
          </a:prstGeom>
          <a:noFill/>
        </p:spPr>
        <p:txBody>
          <a:bodyPr wrap="none" rtlCol="0">
            <a:spAutoFit/>
          </a:bodyPr>
          <a:lstStyle/>
          <a:p>
            <a:r>
              <a:rPr lang="en-US" sz="2400" i="0" dirty="0">
                <a:latin typeface="Courier" pitchFamily="2" charset="0"/>
              </a:rPr>
              <a:t>…</a:t>
            </a:r>
          </a:p>
        </p:txBody>
      </p:sp>
      <p:sp>
        <p:nvSpPr>
          <p:cNvPr id="20" name="Textfeld 19">
            <a:extLst>
              <a:ext uri="{FF2B5EF4-FFF2-40B4-BE49-F238E27FC236}">
                <a16:creationId xmlns:a16="http://schemas.microsoft.com/office/drawing/2014/main" id="{E296B45F-A331-D84B-85B1-698655451F78}"/>
              </a:ext>
            </a:extLst>
          </p:cNvPr>
          <p:cNvSpPr txBox="1"/>
          <p:nvPr/>
        </p:nvSpPr>
        <p:spPr>
          <a:xfrm>
            <a:off x="597090" y="1098028"/>
            <a:ext cx="1779654" cy="400110"/>
          </a:xfrm>
          <a:prstGeom prst="rect">
            <a:avLst/>
          </a:prstGeom>
          <a:noFill/>
        </p:spPr>
        <p:txBody>
          <a:bodyPr wrap="none" rtlCol="0">
            <a:spAutoFit/>
          </a:bodyPr>
          <a:lstStyle/>
          <a:p>
            <a:r>
              <a:rPr lang="en-US" sz="2000" b="0" dirty="0">
                <a:solidFill>
                  <a:srgbClr val="FF2600"/>
                </a:solidFill>
                <a:latin typeface="Arial" panose="020B0604020202020204" pitchFamily="34" charset="0"/>
                <a:cs typeface="Arial" panose="020B0604020202020204" pitchFamily="34" charset="0"/>
              </a:rPr>
              <a:t>Root directory</a:t>
            </a:r>
          </a:p>
        </p:txBody>
      </p:sp>
      <p:sp>
        <p:nvSpPr>
          <p:cNvPr id="21" name="Textfeld 20">
            <a:extLst>
              <a:ext uri="{FF2B5EF4-FFF2-40B4-BE49-F238E27FC236}">
                <a16:creationId xmlns:a16="http://schemas.microsoft.com/office/drawing/2014/main" id="{CB4F34E3-1BEA-B94F-ADE9-F7EDA4D9B3C8}"/>
              </a:ext>
            </a:extLst>
          </p:cNvPr>
          <p:cNvSpPr txBox="1"/>
          <p:nvPr/>
        </p:nvSpPr>
        <p:spPr>
          <a:xfrm>
            <a:off x="596940" y="2437592"/>
            <a:ext cx="2486578" cy="400110"/>
          </a:xfrm>
          <a:prstGeom prst="rect">
            <a:avLst/>
          </a:prstGeom>
          <a:noFill/>
        </p:spPr>
        <p:txBody>
          <a:bodyPr wrap="none" rtlCol="0">
            <a:spAutoFit/>
          </a:bodyPr>
          <a:lstStyle/>
          <a:p>
            <a:r>
              <a:rPr lang="en-US" sz="2000" b="0" dirty="0">
                <a:solidFill>
                  <a:srgbClr val="FF2600"/>
                </a:solidFill>
                <a:latin typeface="Arial" panose="020B0604020202020204" pitchFamily="34" charset="0"/>
                <a:cs typeface="Arial" panose="020B0604020202020204" pitchFamily="34" charset="0"/>
              </a:rPr>
              <a:t>Home directory </a:t>
            </a:r>
            <a:r>
              <a:rPr lang="en-US" sz="2000" b="0" i="0" dirty="0">
                <a:solidFill>
                  <a:srgbClr val="FF2600"/>
                </a:solidFill>
                <a:latin typeface="Arial" panose="020B0604020202020204" pitchFamily="34" charset="0"/>
                <a:cs typeface="Arial" panose="020B0604020202020204" pitchFamily="34" charset="0"/>
              </a:rPr>
              <a:t>(“</a:t>
            </a:r>
            <a:r>
              <a:rPr lang="en-US" sz="2000" b="0" i="0" dirty="0">
                <a:solidFill>
                  <a:srgbClr val="FF2600"/>
                </a:solidFill>
                <a:latin typeface="Courier" pitchFamily="2" charset="0"/>
                <a:cs typeface="Arial" panose="020B0604020202020204" pitchFamily="34" charset="0"/>
              </a:rPr>
              <a:t>~</a:t>
            </a:r>
            <a:r>
              <a:rPr lang="en-US" sz="2000" b="0" i="0" dirty="0">
                <a:solidFill>
                  <a:srgbClr val="FF2600"/>
                </a:solidFill>
                <a:latin typeface="Arial" panose="020B0604020202020204" pitchFamily="34" charset="0"/>
                <a:cs typeface="Arial" panose="020B0604020202020204" pitchFamily="34" charset="0"/>
              </a:rPr>
              <a:t>”)</a:t>
            </a:r>
          </a:p>
        </p:txBody>
      </p:sp>
      <p:sp>
        <p:nvSpPr>
          <p:cNvPr id="22" name="Textfeld 21">
            <a:extLst>
              <a:ext uri="{FF2B5EF4-FFF2-40B4-BE49-F238E27FC236}">
                <a16:creationId xmlns:a16="http://schemas.microsoft.com/office/drawing/2014/main" id="{D5EA367C-0E2F-EA41-8278-0D7DF7F12F9E}"/>
              </a:ext>
            </a:extLst>
          </p:cNvPr>
          <p:cNvSpPr txBox="1"/>
          <p:nvPr/>
        </p:nvSpPr>
        <p:spPr>
          <a:xfrm>
            <a:off x="609241" y="3074506"/>
            <a:ext cx="2743059" cy="400110"/>
          </a:xfrm>
          <a:prstGeom prst="rect">
            <a:avLst/>
          </a:prstGeom>
          <a:noFill/>
        </p:spPr>
        <p:txBody>
          <a:bodyPr wrap="none" rtlCol="0">
            <a:spAutoFit/>
          </a:bodyPr>
          <a:lstStyle/>
          <a:p>
            <a:r>
              <a:rPr lang="en-US" sz="2000" b="0" dirty="0">
                <a:solidFill>
                  <a:srgbClr val="FF2600"/>
                </a:solidFill>
                <a:latin typeface="Arial" panose="020B0604020202020204" pitchFamily="34" charset="0"/>
                <a:cs typeface="Arial" panose="020B0604020202020204" pitchFamily="34" charset="0"/>
              </a:rPr>
              <a:t>Working directory </a:t>
            </a:r>
            <a:r>
              <a:rPr lang="en-US" sz="2000" b="0" i="0" dirty="0">
                <a:solidFill>
                  <a:srgbClr val="FF2600"/>
                </a:solidFill>
                <a:latin typeface="Arial" panose="020B0604020202020204" pitchFamily="34" charset="0"/>
                <a:cs typeface="Arial" panose="020B0604020202020204" pitchFamily="34" charset="0"/>
              </a:rPr>
              <a:t>(“</a:t>
            </a:r>
            <a:r>
              <a:rPr lang="en-US" sz="2000" b="0" i="0" dirty="0">
                <a:solidFill>
                  <a:srgbClr val="FF2600"/>
                </a:solidFill>
                <a:latin typeface="Courier" pitchFamily="2" charset="0"/>
                <a:cs typeface="Arial" panose="020B0604020202020204" pitchFamily="34" charset="0"/>
              </a:rPr>
              <a:t>.</a:t>
            </a:r>
            <a:r>
              <a:rPr lang="en-US" sz="2000" b="0" i="0" dirty="0">
                <a:solidFill>
                  <a:srgbClr val="FF2600"/>
                </a:solidFill>
                <a:latin typeface="Arial" panose="020B0604020202020204" pitchFamily="34" charset="0"/>
                <a:cs typeface="Arial" panose="020B0604020202020204" pitchFamily="34" charset="0"/>
              </a:rPr>
              <a:t>”)</a:t>
            </a:r>
          </a:p>
        </p:txBody>
      </p:sp>
      <p:sp>
        <p:nvSpPr>
          <p:cNvPr id="23" name="Textfeld 22">
            <a:extLst>
              <a:ext uri="{FF2B5EF4-FFF2-40B4-BE49-F238E27FC236}">
                <a16:creationId xmlns:a16="http://schemas.microsoft.com/office/drawing/2014/main" id="{06A015DF-80E6-664A-9536-0C416AB1186B}"/>
              </a:ext>
            </a:extLst>
          </p:cNvPr>
          <p:cNvSpPr txBox="1"/>
          <p:nvPr/>
        </p:nvSpPr>
        <p:spPr>
          <a:xfrm>
            <a:off x="434317" y="4425349"/>
            <a:ext cx="8130752" cy="2308324"/>
          </a:xfrm>
          <a:prstGeom prst="rect">
            <a:avLst/>
          </a:prstGeom>
          <a:noFill/>
        </p:spPr>
        <p:txBody>
          <a:bodyPr wrap="none" rtlCol="0">
            <a:spAutoFit/>
          </a:bodyPr>
          <a:lstStyle/>
          <a:p>
            <a:r>
              <a:rPr lang="en-US" sz="2400" b="0" i="0" dirty="0">
                <a:latin typeface="Arial" panose="020B0604020202020204" pitchFamily="34" charset="0"/>
                <a:cs typeface="Arial" panose="020B0604020202020204" pitchFamily="34" charset="0"/>
              </a:rPr>
              <a:t>Equivalent alternatives for </a:t>
            </a:r>
            <a:r>
              <a:rPr lang="en-US" sz="2400" b="0" dirty="0">
                <a:latin typeface="+mn-lt"/>
                <a:cs typeface="Arial" panose="020B0604020202020204" pitchFamily="34" charset="0"/>
              </a:rPr>
              <a:t>filename</a:t>
            </a:r>
            <a:r>
              <a:rPr lang="en-US" sz="2400" b="0" i="0" dirty="0">
                <a:latin typeface="Arial" panose="020B0604020202020204" pitchFamily="34" charset="0"/>
                <a:cs typeface="Arial" panose="020B0604020202020204" pitchFamily="34" charset="0"/>
              </a:rPr>
              <a:t>:</a:t>
            </a:r>
          </a:p>
          <a:p>
            <a:pPr marL="457200" indent="-457200">
              <a:buFont typeface="Arial" panose="020B0604020202020204" pitchFamily="34" charset="0"/>
              <a:buChar char="•"/>
            </a:pPr>
            <a:r>
              <a:rPr lang="en-US" sz="2400" i="0" dirty="0">
                <a:solidFill>
                  <a:srgbClr val="00B050"/>
                </a:solidFill>
                <a:latin typeface="Courier" pitchFamily="2" charset="0"/>
              </a:rPr>
              <a:t>/Users/</a:t>
            </a:r>
            <a:r>
              <a:rPr lang="en-US" sz="2400" i="0" dirty="0" err="1">
                <a:solidFill>
                  <a:srgbClr val="00B050"/>
                </a:solidFill>
                <a:latin typeface="Courier" pitchFamily="2" charset="0"/>
              </a:rPr>
              <a:t>rvh</a:t>
            </a:r>
            <a:r>
              <a:rPr lang="en-US" sz="2400" i="0" dirty="0">
                <a:solidFill>
                  <a:srgbClr val="00B050"/>
                </a:solidFill>
                <a:latin typeface="Courier" pitchFamily="2" charset="0"/>
              </a:rPr>
              <a:t>/</a:t>
            </a:r>
            <a:r>
              <a:rPr lang="en-US" sz="2400" i="0" dirty="0" err="1">
                <a:solidFill>
                  <a:srgbClr val="00B050"/>
                </a:solidFill>
                <a:latin typeface="Courier" pitchFamily="2" charset="0"/>
              </a:rPr>
              <a:t>tmp</a:t>
            </a:r>
            <a:r>
              <a:rPr lang="en-US" sz="2400" i="0" dirty="0">
                <a:solidFill>
                  <a:srgbClr val="00B050"/>
                </a:solidFill>
                <a:latin typeface="Courier" pitchFamily="2" charset="0"/>
              </a:rPr>
              <a:t>/</a:t>
            </a:r>
            <a:r>
              <a:rPr lang="en-US" sz="2400" i="0" dirty="0" err="1">
                <a:latin typeface="Courier" pitchFamily="2" charset="0"/>
              </a:rPr>
              <a:t>foo.txt</a:t>
            </a:r>
            <a:r>
              <a:rPr lang="en-US" sz="2400" i="0" dirty="0">
                <a:latin typeface="Courier" pitchFamily="2" charset="0"/>
              </a:rPr>
              <a:t>	</a:t>
            </a:r>
            <a:r>
              <a:rPr lang="en-US" sz="2400" b="0" i="0" dirty="0">
                <a:latin typeface="Arial" panose="020B0604020202020204" pitchFamily="34" charset="0"/>
                <a:cs typeface="Arial" panose="020B0604020202020204" pitchFamily="34" charset="0"/>
              </a:rPr>
              <a:t>// With </a:t>
            </a:r>
            <a:r>
              <a:rPr lang="en-US" sz="2400" b="0" i="0" dirty="0">
                <a:solidFill>
                  <a:srgbClr val="00B050"/>
                </a:solidFill>
                <a:latin typeface="Arial" panose="020B0604020202020204" pitchFamily="34" charset="0"/>
                <a:cs typeface="Arial" panose="020B0604020202020204" pitchFamily="34" charset="0"/>
              </a:rPr>
              <a:t>absolute path</a:t>
            </a:r>
            <a:endParaRPr lang="en-US" sz="2400" i="0" dirty="0">
              <a:solidFill>
                <a:srgbClr val="00B050"/>
              </a:solidFill>
              <a:latin typeface="Courier" pitchFamily="2" charset="0"/>
            </a:endParaRPr>
          </a:p>
          <a:p>
            <a:pPr marL="457200" indent="-457200">
              <a:buFont typeface="Arial" panose="020B0604020202020204" pitchFamily="34" charset="0"/>
              <a:buChar char="•"/>
            </a:pPr>
            <a:r>
              <a:rPr lang="en-US" sz="2400" i="0" dirty="0">
                <a:solidFill>
                  <a:srgbClr val="00B050"/>
                </a:solidFill>
                <a:latin typeface="Courier" pitchFamily="2" charset="0"/>
              </a:rPr>
              <a:t>~/</a:t>
            </a:r>
            <a:r>
              <a:rPr lang="en-US" sz="2400" i="0" dirty="0" err="1">
                <a:solidFill>
                  <a:srgbClr val="00B050"/>
                </a:solidFill>
                <a:latin typeface="Courier" pitchFamily="2" charset="0"/>
              </a:rPr>
              <a:t>tmp</a:t>
            </a:r>
            <a:r>
              <a:rPr lang="en-US" sz="2400" i="0" dirty="0">
                <a:solidFill>
                  <a:srgbClr val="00B050"/>
                </a:solidFill>
                <a:latin typeface="Courier" pitchFamily="2" charset="0"/>
              </a:rPr>
              <a:t>/</a:t>
            </a:r>
            <a:r>
              <a:rPr lang="en-US" sz="2400" i="0" dirty="0" err="1">
                <a:latin typeface="Courier" pitchFamily="2" charset="0"/>
              </a:rPr>
              <a:t>foo.txt</a:t>
            </a:r>
            <a:r>
              <a:rPr lang="en-US" sz="2400" i="0" dirty="0">
                <a:latin typeface="Courier" pitchFamily="2" charset="0"/>
              </a:rPr>
              <a:t>      	</a:t>
            </a:r>
            <a:r>
              <a:rPr lang="en-US" sz="2400" b="0" i="0" dirty="0">
                <a:latin typeface="Arial" panose="020B0604020202020204" pitchFamily="34" charset="0"/>
                <a:cs typeface="Arial" panose="020B0604020202020204" pitchFamily="34" charset="0"/>
              </a:rPr>
              <a:t>// With </a:t>
            </a:r>
            <a:r>
              <a:rPr lang="en-US" sz="2400" b="0" i="0" dirty="0">
                <a:solidFill>
                  <a:srgbClr val="00B050"/>
                </a:solidFill>
                <a:latin typeface="Arial" panose="020B0604020202020204" pitchFamily="34" charset="0"/>
                <a:cs typeface="Arial" panose="020B0604020202020204" pitchFamily="34" charset="0"/>
              </a:rPr>
              <a:t>absolute path</a:t>
            </a:r>
            <a:endParaRPr lang="en-US" sz="2400" i="0" dirty="0">
              <a:solidFill>
                <a:srgbClr val="00B050"/>
              </a:solidFill>
              <a:latin typeface="Courier" pitchFamily="2" charset="0"/>
            </a:endParaRPr>
          </a:p>
          <a:p>
            <a:pPr marL="457200" indent="-457200">
              <a:buFont typeface="Arial" panose="020B0604020202020204" pitchFamily="34" charset="0"/>
              <a:buChar char="•"/>
            </a:pPr>
            <a:r>
              <a:rPr lang="en-US" sz="2400" i="0" dirty="0">
                <a:solidFill>
                  <a:srgbClr val="0070C0"/>
                </a:solidFill>
                <a:latin typeface="Courier" pitchFamily="2" charset="0"/>
              </a:rPr>
              <a:t>./</a:t>
            </a:r>
            <a:r>
              <a:rPr lang="en-US" sz="2400" i="0" dirty="0" err="1">
                <a:latin typeface="Courier" pitchFamily="2" charset="0"/>
              </a:rPr>
              <a:t>foo.txt</a:t>
            </a:r>
            <a:r>
              <a:rPr lang="en-US" sz="2400" i="0" dirty="0">
                <a:latin typeface="Courier" pitchFamily="2" charset="0"/>
              </a:rPr>
              <a:t>			</a:t>
            </a:r>
            <a:r>
              <a:rPr lang="en-US" sz="2400" b="0" i="0" dirty="0">
                <a:latin typeface="Arial" panose="020B0604020202020204" pitchFamily="34" charset="0"/>
                <a:cs typeface="Arial" panose="020B0604020202020204" pitchFamily="34" charset="0"/>
              </a:rPr>
              <a:t>// With </a:t>
            </a:r>
            <a:r>
              <a:rPr lang="en-US" sz="2400" b="0" i="0" dirty="0">
                <a:solidFill>
                  <a:srgbClr val="0070C0"/>
                </a:solidFill>
                <a:latin typeface="Arial" panose="020B0604020202020204" pitchFamily="34" charset="0"/>
                <a:cs typeface="Arial" panose="020B0604020202020204" pitchFamily="34" charset="0"/>
              </a:rPr>
              <a:t>relative path</a:t>
            </a:r>
          </a:p>
          <a:p>
            <a:pPr marL="457200" indent="-457200">
              <a:buFont typeface="Arial" panose="020B0604020202020204" pitchFamily="34" charset="0"/>
              <a:buChar char="•"/>
            </a:pPr>
            <a:r>
              <a:rPr lang="en-US" sz="2400" i="0" dirty="0">
                <a:solidFill>
                  <a:srgbClr val="FF0000"/>
                </a:solidFill>
                <a:latin typeface="Courier" pitchFamily="2" charset="0"/>
              </a:rPr>
              <a:t>..</a:t>
            </a:r>
            <a:r>
              <a:rPr lang="en-US" sz="2400" i="0" dirty="0">
                <a:solidFill>
                  <a:srgbClr val="0070C0"/>
                </a:solidFill>
                <a:latin typeface="Courier" pitchFamily="2" charset="0"/>
              </a:rPr>
              <a:t>/</a:t>
            </a:r>
            <a:r>
              <a:rPr lang="en-US" sz="2400" i="0" dirty="0" err="1">
                <a:solidFill>
                  <a:srgbClr val="0070C0"/>
                </a:solidFill>
                <a:latin typeface="Courier" pitchFamily="2" charset="0"/>
              </a:rPr>
              <a:t>tmp</a:t>
            </a:r>
            <a:r>
              <a:rPr lang="en-US" sz="2400" i="0" dirty="0">
                <a:solidFill>
                  <a:srgbClr val="0070C0"/>
                </a:solidFill>
                <a:latin typeface="Courier" pitchFamily="2" charset="0"/>
              </a:rPr>
              <a:t>/</a:t>
            </a:r>
            <a:r>
              <a:rPr lang="en-US" sz="2400" i="0" dirty="0" err="1">
                <a:latin typeface="Courier" pitchFamily="2" charset="0"/>
              </a:rPr>
              <a:t>foo.txt</a:t>
            </a:r>
            <a:r>
              <a:rPr lang="en-US" sz="2400" i="0" dirty="0">
                <a:latin typeface="Courier" pitchFamily="2" charset="0"/>
              </a:rPr>
              <a:t>		</a:t>
            </a:r>
            <a:r>
              <a:rPr lang="en-US" sz="2400" b="0" i="0" dirty="0">
                <a:latin typeface="Arial" panose="020B0604020202020204" pitchFamily="34" charset="0"/>
                <a:cs typeface="Arial" panose="020B0604020202020204" pitchFamily="34" charset="0"/>
              </a:rPr>
              <a:t>// “</a:t>
            </a:r>
            <a:r>
              <a:rPr lang="en-US" sz="2400" i="0" dirty="0">
                <a:solidFill>
                  <a:srgbClr val="FF2600"/>
                </a:solidFill>
                <a:latin typeface="Courier" pitchFamily="2" charset="0"/>
                <a:cs typeface="Arial" panose="020B0604020202020204" pitchFamily="34" charset="0"/>
              </a:rPr>
              <a:t>..</a:t>
            </a:r>
            <a:r>
              <a:rPr lang="en-US" sz="2400" b="0" i="0" dirty="0">
                <a:latin typeface="Arial" panose="020B0604020202020204" pitchFamily="34" charset="0"/>
                <a:cs typeface="Arial" panose="020B0604020202020204" pitchFamily="34" charset="0"/>
              </a:rPr>
              <a:t>” goes one level up</a:t>
            </a:r>
            <a:endParaRPr lang="en-US" sz="2400" i="0" dirty="0">
              <a:latin typeface="Courier" pitchFamily="2" charset="0"/>
            </a:endParaRPr>
          </a:p>
          <a:p>
            <a:pPr marL="457200" indent="-457200">
              <a:buFont typeface="Arial" panose="020B0604020202020204" pitchFamily="34" charset="0"/>
              <a:buChar char="•"/>
            </a:pPr>
            <a:r>
              <a:rPr lang="en-US" sz="2400" i="0" dirty="0" err="1">
                <a:latin typeface="Courier" pitchFamily="2" charset="0"/>
              </a:rPr>
              <a:t>foo.txt</a:t>
            </a:r>
            <a:r>
              <a:rPr lang="en-US" sz="2400" i="0" dirty="0">
                <a:latin typeface="Courier" pitchFamily="2" charset="0"/>
              </a:rPr>
              <a:t>				</a:t>
            </a:r>
            <a:r>
              <a:rPr lang="en-US" sz="2400" b="0" i="0" dirty="0">
                <a:latin typeface="Arial" panose="020B0604020202020204" pitchFamily="34" charset="0"/>
                <a:cs typeface="Arial" panose="020B0604020202020204" pitchFamily="34" charset="0"/>
              </a:rPr>
              <a:t>// Without path</a:t>
            </a:r>
            <a:endParaRPr lang="en-US" sz="2400" i="0" dirty="0">
              <a:latin typeface="Courier" pitchFamily="2" charset="0"/>
            </a:endParaRPr>
          </a:p>
        </p:txBody>
      </p:sp>
      <p:cxnSp>
        <p:nvCxnSpPr>
          <p:cNvPr id="25" name="Gerade Verbindung 24">
            <a:extLst>
              <a:ext uri="{FF2B5EF4-FFF2-40B4-BE49-F238E27FC236}">
                <a16:creationId xmlns:a16="http://schemas.microsoft.com/office/drawing/2014/main" id="{C6787179-18AD-1746-9FCA-438D9A0ECC70}"/>
              </a:ext>
            </a:extLst>
          </p:cNvPr>
          <p:cNvCxnSpPr>
            <a:cxnSpLocks/>
            <a:stCxn id="8" idx="0"/>
            <a:endCxn id="7" idx="2"/>
          </p:cNvCxnSpPr>
          <p:nvPr/>
        </p:nvCxnSpPr>
        <p:spPr bwMode="auto">
          <a:xfrm flipV="1">
            <a:off x="5988027" y="1528916"/>
            <a:ext cx="1084495" cy="245188"/>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28" name="Gerade Verbindung 27">
            <a:extLst>
              <a:ext uri="{FF2B5EF4-FFF2-40B4-BE49-F238E27FC236}">
                <a16:creationId xmlns:a16="http://schemas.microsoft.com/office/drawing/2014/main" id="{A0215489-8888-7747-A10E-85B551885737}"/>
              </a:ext>
            </a:extLst>
          </p:cNvPr>
          <p:cNvCxnSpPr>
            <a:cxnSpLocks/>
            <a:stCxn id="9" idx="0"/>
            <a:endCxn id="7" idx="2"/>
          </p:cNvCxnSpPr>
          <p:nvPr/>
        </p:nvCxnSpPr>
        <p:spPr bwMode="auto">
          <a:xfrm flipH="1" flipV="1">
            <a:off x="7072522" y="1528916"/>
            <a:ext cx="390341" cy="245188"/>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2" name="Gerade Verbindung 31">
            <a:extLst>
              <a:ext uri="{FF2B5EF4-FFF2-40B4-BE49-F238E27FC236}">
                <a16:creationId xmlns:a16="http://schemas.microsoft.com/office/drawing/2014/main" id="{99BC4ACB-6107-474A-84A7-6347F548339A}"/>
              </a:ext>
            </a:extLst>
          </p:cNvPr>
          <p:cNvCxnSpPr>
            <a:cxnSpLocks/>
            <a:stCxn id="14" idx="0"/>
            <a:endCxn id="11" idx="2"/>
          </p:cNvCxnSpPr>
          <p:nvPr/>
        </p:nvCxnSpPr>
        <p:spPr bwMode="auto">
          <a:xfrm flipV="1">
            <a:off x="5065979" y="2879760"/>
            <a:ext cx="445699" cy="17486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3" name="Gerade Verbindung 42">
            <a:extLst>
              <a:ext uri="{FF2B5EF4-FFF2-40B4-BE49-F238E27FC236}">
                <a16:creationId xmlns:a16="http://schemas.microsoft.com/office/drawing/2014/main" id="{73553DEC-2D90-7C4D-AD32-7D3A1A7EF03A}"/>
              </a:ext>
            </a:extLst>
          </p:cNvPr>
          <p:cNvCxnSpPr>
            <a:cxnSpLocks/>
            <a:stCxn id="11" idx="0"/>
            <a:endCxn id="8" idx="2"/>
          </p:cNvCxnSpPr>
          <p:nvPr/>
        </p:nvCxnSpPr>
        <p:spPr bwMode="auto">
          <a:xfrm flipV="1">
            <a:off x="5511678" y="2235769"/>
            <a:ext cx="476349" cy="182326"/>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46" name="Gerade Verbindung 45">
            <a:extLst>
              <a:ext uri="{FF2B5EF4-FFF2-40B4-BE49-F238E27FC236}">
                <a16:creationId xmlns:a16="http://schemas.microsoft.com/office/drawing/2014/main" id="{32BA2157-EA91-8544-8BD0-02B4E4157A33}"/>
              </a:ext>
            </a:extLst>
          </p:cNvPr>
          <p:cNvCxnSpPr>
            <a:cxnSpLocks/>
            <a:stCxn id="12" idx="0"/>
          </p:cNvCxnSpPr>
          <p:nvPr/>
        </p:nvCxnSpPr>
        <p:spPr bwMode="auto">
          <a:xfrm flipH="1" flipV="1">
            <a:off x="5966538" y="2235781"/>
            <a:ext cx="737294" cy="180166"/>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4" name="Gerade Verbindung 53">
            <a:extLst>
              <a:ext uri="{FF2B5EF4-FFF2-40B4-BE49-F238E27FC236}">
                <a16:creationId xmlns:a16="http://schemas.microsoft.com/office/drawing/2014/main" id="{C449503E-079B-7B4D-9569-B2EE4F76B666}"/>
              </a:ext>
            </a:extLst>
          </p:cNvPr>
          <p:cNvCxnSpPr>
            <a:cxnSpLocks/>
            <a:stCxn id="11" idx="2"/>
            <a:endCxn id="15" idx="0"/>
          </p:cNvCxnSpPr>
          <p:nvPr/>
        </p:nvCxnSpPr>
        <p:spPr bwMode="auto">
          <a:xfrm>
            <a:off x="5511678" y="2879760"/>
            <a:ext cx="891683" cy="190453"/>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7" name="Gerade Verbindung 56">
            <a:extLst>
              <a:ext uri="{FF2B5EF4-FFF2-40B4-BE49-F238E27FC236}">
                <a16:creationId xmlns:a16="http://schemas.microsoft.com/office/drawing/2014/main" id="{C860827C-29A2-6848-A77B-52FB6CCB4CE2}"/>
              </a:ext>
            </a:extLst>
          </p:cNvPr>
          <p:cNvCxnSpPr>
            <a:cxnSpLocks/>
            <a:stCxn id="17" idx="0"/>
            <a:endCxn id="14" idx="2"/>
          </p:cNvCxnSpPr>
          <p:nvPr/>
        </p:nvCxnSpPr>
        <p:spPr bwMode="auto">
          <a:xfrm flipV="1">
            <a:off x="4547542" y="3516285"/>
            <a:ext cx="518437" cy="14802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8" name="Gerade Verbindung 57">
            <a:extLst>
              <a:ext uri="{FF2B5EF4-FFF2-40B4-BE49-F238E27FC236}">
                <a16:creationId xmlns:a16="http://schemas.microsoft.com/office/drawing/2014/main" id="{FB150FAF-5F4C-3547-9AA0-B01B6AD4059D}"/>
              </a:ext>
            </a:extLst>
          </p:cNvPr>
          <p:cNvCxnSpPr>
            <a:cxnSpLocks/>
            <a:stCxn id="14" idx="2"/>
            <a:endCxn id="18" idx="0"/>
          </p:cNvCxnSpPr>
          <p:nvPr/>
        </p:nvCxnSpPr>
        <p:spPr bwMode="auto">
          <a:xfrm>
            <a:off x="5065979" y="3516285"/>
            <a:ext cx="1245210" cy="148020"/>
          </a:xfrm>
          <a:prstGeom prst="line">
            <a:avLst/>
          </a:prstGeom>
          <a:solidFill>
            <a:schemeClr val="accent1"/>
          </a:solidFill>
          <a:ln w="38100" cap="flat" cmpd="sng" algn="ctr">
            <a:solidFill>
              <a:schemeClr val="bg1">
                <a:lumMod val="75000"/>
              </a:schemeClr>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4" name="Gerade Verbindung 63">
            <a:extLst>
              <a:ext uri="{FF2B5EF4-FFF2-40B4-BE49-F238E27FC236}">
                <a16:creationId xmlns:a16="http://schemas.microsoft.com/office/drawing/2014/main" id="{E8C0CE27-B8A8-0D44-BBB5-8374D9505556}"/>
              </a:ext>
            </a:extLst>
          </p:cNvPr>
          <p:cNvCxnSpPr>
            <a:cxnSpLocks/>
            <a:endCxn id="7" idx="1"/>
          </p:cNvCxnSpPr>
          <p:nvPr/>
        </p:nvCxnSpPr>
        <p:spPr bwMode="auto">
          <a:xfrm>
            <a:off x="2514600" y="1298084"/>
            <a:ext cx="4373416" cy="0"/>
          </a:xfrm>
          <a:prstGeom prst="line">
            <a:avLst/>
          </a:prstGeom>
          <a:solidFill>
            <a:schemeClr val="accent1"/>
          </a:solidFill>
          <a:ln w="1270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68" name="Gerade Verbindung 67">
            <a:extLst>
              <a:ext uri="{FF2B5EF4-FFF2-40B4-BE49-F238E27FC236}">
                <a16:creationId xmlns:a16="http://schemas.microsoft.com/office/drawing/2014/main" id="{9077E0AB-8B1E-D44C-AA82-E170B184005A}"/>
              </a:ext>
            </a:extLst>
          </p:cNvPr>
          <p:cNvCxnSpPr>
            <a:cxnSpLocks/>
            <a:endCxn id="11" idx="1"/>
          </p:cNvCxnSpPr>
          <p:nvPr/>
        </p:nvCxnSpPr>
        <p:spPr bwMode="auto">
          <a:xfrm>
            <a:off x="3200400" y="2638287"/>
            <a:ext cx="1942427" cy="10641"/>
          </a:xfrm>
          <a:prstGeom prst="line">
            <a:avLst/>
          </a:prstGeom>
          <a:solidFill>
            <a:schemeClr val="accent1"/>
          </a:solidFill>
          <a:ln w="1270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71" name="Gerade Verbindung 70">
            <a:extLst>
              <a:ext uri="{FF2B5EF4-FFF2-40B4-BE49-F238E27FC236}">
                <a16:creationId xmlns:a16="http://schemas.microsoft.com/office/drawing/2014/main" id="{C8B68E73-57C0-DB42-9935-54CC255A4A65}"/>
              </a:ext>
            </a:extLst>
          </p:cNvPr>
          <p:cNvCxnSpPr>
            <a:cxnSpLocks/>
            <a:endCxn id="14" idx="1"/>
          </p:cNvCxnSpPr>
          <p:nvPr/>
        </p:nvCxnSpPr>
        <p:spPr bwMode="auto">
          <a:xfrm>
            <a:off x="3506441" y="3285453"/>
            <a:ext cx="1190687" cy="0"/>
          </a:xfrm>
          <a:prstGeom prst="line">
            <a:avLst/>
          </a:prstGeom>
          <a:solidFill>
            <a:schemeClr val="accent1"/>
          </a:solidFill>
          <a:ln w="12700" cap="flat" cmpd="sng" algn="ctr">
            <a:solidFill>
              <a:schemeClr val="tx1"/>
            </a:solidFill>
            <a:prstDash val="solid"/>
            <a:round/>
            <a:headEnd type="none" w="med" len="med"/>
            <a:tailEnd type="stealth" w="lg" len="lg"/>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733743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7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22"/>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5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5"/>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5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58"/>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23">
                                            <p:txEl>
                                              <p:pRg st="0" end="0"/>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3">
                                            <p:txEl>
                                              <p:pRg st="1" end="1"/>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23">
                                            <p:txEl>
                                              <p:pRg st="2" end="2"/>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23">
                                            <p:txEl>
                                              <p:pRg st="3" end="3"/>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23">
                                            <p:txEl>
                                              <p:pRg st="4" end="4"/>
                                            </p:txEl>
                                          </p:spTgt>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build="p"/>
    </p:bld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1" i="1" u="none" strike="noStrike" cap="none" normalizeH="0" baseline="0">
            <a:ln>
              <a:noFill/>
            </a:ln>
            <a:solidFill>
              <a:schemeClr val="tx1"/>
            </a:solidFill>
            <a:effectLst/>
            <a:latin typeface="Helvetica"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de-DE" sz="1600" b="1" i="1" u="none" strike="noStrike" cap="none" normalizeH="0" baseline="0">
            <a:ln>
              <a:noFill/>
            </a:ln>
            <a:solidFill>
              <a:schemeClr val="tx1"/>
            </a:solidFill>
            <a:effectLst/>
            <a:latin typeface="Helvetica"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4389</Words>
  <Application>Microsoft Macintosh PowerPoint</Application>
  <PresentationFormat>Bildschirmpräsentation (4:3)</PresentationFormat>
  <Paragraphs>479</Paragraphs>
  <Slides>33</Slides>
  <Notes>28</Notes>
  <HiddenSlides>11</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33</vt:i4>
      </vt:variant>
    </vt:vector>
  </HeadingPairs>
  <TitlesOfParts>
    <vt:vector size="41" baseType="lpstr">
      <vt:lpstr>ＭＳ Ｐゴシック</vt:lpstr>
      <vt:lpstr>Arial</vt:lpstr>
      <vt:lpstr>Courier</vt:lpstr>
      <vt:lpstr>Courier New</vt:lpstr>
      <vt:lpstr>Helvetica</vt:lpstr>
      <vt:lpstr>Times</vt:lpstr>
      <vt:lpstr>Times New Roman</vt:lpstr>
      <vt:lpstr>Blank Presentation</vt:lpstr>
      <vt:lpstr>Five-Minute Review</vt:lpstr>
      <vt:lpstr>Programming – Lecture 12</vt:lpstr>
      <vt:lpstr>Using Data Files</vt:lpstr>
      <vt:lpstr>Text Files vs. Strings</vt:lpstr>
      <vt:lpstr>Text Files vs. Strings</vt:lpstr>
      <vt:lpstr>Text Files</vt:lpstr>
      <vt:lpstr>PowerPoint-Präsentation</vt:lpstr>
      <vt:lpstr>Directory Structure</vt:lpstr>
      <vt:lpstr>Sample Directory Structure</vt:lpstr>
      <vt:lpstr>Opening a File</vt:lpstr>
      <vt:lpstr>Reading Text Files</vt:lpstr>
      <vt:lpstr>Standard Reader Subclasses</vt:lpstr>
      <vt:lpstr>Reading Characters from a File</vt:lpstr>
      <vt:lpstr>Reading Characters</vt:lpstr>
      <vt:lpstr>Reading Lines from a File</vt:lpstr>
      <vt:lpstr>Reading Lines</vt:lpstr>
      <vt:lpstr>Exception Handling</vt:lpstr>
      <vt:lpstr>The try Statement</vt:lpstr>
      <vt:lpstr>Exception Handling</vt:lpstr>
      <vt:lpstr>PowerPoint-Präsentation</vt:lpstr>
      <vt:lpstr>PowerPoint-Präsentation</vt:lpstr>
      <vt:lpstr>The try Statement</vt:lpstr>
      <vt:lpstr>ReverseFile</vt:lpstr>
      <vt:lpstr>ReverseFile</vt:lpstr>
      <vt:lpstr>ReverseFile</vt:lpstr>
      <vt:lpstr>Selecting Files Interactively</vt:lpstr>
      <vt:lpstr>Selecting Files Interactively</vt:lpstr>
      <vt:lpstr>Selecting Files Interactively</vt:lpstr>
      <vt:lpstr>Scanner</vt:lpstr>
      <vt:lpstr>Scanning Input</vt:lpstr>
      <vt:lpstr>Using Files for Output</vt:lpstr>
      <vt:lpstr>Writing Files</vt:lpstr>
      <vt:lpstr>Summary</vt:lpstr>
    </vt:vector>
  </TitlesOfParts>
  <Company>Stanford University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4—Statement Forms</dc:title>
  <cp:lastModifiedBy>Microsoft Office User</cp:lastModifiedBy>
  <cp:revision>558</cp:revision>
  <cp:lastPrinted>2020-01-15T17:20:02Z</cp:lastPrinted>
  <dcterms:modified xsi:type="dcterms:W3CDTF">2020-01-21T07:38:28Z</dcterms:modified>
</cp:coreProperties>
</file>