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9"/>
  </p:notesMasterIdLst>
  <p:handoutMasterIdLst>
    <p:handoutMasterId r:id="rId70"/>
  </p:handoutMasterIdLst>
  <p:sldIdLst>
    <p:sldId id="474" r:id="rId2"/>
    <p:sldId id="525" r:id="rId3"/>
    <p:sldId id="527" r:id="rId4"/>
    <p:sldId id="530" r:id="rId5"/>
    <p:sldId id="531" r:id="rId6"/>
    <p:sldId id="532" r:id="rId7"/>
    <p:sldId id="541" r:id="rId8"/>
    <p:sldId id="536" r:id="rId9"/>
    <p:sldId id="529" r:id="rId10"/>
    <p:sldId id="535" r:id="rId11"/>
    <p:sldId id="521" r:id="rId12"/>
    <p:sldId id="475" r:id="rId13"/>
    <p:sldId id="476" r:id="rId14"/>
    <p:sldId id="477" r:id="rId15"/>
    <p:sldId id="478" r:id="rId16"/>
    <p:sldId id="480" r:id="rId17"/>
    <p:sldId id="523" r:id="rId18"/>
    <p:sldId id="482" r:id="rId19"/>
    <p:sldId id="466" r:id="rId20"/>
    <p:sldId id="463" r:id="rId21"/>
    <p:sldId id="465" r:id="rId22"/>
    <p:sldId id="467" r:id="rId23"/>
    <p:sldId id="468" r:id="rId24"/>
    <p:sldId id="469" r:id="rId25"/>
    <p:sldId id="483" r:id="rId26"/>
    <p:sldId id="485" r:id="rId27"/>
    <p:sldId id="484" r:id="rId28"/>
    <p:sldId id="518" r:id="rId29"/>
    <p:sldId id="519" r:id="rId30"/>
    <p:sldId id="470" r:id="rId31"/>
    <p:sldId id="486" r:id="rId32"/>
    <p:sldId id="471" r:id="rId33"/>
    <p:sldId id="497" r:id="rId34"/>
    <p:sldId id="488" r:id="rId35"/>
    <p:sldId id="493" r:id="rId36"/>
    <p:sldId id="494" r:id="rId37"/>
    <p:sldId id="492" r:id="rId38"/>
    <p:sldId id="489" r:id="rId39"/>
    <p:sldId id="495" r:id="rId40"/>
    <p:sldId id="491" r:id="rId41"/>
    <p:sldId id="490" r:id="rId42"/>
    <p:sldId id="496" r:id="rId43"/>
    <p:sldId id="522" r:id="rId44"/>
    <p:sldId id="481" r:id="rId45"/>
    <p:sldId id="503" r:id="rId46"/>
    <p:sldId id="502" r:id="rId47"/>
    <p:sldId id="526" r:id="rId48"/>
    <p:sldId id="537" r:id="rId49"/>
    <p:sldId id="538" r:id="rId50"/>
    <p:sldId id="539" r:id="rId51"/>
    <p:sldId id="540" r:id="rId52"/>
    <p:sldId id="524" r:id="rId53"/>
    <p:sldId id="479" r:id="rId54"/>
    <p:sldId id="504" r:id="rId55"/>
    <p:sldId id="505" r:id="rId56"/>
    <p:sldId id="507" r:id="rId57"/>
    <p:sldId id="508" r:id="rId58"/>
    <p:sldId id="506" r:id="rId59"/>
    <p:sldId id="515" r:id="rId60"/>
    <p:sldId id="516" r:id="rId61"/>
    <p:sldId id="511" r:id="rId62"/>
    <p:sldId id="510" r:id="rId63"/>
    <p:sldId id="512" r:id="rId64"/>
    <p:sldId id="513" r:id="rId65"/>
    <p:sldId id="514" r:id="rId66"/>
    <p:sldId id="520" r:id="rId67"/>
    <p:sldId id="517" r:id="rId68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AE97798-D4BC-3D44-AD5A-F7CF3FA19FED}">
          <p14:sldIdLst>
            <p14:sldId id="474"/>
          </p14:sldIdLst>
        </p14:section>
        <p14:section name="Lectures" id="{ACC0D232-AFA3-464D-A089-306C194DF6A8}">
          <p14:sldIdLst>
            <p14:sldId id="525"/>
            <p14:sldId id="527"/>
            <p14:sldId id="530"/>
            <p14:sldId id="531"/>
            <p14:sldId id="532"/>
            <p14:sldId id="541"/>
            <p14:sldId id="536"/>
            <p14:sldId id="529"/>
            <p14:sldId id="535"/>
          </p14:sldIdLst>
        </p14:section>
        <p14:section name="IDEs" id="{DBC0EC0F-B0A9-7540-A628-E0CCCEDA3812}">
          <p14:sldIdLst>
            <p14:sldId id="521"/>
            <p14:sldId id="475"/>
            <p14:sldId id="476"/>
            <p14:sldId id="477"/>
            <p14:sldId id="478"/>
            <p14:sldId id="480"/>
          </p14:sldIdLst>
        </p14:section>
        <p14:section name="Java" id="{06D48815-D490-F441-A858-CAEEC3412C79}">
          <p14:sldIdLst>
            <p14:sldId id="523"/>
            <p14:sldId id="482"/>
            <p14:sldId id="466"/>
            <p14:sldId id="463"/>
            <p14:sldId id="465"/>
            <p14:sldId id="467"/>
            <p14:sldId id="468"/>
            <p14:sldId id="469"/>
            <p14:sldId id="483"/>
            <p14:sldId id="485"/>
            <p14:sldId id="484"/>
            <p14:sldId id="518"/>
            <p14:sldId id="519"/>
            <p14:sldId id="470"/>
            <p14:sldId id="486"/>
            <p14:sldId id="471"/>
            <p14:sldId id="497"/>
            <p14:sldId id="488"/>
            <p14:sldId id="493"/>
            <p14:sldId id="494"/>
            <p14:sldId id="492"/>
            <p14:sldId id="489"/>
            <p14:sldId id="495"/>
            <p14:sldId id="491"/>
            <p14:sldId id="490"/>
            <p14:sldId id="496"/>
          </p14:sldIdLst>
        </p14:section>
        <p14:section name="Projects" id="{EBE434FF-AFD7-164A-935D-BDFE650685CC}">
          <p14:sldIdLst>
            <p14:sldId id="522"/>
            <p14:sldId id="481"/>
            <p14:sldId id="503"/>
            <p14:sldId id="502"/>
            <p14:sldId id="526"/>
            <p14:sldId id="537"/>
            <p14:sldId id="538"/>
            <p14:sldId id="539"/>
            <p14:sldId id="540"/>
          </p14:sldIdLst>
        </p14:section>
        <p14:section name="Languages" id="{3A641763-2F18-6843-88E7-6F036BF23FE1}">
          <p14:sldIdLst>
            <p14:sldId id="524"/>
            <p14:sldId id="479"/>
            <p14:sldId id="504"/>
            <p14:sldId id="505"/>
            <p14:sldId id="507"/>
            <p14:sldId id="508"/>
            <p14:sldId id="506"/>
            <p14:sldId id="515"/>
            <p14:sldId id="516"/>
            <p14:sldId id="511"/>
            <p14:sldId id="510"/>
            <p14:sldId id="512"/>
            <p14:sldId id="513"/>
            <p14:sldId id="514"/>
            <p14:sldId id="520"/>
            <p14:sldId id="5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6161"/>
    <a:srgbClr val="F1FFF6"/>
    <a:srgbClr val="CCFFFF"/>
    <a:srgbClr val="FFFFFF"/>
    <a:srgbClr val="009900"/>
    <a:srgbClr val="66FF66"/>
    <a:srgbClr val="969696"/>
    <a:srgbClr val="FFFF66"/>
    <a:srgbClr val="CCFFCC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22"/>
    <p:restoredTop sz="93681"/>
  </p:normalViewPr>
  <p:slideViewPr>
    <p:cSldViewPr>
      <p:cViewPr varScale="1">
        <p:scale>
          <a:sx n="118" d="100"/>
          <a:sy n="118" d="100"/>
        </p:scale>
        <p:origin x="44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0EBDB80-4963-BF4D-A5D3-8311EDDC06D6}" type="datetimeFigureOut">
              <a:rPr lang="de-DE" altLang="de-DE"/>
              <a:pPr/>
              <a:t>29.01.20</a:t>
            </a:fld>
            <a:endParaRPr lang="en-US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534D7D-984C-C64A-B4CD-BDF793E2C443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93823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81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81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44800" y="533400"/>
            <a:ext cx="3454400" cy="2590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76600"/>
            <a:ext cx="6705600" cy="3048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77000"/>
            <a:ext cx="3962400" cy="381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477000"/>
            <a:ext cx="3962400" cy="381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BF17C5-ECE6-3F44-BC9E-784FAD76C09E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287015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20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6397090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F17C5-ECE6-3F44-BC9E-784FAD76C09E}" type="slidenum">
              <a:rPr lang="en-US" altLang="de-DE" smtClean="0"/>
              <a:pPr/>
              <a:t>31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5750957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32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7301982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33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21073838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34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42425297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35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23287732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36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13531039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37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5382451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38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39592649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39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2470794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40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1100972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21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15852564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41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17581447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42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238707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22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464219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23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658982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24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2054641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25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2172046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26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4230983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16CDDBD-1FA8-7744-A4AE-5EC709EACAA4}" type="slidenum">
              <a:rPr lang="en-US" altLang="de-DE" sz="1200"/>
              <a:pPr/>
              <a:t>27</a:t>
            </a:fld>
            <a:endParaRPr lang="en-US" altLang="de-DE" sz="1200"/>
          </a:p>
        </p:txBody>
      </p:sp>
    </p:spTree>
    <p:extLst>
      <p:ext uri="{BB962C8B-B14F-4D97-AF65-F5344CB8AC3E}">
        <p14:creationId xmlns:p14="http://schemas.microsoft.com/office/powerpoint/2010/main" val="33346856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F17C5-ECE6-3F44-BC9E-784FAD76C09E}" type="slidenum">
              <a:rPr lang="en-US" altLang="de-DE" smtClean="0"/>
              <a:pPr/>
              <a:t>30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763074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66AAA4-C823-364F-B646-1BD1817CD3A1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714790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006866-94BF-EE43-8CCD-FB947D1243C0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702937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075014-C8A4-8D4B-8667-4D1D2C12A7B1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75651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018C9C-B331-2F43-801B-A4064D9AB114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48130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E14E56-1501-9E43-B3C3-3570871C8037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703486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EB642D-5E4D-984C-BF65-E069CD855007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599910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764C1D-E585-494F-AB7E-C77E49D1E096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049231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191E5C-239A-6C4C-B8AA-9B641A625A93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437712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A90D82-D52B-BF42-8BE3-BB48911E0ECF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47991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C7E323-FDA5-7A47-AC0D-031EAEC57790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506337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134B34-2E19-A24C-B097-6B04DCAC5BED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688623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/>
                <a:ea typeface="ＭＳ Ｐゴシック" charset="0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/>
                <a:ea typeface="ＭＳ Ｐゴシック" charset="0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C3046189-B696-3749-9D99-C566FBD7CCCC}" type="slidenum">
              <a:rPr lang="en-US" altLang="de-DE"/>
              <a:pPr/>
              <a:t>‹#›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ea typeface="+mj-ea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svg"/><Relationship Id="rId18" Type="http://schemas.openxmlformats.org/officeDocument/2006/relationships/image" Target="../media/image31.png"/><Relationship Id="rId3" Type="http://schemas.openxmlformats.org/officeDocument/2006/relationships/image" Target="../media/image17.sv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0.png"/><Relationship Id="rId2" Type="http://schemas.openxmlformats.org/officeDocument/2006/relationships/image" Target="../media/image16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hyperlink" Target="https://www.google.com/url?sa=i&amp;rct=j&amp;q=&amp;esrc=s&amp;source=images&amp;cd=&amp;ved=2ahUKEwj-y-3LxKTgAhWQ3KQKHY-HCBYQjRx6BAgBEAU&amp;url=https://seeklogo.com/vector-logo/340037/labview&amp;psig=AOvVaw3kxWRId-HN4Tl25o6j8uUc&amp;ust=1549454130423065" TargetMode="External"/><Relationship Id="rId10" Type="http://schemas.openxmlformats.org/officeDocument/2006/relationships/image" Target="../media/image24.png"/><Relationship Id="rId19" Type="http://schemas.openxmlformats.org/officeDocument/2006/relationships/image" Target="../media/image32.svg"/><Relationship Id="rId4" Type="http://schemas.openxmlformats.org/officeDocument/2006/relationships/image" Target="../media/image18.png"/><Relationship Id="rId9" Type="http://schemas.openxmlformats.org/officeDocument/2006/relationships/image" Target="../media/image23.svg"/><Relationship Id="rId14" Type="http://schemas.openxmlformats.org/officeDocument/2006/relationships/image" Target="../media/image28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sv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rct=j&amp;q=&amp;esrc=s&amp;source=images&amp;cd=&amp;ved=2ahUKEwj-y-3LxKTgAhWQ3KQKHY-HCBYQjRx6BAgBEAU&amp;url=https://seeklogo.com/vector-logo/340037/labview&amp;psig=AOvVaw3kxWRId-HN4Tl25o6j8uUc&amp;ust=1549454130423065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AFDE3-5C96-9049-9AD8-F442C4AEF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>
                <a:latin typeface="Arial" charset="0"/>
                <a:cs typeface="Arial" charset="0"/>
              </a:rPr>
              <a:t>Programming – Lecture </a:t>
            </a:r>
            <a:r>
              <a:rPr lang="en-US" altLang="de-DE" dirty="0"/>
              <a:t>15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0ABB6-F55A-644F-B0C3-B1E62C022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Going Beyond ACM</a:t>
            </a:r>
          </a:p>
          <a:p>
            <a:pPr>
              <a:defRPr/>
            </a:pPr>
            <a:r>
              <a:rPr lang="en-US" dirty="0"/>
              <a:t>Lectures Beyond </a:t>
            </a:r>
            <a:r>
              <a:rPr lang="en-US" dirty="0" err="1"/>
              <a:t>Inf-ProgOO</a:t>
            </a:r>
            <a:endParaRPr lang="en-US" dirty="0"/>
          </a:p>
          <a:p>
            <a:pPr>
              <a:defRPr/>
            </a:pPr>
            <a:r>
              <a:rPr lang="en-US" dirty="0"/>
              <a:t>IDEs Beyond Eclipse</a:t>
            </a:r>
          </a:p>
          <a:p>
            <a:pPr>
              <a:defRPr/>
            </a:pPr>
            <a:r>
              <a:rPr lang="en-US" dirty="0"/>
              <a:t>Projects Beyond Homework</a:t>
            </a:r>
          </a:p>
          <a:p>
            <a:pPr>
              <a:defRPr/>
            </a:pPr>
            <a:r>
              <a:rPr lang="en-US" dirty="0"/>
              <a:t>Java Beyond ACM</a:t>
            </a:r>
          </a:p>
          <a:p>
            <a:pPr>
              <a:defRPr/>
            </a:pPr>
            <a:r>
              <a:rPr lang="en-US" dirty="0"/>
              <a:t>Programming Beyond </a:t>
            </a:r>
            <a:r>
              <a:rPr lang="en-US" dirty="0" err="1"/>
              <a:t>Inf-ProgOO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568B5A-4C28-D843-BFBE-F12805E64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8C9C-B331-2F43-801B-A4064D9AB114}" type="slidenum">
              <a:rPr lang="en-US" altLang="de-DE" smtClean="0"/>
              <a:pPr/>
              <a:t>1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56539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6F605-3034-C24E-99BF-8ADCA7271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Programming Languages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766DD5-A78C-6945-90A4-15A9E3159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10</a:t>
            </a:fld>
            <a:endParaRPr lang="en-US" altLang="de-D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1C0A8A-2BBF-3B4E-81D6-F0F0243C9097}"/>
              </a:ext>
            </a:extLst>
          </p:cNvPr>
          <p:cNvSpPr txBox="1"/>
          <p:nvPr/>
        </p:nvSpPr>
        <p:spPr>
          <a:xfrm>
            <a:off x="2829151" y="2514600"/>
            <a:ext cx="348569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Well…</a:t>
            </a:r>
          </a:p>
        </p:txBody>
      </p:sp>
    </p:spTree>
    <p:extLst>
      <p:ext uri="{BB962C8B-B14F-4D97-AF65-F5344CB8AC3E}">
        <p14:creationId xmlns:p14="http://schemas.microsoft.com/office/powerpoint/2010/main" val="2383454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AFDE3-5C96-9049-9AD8-F442C4AEF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>
                <a:latin typeface="Arial" charset="0"/>
                <a:cs typeface="Arial" charset="0"/>
              </a:rPr>
              <a:t>Programming – Lecture </a:t>
            </a:r>
            <a:r>
              <a:rPr lang="en-US" altLang="de-DE" dirty="0"/>
              <a:t>15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0ABB6-F55A-644F-B0C3-B1E62C022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Going Beyond ACM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Lectures Beyond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Inf-ProgOO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defRPr/>
            </a:pPr>
            <a:r>
              <a:rPr lang="en-US" dirty="0"/>
              <a:t>IDEs Beyond Eclipse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Projects Beyond Homework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Java Beyond ACM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Programming Beyond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Inf-ProgOO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568B5A-4C28-D843-BFBE-F12805E64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8C9C-B331-2F43-801B-A4064D9AB114}" type="slidenum">
              <a:rPr lang="en-US" altLang="de-DE" smtClean="0"/>
              <a:pPr/>
              <a:t>11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156269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2CF61-E1B6-C743-ADCB-1244FF5F6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Eclipse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788F64-34E9-1440-B7CD-BC36829E1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12</a:t>
            </a:fld>
            <a:endParaRPr lang="en-US" alt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FEF27A-2ED6-2D44-898F-D6807F528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066800"/>
            <a:ext cx="8985228" cy="536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429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7BB2A6F-0479-F647-9E1F-84C170E39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1066800"/>
            <a:ext cx="9067800" cy="54016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D2CF61-E1B6-C743-ADCB-1244FF5F6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NetBeans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788F64-34E9-1440-B7CD-BC36829E1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13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72049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41E477-4E4B-4040-B451-5C38DBEA47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066800"/>
            <a:ext cx="8991600" cy="53702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D2CF61-E1B6-C743-ADCB-1244FF5F6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IntelliJ IDEA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788F64-34E9-1440-B7CD-BC36829E1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14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986054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43F96F5-7D11-4D42-B470-2FD1E9C98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1128944"/>
            <a:ext cx="9067800" cy="54124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D2CF61-E1B6-C743-ADCB-1244FF5F6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Studio Code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788F64-34E9-1440-B7CD-BC36829E1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15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63265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2CF61-E1B6-C743-ADCB-1244FF5F6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788F64-34E9-1440-B7CD-BC36829E1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16</a:t>
            </a:fld>
            <a:endParaRPr lang="en-US" altLang="de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5424FC-F333-234F-976F-27BF4A6B12AB}"/>
              </a:ext>
            </a:extLst>
          </p:cNvPr>
          <p:cNvSpPr txBox="1"/>
          <p:nvPr/>
        </p:nvSpPr>
        <p:spPr>
          <a:xfrm>
            <a:off x="2062051" y="2057400"/>
            <a:ext cx="501989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IDEs are monsters</a:t>
            </a:r>
          </a:p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and each works differently,</a:t>
            </a:r>
          </a:p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so give them time</a:t>
            </a:r>
          </a:p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before forming an opinion!</a:t>
            </a:r>
          </a:p>
        </p:txBody>
      </p:sp>
    </p:spTree>
    <p:extLst>
      <p:ext uri="{BB962C8B-B14F-4D97-AF65-F5344CB8AC3E}">
        <p14:creationId xmlns:p14="http://schemas.microsoft.com/office/powerpoint/2010/main" val="1296162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AFDE3-5C96-9049-9AD8-F442C4AEF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>
                <a:latin typeface="Arial" charset="0"/>
                <a:cs typeface="Arial" charset="0"/>
              </a:rPr>
              <a:t>Programming – Lecture </a:t>
            </a:r>
            <a:r>
              <a:rPr lang="en-US" altLang="de-DE" dirty="0"/>
              <a:t>15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0ABB6-F55A-644F-B0C3-B1E62C022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Going Beyond ACM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Lectures Beyond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Inf-ProgOO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IDEs Beyond Eclipse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Projects Beyond Homework</a:t>
            </a:r>
          </a:p>
          <a:p>
            <a:pPr>
              <a:defRPr/>
            </a:pPr>
            <a:r>
              <a:rPr lang="en-US" dirty="0"/>
              <a:t>Java Beyond ACM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Programming Beyond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Inf-ProgOO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568B5A-4C28-D843-BFBE-F12805E64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8C9C-B331-2F43-801B-A4064D9AB114}" type="slidenum">
              <a:rPr lang="en-US" altLang="de-DE" smtClean="0"/>
              <a:pPr/>
              <a:t>17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431035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2CF61-E1B6-C743-ADCB-1244FF5F6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ACM Library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788F64-34E9-1440-B7CD-BC36829E1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18</a:t>
            </a:fld>
            <a:endParaRPr lang="en-US" altLang="de-DE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E8D4D5-CF96-A642-A784-2C4442BA7D87}"/>
              </a:ext>
            </a:extLst>
          </p:cNvPr>
          <p:cNvSpPr txBox="1">
            <a:spLocks/>
          </p:cNvSpPr>
          <p:nvPr/>
        </p:nvSpPr>
        <p:spPr>
          <a:xfrm>
            <a:off x="685800" y="1295400"/>
            <a:ext cx="7772400" cy="45720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kern="0"/>
              <a:t>So far, we have used the ACM library to write our programs.</a:t>
            </a:r>
          </a:p>
          <a:p>
            <a:pPr marL="0" indent="0">
              <a:buFontTx/>
              <a:buNone/>
            </a:pPr>
            <a:r>
              <a:rPr lang="en-US" kern="0"/>
              <a:t>Most of our programs were instances of one of these classes:</a:t>
            </a:r>
            <a:endParaRPr lang="en-US" kern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D9CC143-E6AD-2848-927C-BC226ECAEAF1}"/>
              </a:ext>
            </a:extLst>
          </p:cNvPr>
          <p:cNvSpPr/>
          <p:nvPr/>
        </p:nvSpPr>
        <p:spPr bwMode="auto">
          <a:xfrm>
            <a:off x="1676400" y="3810000"/>
            <a:ext cx="3124200" cy="685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ConsoleProgram</a:t>
            </a:r>
            <a:endParaRPr kumimoji="0" lang="en-US" sz="2400" b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AC154-8C5A-A94F-A766-4EE2EF82AFF2}"/>
              </a:ext>
            </a:extLst>
          </p:cNvPr>
          <p:cNvSpPr/>
          <p:nvPr/>
        </p:nvSpPr>
        <p:spPr bwMode="auto">
          <a:xfrm>
            <a:off x="1676400" y="4717615"/>
            <a:ext cx="3124200" cy="685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DialogProgram</a:t>
            </a:r>
            <a:endParaRPr kumimoji="0" lang="en-US" sz="2400" b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013AAEF-3C89-7942-8288-D1638A123AB6}"/>
              </a:ext>
            </a:extLst>
          </p:cNvPr>
          <p:cNvSpPr/>
          <p:nvPr/>
        </p:nvSpPr>
        <p:spPr bwMode="auto">
          <a:xfrm>
            <a:off x="1676400" y="5638800"/>
            <a:ext cx="3124200" cy="685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GraphicsProgram</a:t>
            </a:r>
            <a:endParaRPr kumimoji="0" lang="en-US" sz="2400" b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E05862C5-6EAF-FE40-8B8C-EEA29549B2E5}"/>
              </a:ext>
            </a:extLst>
          </p:cNvPr>
          <p:cNvSpPr/>
          <p:nvPr/>
        </p:nvSpPr>
        <p:spPr bwMode="auto">
          <a:xfrm>
            <a:off x="5029200" y="3805825"/>
            <a:ext cx="304800" cy="689975"/>
          </a:xfrm>
          <a:prstGeom prst="righ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35A178F4-EC66-134D-8312-62A3FA3DF3A8}"/>
              </a:ext>
            </a:extLst>
          </p:cNvPr>
          <p:cNvSpPr/>
          <p:nvPr/>
        </p:nvSpPr>
        <p:spPr bwMode="auto">
          <a:xfrm>
            <a:off x="5029200" y="4717614"/>
            <a:ext cx="304800" cy="1606985"/>
          </a:xfrm>
          <a:prstGeom prst="righ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69FBC5-81EE-FE4B-A5A4-A4ED563867C2}"/>
              </a:ext>
            </a:extLst>
          </p:cNvPr>
          <p:cNvSpPr txBox="1"/>
          <p:nvPr/>
        </p:nvSpPr>
        <p:spPr>
          <a:xfrm>
            <a:off x="5537548" y="3919979"/>
            <a:ext cx="169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Text-based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8DB690-862F-4142-9B10-3B47776560FA}"/>
              </a:ext>
            </a:extLst>
          </p:cNvPr>
          <p:cNvSpPr txBox="1"/>
          <p:nvPr/>
        </p:nvSpPr>
        <p:spPr>
          <a:xfrm>
            <a:off x="5537548" y="5290273"/>
            <a:ext cx="2359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Graphics-based</a:t>
            </a:r>
          </a:p>
        </p:txBody>
      </p:sp>
    </p:spTree>
    <p:extLst>
      <p:ext uri="{BB962C8B-B14F-4D97-AF65-F5344CB8AC3E}">
        <p14:creationId xmlns:p14="http://schemas.microsoft.com/office/powerpoint/2010/main" val="4048470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6866-94BF-EE43-8CCD-FB947D1243C0}" type="slidenum">
              <a:rPr lang="en-US" altLang="de-DE" smtClean="0"/>
              <a:pPr/>
              <a:t>19</a:t>
            </a:fld>
            <a:endParaRPr lang="en-US" altLang="de-DE"/>
          </a:p>
        </p:txBody>
      </p:sp>
      <p:sp>
        <p:nvSpPr>
          <p:cNvPr id="7" name="Rectangle 6"/>
          <p:cNvSpPr/>
          <p:nvPr/>
        </p:nvSpPr>
        <p:spPr bwMode="auto">
          <a:xfrm>
            <a:off x="3009900" y="2514600"/>
            <a:ext cx="31242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ConsoleProgram</a:t>
            </a:r>
            <a:endParaRPr kumimoji="0" lang="en-US" sz="2400" b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009900" y="3422215"/>
            <a:ext cx="3124200" cy="685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DialogProgram</a:t>
            </a:r>
            <a:endParaRPr kumimoji="0" lang="en-US" sz="2400" b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009900" y="4343400"/>
            <a:ext cx="3124200" cy="685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GraphicsProgram</a:t>
            </a:r>
            <a:endParaRPr kumimoji="0" lang="en-US" sz="2400" b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863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AFDE3-5C96-9049-9AD8-F442C4AEF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>
                <a:latin typeface="Arial" charset="0"/>
                <a:cs typeface="Arial" charset="0"/>
              </a:rPr>
              <a:t>Programming – Lecture </a:t>
            </a:r>
            <a:r>
              <a:rPr lang="en-US" altLang="de-DE" dirty="0"/>
              <a:t>15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0ABB6-F55A-644F-B0C3-B1E62C022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Going Beyond ACM</a:t>
            </a:r>
          </a:p>
          <a:p>
            <a:pPr>
              <a:defRPr/>
            </a:pPr>
            <a:r>
              <a:rPr lang="en-US" dirty="0"/>
              <a:t>Lectures Beyond </a:t>
            </a:r>
            <a:r>
              <a:rPr lang="en-US" dirty="0" err="1"/>
              <a:t>Inf-ProgOO</a:t>
            </a:r>
            <a:endParaRPr lang="en-US" dirty="0"/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IDEs Beyond Eclipse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Projects Beyond Homework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Java Beyond ACM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Programming Beyond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Inf-ProgOO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568B5A-4C28-D843-BFBE-F12805E64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8C9C-B331-2F43-801B-A4064D9AB114}" type="slidenum">
              <a:rPr lang="en-US" altLang="de-DE" smtClean="0"/>
              <a:pPr/>
              <a:t>2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758189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Alternatives: Text-Based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3429000"/>
            <a:ext cx="8382000" cy="22860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2400" b="1" dirty="0">
                <a:latin typeface="Courier New"/>
                <a:cs typeface="Courier New"/>
              </a:rPr>
              <a:t>public class </a:t>
            </a:r>
            <a:r>
              <a:rPr lang="en-US" sz="2400" b="1" dirty="0" err="1">
                <a:latin typeface="Courier New"/>
                <a:cs typeface="Courier New"/>
              </a:rPr>
              <a:t>HelloWorld</a:t>
            </a:r>
            <a:r>
              <a:rPr lang="en-US" sz="2400" b="1" dirty="0">
                <a:latin typeface="Courier New"/>
                <a:cs typeface="Courier New"/>
              </a:rPr>
              <a:t> {</a:t>
            </a:r>
          </a:p>
          <a:p>
            <a:pPr marL="0" indent="0">
              <a:buFontTx/>
              <a:buNone/>
              <a:defRPr/>
            </a:pPr>
            <a:r>
              <a:rPr lang="en-US" sz="2400" b="1" dirty="0">
                <a:latin typeface="Courier New"/>
                <a:cs typeface="Courier New"/>
              </a:rPr>
              <a:t>   public static void main (String[] </a:t>
            </a:r>
            <a:r>
              <a:rPr lang="en-US" sz="2400" b="1" dirty="0" err="1">
                <a:latin typeface="Courier New"/>
                <a:cs typeface="Courier New"/>
              </a:rPr>
              <a:t>args</a:t>
            </a:r>
            <a:r>
              <a:rPr lang="en-US" sz="2400" b="1" dirty="0">
                <a:latin typeface="Courier New"/>
                <a:cs typeface="Courier New"/>
              </a:rPr>
              <a:t>) {</a:t>
            </a:r>
          </a:p>
          <a:p>
            <a:pPr marL="0" indent="0">
              <a:buFontTx/>
              <a:buNone/>
              <a:defRPr/>
            </a:pPr>
            <a:r>
              <a:rPr lang="en-US" sz="2400" b="1" dirty="0">
                <a:latin typeface="Courier New"/>
                <a:cs typeface="Courier New"/>
              </a:rPr>
              <a:t>      </a:t>
            </a:r>
            <a:r>
              <a:rPr lang="en-US" sz="2400" b="1" dirty="0" err="1">
                <a:latin typeface="Courier New"/>
                <a:cs typeface="Courier New"/>
              </a:rPr>
              <a:t>System.out.println</a:t>
            </a:r>
            <a:r>
              <a:rPr lang="en-US" sz="2400" b="1" dirty="0">
                <a:latin typeface="Courier New"/>
                <a:cs typeface="Courier New"/>
              </a:rPr>
              <a:t>("</a:t>
            </a:r>
            <a:r>
              <a:rPr lang="en-US" sz="2400" b="1" i="1" dirty="0">
                <a:latin typeface="Courier New"/>
                <a:cs typeface="Courier New"/>
              </a:rPr>
              <a:t>Hello World!</a:t>
            </a:r>
            <a:r>
              <a:rPr lang="en-US" sz="2400" b="1" dirty="0">
                <a:latin typeface="Courier New"/>
                <a:cs typeface="Courier New"/>
              </a:rPr>
              <a:t>");</a:t>
            </a:r>
          </a:p>
          <a:p>
            <a:pPr marL="0" indent="0">
              <a:buFontTx/>
              <a:buNone/>
              <a:defRPr/>
            </a:pPr>
            <a:r>
              <a:rPr lang="en-US" sz="2400" b="1" dirty="0">
                <a:latin typeface="Courier New"/>
                <a:cs typeface="Courier New"/>
              </a:rPr>
              <a:t>   }</a:t>
            </a:r>
          </a:p>
          <a:p>
            <a:pPr marL="0" indent="0">
              <a:buFontTx/>
              <a:buNone/>
              <a:defRPr/>
            </a:pPr>
            <a:r>
              <a:rPr lang="en-US" sz="2400" b="1" dirty="0">
                <a:latin typeface="Courier New"/>
                <a:cs typeface="Courier New"/>
              </a:rPr>
              <a:t>}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20</a:t>
            </a:fld>
            <a:endParaRPr lang="en-US" altLang="de-DE" sz="1400">
              <a:latin typeface="Arial" charset="0"/>
            </a:endParaRPr>
          </a:p>
        </p:txBody>
      </p:sp>
      <p:sp>
        <p:nvSpPr>
          <p:cNvPr id="6" name="Content Placeholder 5"/>
          <p:cNvSpPr txBox="1">
            <a:spLocks/>
          </p:cNvSpPr>
          <p:nvPr/>
        </p:nvSpPr>
        <p:spPr bwMode="auto">
          <a:xfrm>
            <a:off x="228600" y="1981200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/>
              <a:t>Simple Java programs are text-based by default. Remember Lecture 2: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Class Definition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21</a:t>
            </a:fld>
            <a:endParaRPr lang="en-US" altLang="de-DE" sz="1400">
              <a:latin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609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ACM: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1371600" y="2362200"/>
            <a:ext cx="7467600" cy="1905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public class </a:t>
            </a:r>
            <a:r>
              <a:rPr lang="en-US" sz="2400" b="1" kern="0" dirty="0" err="1">
                <a:latin typeface="Courier New"/>
                <a:cs typeface="Courier New"/>
              </a:rPr>
              <a:t>Wubbel</a:t>
            </a:r>
            <a:endParaRPr lang="en-US" sz="2400" b="1" kern="0" dirty="0">
              <a:latin typeface="Courier New"/>
              <a:cs typeface="Courier New"/>
            </a:endParaRP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    extends </a:t>
            </a:r>
            <a:r>
              <a:rPr lang="en-US" sz="2400" b="1" kern="0" dirty="0" err="1">
                <a:latin typeface="Courier New"/>
                <a:cs typeface="Courier New"/>
              </a:rPr>
              <a:t>ConsoleProgram</a:t>
            </a:r>
            <a:r>
              <a:rPr lang="en-US" sz="2400" b="1" kern="0" dirty="0">
                <a:latin typeface="Courier New"/>
                <a:cs typeface="Courier New"/>
              </a:rPr>
              <a:t> {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   //...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}</a:t>
            </a:r>
          </a:p>
        </p:txBody>
      </p:sp>
      <p:sp>
        <p:nvSpPr>
          <p:cNvPr id="11" name="Content Placeholder 4"/>
          <p:cNvSpPr txBox="1">
            <a:spLocks/>
          </p:cNvSpPr>
          <p:nvPr/>
        </p:nvSpPr>
        <p:spPr bwMode="auto">
          <a:xfrm>
            <a:off x="685800" y="44196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kern="0" dirty="0"/>
              <a:t>Java:</a:t>
            </a:r>
          </a:p>
        </p:txBody>
      </p:sp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1371600" y="5029200"/>
            <a:ext cx="7620000" cy="12954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kern="0" dirty="0">
                <a:latin typeface="Arial" charset="0"/>
                <a:ea typeface="Arial" charset="0"/>
                <a:cs typeface="Arial" charset="0"/>
              </a:rPr>
              <a:t>No restrictions. Every class can have a </a:t>
            </a:r>
            <a:r>
              <a:rPr lang="en-US" b="1" kern="0" dirty="0">
                <a:latin typeface="Courier New"/>
                <a:cs typeface="Courier New"/>
              </a:rPr>
              <a:t>main</a:t>
            </a:r>
            <a:r>
              <a:rPr lang="en-US" sz="4000" kern="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kern="0" dirty="0">
                <a:latin typeface="Arial" charset="0"/>
                <a:ea typeface="Arial" charset="0"/>
                <a:cs typeface="Arial" charset="0"/>
              </a:rPr>
              <a:t>method.</a:t>
            </a:r>
          </a:p>
        </p:txBody>
      </p:sp>
    </p:spTree>
    <p:extLst>
      <p:ext uri="{BB962C8B-B14F-4D97-AF65-F5344CB8AC3E}">
        <p14:creationId xmlns:p14="http://schemas.microsoft.com/office/powerpoint/2010/main" val="21247065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Program Entry Point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22</a:t>
            </a:fld>
            <a:endParaRPr lang="en-US" altLang="de-DE" sz="1400">
              <a:latin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609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ACM: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1371600" y="2590800"/>
            <a:ext cx="7467600" cy="1447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public void run() {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   //...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}</a:t>
            </a:r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685800" y="41910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kern="0" dirty="0"/>
              <a:t>Java:</a:t>
            </a:r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1371600" y="4800600"/>
            <a:ext cx="7620000" cy="1447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public static void main(String[] </a:t>
            </a:r>
            <a:r>
              <a:rPr lang="en-US" sz="2400" b="1" kern="0" dirty="0" err="1">
                <a:latin typeface="Courier New"/>
                <a:cs typeface="Courier New"/>
              </a:rPr>
              <a:t>args</a:t>
            </a:r>
            <a:r>
              <a:rPr lang="en-US" sz="2400" b="1" kern="0" dirty="0">
                <a:latin typeface="Courier New"/>
                <a:cs typeface="Courier New"/>
              </a:rPr>
              <a:t>) {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   //...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97122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Console Output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23</a:t>
            </a:fld>
            <a:endParaRPr lang="en-US" altLang="de-DE" sz="1400">
              <a:latin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609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ACM: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1371600" y="2590800"/>
            <a:ext cx="7467600" cy="5334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2400" b="1" kern="0" dirty="0" err="1">
                <a:latin typeface="Courier New"/>
                <a:cs typeface="Courier New"/>
              </a:rPr>
              <a:t>println</a:t>
            </a:r>
            <a:r>
              <a:rPr lang="en-US" sz="2400" b="1" kern="0" dirty="0">
                <a:latin typeface="Courier New"/>
                <a:cs typeface="Courier New"/>
              </a:rPr>
              <a:t>(...);</a:t>
            </a:r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685800" y="35052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kern="0" dirty="0"/>
              <a:t>Java:</a:t>
            </a:r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1371600" y="4114800"/>
            <a:ext cx="7620000" cy="1447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2400" b="1" kern="0" dirty="0" err="1">
                <a:latin typeface="Courier New"/>
                <a:cs typeface="Courier New"/>
              </a:rPr>
              <a:t>System.out.println</a:t>
            </a:r>
            <a:r>
              <a:rPr lang="en-US" sz="2400" b="1" kern="0" dirty="0">
                <a:latin typeface="Courier New"/>
                <a:cs typeface="Courier New"/>
              </a:rPr>
              <a:t>(...);</a:t>
            </a:r>
          </a:p>
          <a:p>
            <a:pPr marL="0" indent="0">
              <a:buFontTx/>
              <a:buNone/>
              <a:defRPr/>
            </a:pPr>
            <a:endParaRPr lang="en-US" sz="2400" kern="0" dirty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FontTx/>
              <a:buNone/>
              <a:defRPr/>
            </a:pPr>
            <a:r>
              <a:rPr lang="en-US" sz="2400" kern="0" dirty="0">
                <a:latin typeface="Arial" charset="0"/>
                <a:ea typeface="Arial" charset="0"/>
                <a:cs typeface="Arial" charset="0"/>
              </a:rPr>
              <a:t>In Eclipse, just type "</a:t>
            </a:r>
            <a:r>
              <a:rPr lang="en-US" sz="2400" kern="0" dirty="0" err="1">
                <a:latin typeface="Arial" charset="0"/>
                <a:ea typeface="Arial" charset="0"/>
                <a:cs typeface="Arial" charset="0"/>
              </a:rPr>
              <a:t>syso</a:t>
            </a:r>
            <a:r>
              <a:rPr lang="en-US" sz="2400" kern="0" dirty="0">
                <a:latin typeface="Arial" charset="0"/>
                <a:ea typeface="Arial" charset="0"/>
                <a:cs typeface="Arial" charset="0"/>
              </a:rPr>
              <a:t>&lt;ctrl&gt;&lt;space&gt;"</a:t>
            </a:r>
          </a:p>
        </p:txBody>
      </p:sp>
    </p:spTree>
    <p:extLst>
      <p:ext uri="{BB962C8B-B14F-4D97-AF65-F5344CB8AC3E}">
        <p14:creationId xmlns:p14="http://schemas.microsoft.com/office/powerpoint/2010/main" val="9050565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Console Input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24</a:t>
            </a:fld>
            <a:endParaRPr lang="en-US" altLang="de-DE" sz="1400">
              <a:latin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609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ACM: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1295400" y="2590800"/>
            <a:ext cx="7467600" cy="990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String s = </a:t>
            </a:r>
            <a:r>
              <a:rPr lang="en-US" sz="2400" b="1" kern="0" dirty="0" err="1">
                <a:latin typeface="Courier New"/>
                <a:cs typeface="Courier New"/>
              </a:rPr>
              <a:t>readLine</a:t>
            </a:r>
            <a:r>
              <a:rPr lang="en-US" sz="2400" b="1" kern="0" dirty="0">
                <a:latin typeface="Courier New"/>
                <a:cs typeface="Courier New"/>
              </a:rPr>
              <a:t>();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 err="1">
                <a:latin typeface="Courier New"/>
                <a:cs typeface="Courier New"/>
              </a:rPr>
              <a:t>int</a:t>
            </a:r>
            <a:r>
              <a:rPr lang="en-US" sz="2400" b="1" kern="0" dirty="0">
                <a:latin typeface="Courier New"/>
                <a:cs typeface="Courier New"/>
              </a:rPr>
              <a:t> </a:t>
            </a:r>
            <a:r>
              <a:rPr lang="en-US" sz="2400" b="1" kern="0" dirty="0" err="1">
                <a:latin typeface="Courier New"/>
                <a:cs typeface="Courier New"/>
              </a:rPr>
              <a:t>i</a:t>
            </a:r>
            <a:r>
              <a:rPr lang="en-US" sz="2400" b="1" kern="0" dirty="0">
                <a:latin typeface="Courier New"/>
                <a:cs typeface="Courier New"/>
              </a:rPr>
              <a:t> = </a:t>
            </a:r>
            <a:r>
              <a:rPr lang="en-US" sz="2400" b="1" kern="0" dirty="0" err="1">
                <a:latin typeface="Courier New"/>
                <a:cs typeface="Courier New"/>
              </a:rPr>
              <a:t>readInt</a:t>
            </a:r>
            <a:r>
              <a:rPr lang="en-US" sz="2400" b="1" kern="0" dirty="0">
                <a:latin typeface="Courier New"/>
                <a:cs typeface="Courier New"/>
              </a:rPr>
              <a:t>();</a:t>
            </a:r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685800" y="38100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kern="0" dirty="0"/>
              <a:t>Java:</a:t>
            </a:r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1295400" y="4419600"/>
            <a:ext cx="7696200" cy="1905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Scanner scanner = </a:t>
            </a:r>
            <a:r>
              <a:rPr lang="en-US" sz="2400" b="1" kern="0">
                <a:latin typeface="Courier New"/>
                <a:cs typeface="Courier New"/>
              </a:rPr>
              <a:t>new Scanner(</a:t>
            </a:r>
            <a:r>
              <a:rPr lang="en-US" sz="2400" b="1" kern="0" dirty="0" err="1">
                <a:latin typeface="Courier New"/>
                <a:cs typeface="Courier New"/>
              </a:rPr>
              <a:t>System.in</a:t>
            </a:r>
            <a:r>
              <a:rPr lang="en-US" sz="2400" b="1" kern="0" dirty="0">
                <a:latin typeface="Courier New"/>
                <a:cs typeface="Courier New"/>
              </a:rPr>
              <a:t>);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String s = </a:t>
            </a:r>
            <a:r>
              <a:rPr lang="en-US" sz="2400" b="1" kern="0" dirty="0" err="1">
                <a:latin typeface="Courier New"/>
                <a:cs typeface="Courier New"/>
              </a:rPr>
              <a:t>scanner.next</a:t>
            </a:r>
            <a:r>
              <a:rPr lang="en-US" sz="2400" b="1" kern="0" dirty="0">
                <a:latin typeface="Courier New"/>
                <a:cs typeface="Courier New"/>
              </a:rPr>
              <a:t>();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 err="1">
                <a:latin typeface="Courier New"/>
                <a:cs typeface="Courier New"/>
              </a:rPr>
              <a:t>int</a:t>
            </a:r>
            <a:r>
              <a:rPr lang="en-US" sz="2400" b="1" kern="0" dirty="0">
                <a:latin typeface="Courier New"/>
                <a:cs typeface="Courier New"/>
              </a:rPr>
              <a:t> </a:t>
            </a:r>
            <a:r>
              <a:rPr lang="en-US" sz="2400" b="1" kern="0" dirty="0" err="1">
                <a:latin typeface="Courier New"/>
                <a:cs typeface="Courier New"/>
              </a:rPr>
              <a:t>i</a:t>
            </a:r>
            <a:r>
              <a:rPr lang="en-US" sz="2400" b="1" kern="0" dirty="0">
                <a:latin typeface="Courier New"/>
                <a:cs typeface="Courier New"/>
              </a:rPr>
              <a:t> = </a:t>
            </a:r>
            <a:r>
              <a:rPr lang="en-US" sz="2400" b="1" kern="0" dirty="0" err="1">
                <a:latin typeface="Courier New"/>
                <a:cs typeface="Courier New"/>
              </a:rPr>
              <a:t>scanner.nextInt</a:t>
            </a:r>
            <a:r>
              <a:rPr lang="en-US" sz="2400" b="1" kern="0" dirty="0">
                <a:latin typeface="Courier New"/>
                <a:cs typeface="Courier New"/>
              </a:rPr>
              <a:t>();</a:t>
            </a:r>
          </a:p>
          <a:p>
            <a:pPr marL="0" indent="0">
              <a:buFontTx/>
              <a:buNone/>
              <a:defRPr/>
            </a:pPr>
            <a:endParaRPr lang="en-US" sz="2400" b="1" kern="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1411366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Command-Line Arguments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25</a:t>
            </a:fld>
            <a:endParaRPr lang="en-US" altLang="de-DE" sz="1400">
              <a:latin typeface="Arial" charset="0"/>
            </a:endParaRP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CD273CE0-97FF-CD43-B949-018F92B532B4}"/>
              </a:ext>
            </a:extLst>
          </p:cNvPr>
          <p:cNvSpPr txBox="1">
            <a:spLocks/>
          </p:cNvSpPr>
          <p:nvPr/>
        </p:nvSpPr>
        <p:spPr bwMode="auto">
          <a:xfrm>
            <a:off x="762000" y="2819400"/>
            <a:ext cx="7620000" cy="1447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public static void main(String[] </a:t>
            </a:r>
            <a:r>
              <a:rPr lang="en-US" sz="2400" b="1" kern="0" dirty="0" err="1">
                <a:latin typeface="Courier New"/>
                <a:cs typeface="Courier New"/>
              </a:rPr>
              <a:t>args</a:t>
            </a:r>
            <a:r>
              <a:rPr lang="en-US" sz="2400" b="1" kern="0" dirty="0">
                <a:latin typeface="Courier New"/>
                <a:cs typeface="Courier New"/>
              </a:rPr>
              <a:t>) {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   //...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}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FD54AC26-F51D-2B4A-9565-16B2BB2030B4}"/>
              </a:ext>
            </a:extLst>
          </p:cNvPr>
          <p:cNvSpPr/>
          <p:nvPr/>
        </p:nvSpPr>
        <p:spPr bwMode="auto">
          <a:xfrm rot="5400000">
            <a:off x="6286499" y="2209801"/>
            <a:ext cx="304800" cy="2362200"/>
          </a:xfrm>
          <a:prstGeom prst="righ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C47F16-F63C-EE4E-A51A-C6ADC06F11AA}"/>
              </a:ext>
            </a:extLst>
          </p:cNvPr>
          <p:cNvSpPr txBox="1"/>
          <p:nvPr/>
        </p:nvSpPr>
        <p:spPr>
          <a:xfrm>
            <a:off x="5029378" y="3591483"/>
            <a:ext cx="2819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Array of Arguments</a:t>
            </a:r>
          </a:p>
        </p:txBody>
      </p:sp>
    </p:spTree>
    <p:extLst>
      <p:ext uri="{BB962C8B-B14F-4D97-AF65-F5344CB8AC3E}">
        <p14:creationId xmlns:p14="http://schemas.microsoft.com/office/powerpoint/2010/main" val="23106625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Command-Line Arguments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26</a:t>
            </a:fld>
            <a:endParaRPr lang="en-US" altLang="de-DE" sz="1400">
              <a:latin typeface="Arial" charset="0"/>
            </a:endParaRP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BFF8D0F-0C51-A04C-B9C9-07E64111856E}"/>
              </a:ext>
            </a:extLst>
          </p:cNvPr>
          <p:cNvSpPr txBox="1">
            <a:spLocks/>
          </p:cNvSpPr>
          <p:nvPr/>
        </p:nvSpPr>
        <p:spPr bwMode="auto">
          <a:xfrm>
            <a:off x="1066800" y="1828800"/>
            <a:ext cx="7620000" cy="1752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public static void main(String[] </a:t>
            </a:r>
            <a:r>
              <a:rPr lang="en-US" sz="2400" b="1" kern="0" dirty="0" err="1">
                <a:latin typeface="Courier New"/>
                <a:cs typeface="Courier New"/>
              </a:rPr>
              <a:t>args</a:t>
            </a:r>
            <a:r>
              <a:rPr lang="en-US" sz="2400" b="1" kern="0" dirty="0">
                <a:latin typeface="Courier New"/>
                <a:cs typeface="Courier New"/>
              </a:rPr>
              <a:t>) {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   for (String </a:t>
            </a:r>
            <a:r>
              <a:rPr lang="en-US" sz="2400" b="1" kern="0" dirty="0" err="1">
                <a:latin typeface="Courier New"/>
                <a:cs typeface="Courier New"/>
              </a:rPr>
              <a:t>arg</a:t>
            </a:r>
            <a:r>
              <a:rPr lang="en-US" sz="2400" b="1" kern="0" dirty="0">
                <a:latin typeface="Courier New"/>
                <a:cs typeface="Courier New"/>
              </a:rPr>
              <a:t> : </a:t>
            </a:r>
            <a:r>
              <a:rPr lang="en-US" sz="2400" b="1" kern="0" dirty="0" err="1">
                <a:latin typeface="Courier New"/>
                <a:cs typeface="Courier New"/>
              </a:rPr>
              <a:t>args</a:t>
            </a:r>
            <a:r>
              <a:rPr lang="en-US" sz="2400" b="1" kern="0" dirty="0">
                <a:latin typeface="Courier New"/>
                <a:cs typeface="Courier New"/>
              </a:rPr>
              <a:t>)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      </a:t>
            </a:r>
            <a:r>
              <a:rPr lang="en-US" sz="2400" b="1" kern="0" dirty="0" err="1">
                <a:latin typeface="Courier New"/>
                <a:cs typeface="Courier New"/>
              </a:rPr>
              <a:t>System.out.println</a:t>
            </a:r>
            <a:r>
              <a:rPr lang="en-US" sz="2400" b="1" kern="0" dirty="0">
                <a:latin typeface="Courier New"/>
                <a:cs typeface="Courier New"/>
              </a:rPr>
              <a:t>(</a:t>
            </a:r>
            <a:r>
              <a:rPr lang="en-US" sz="2400" b="1" kern="0" dirty="0" err="1">
                <a:latin typeface="Courier New"/>
                <a:cs typeface="Courier New"/>
              </a:rPr>
              <a:t>arg</a:t>
            </a:r>
            <a:r>
              <a:rPr lang="en-US" sz="2400" b="1" kern="0" dirty="0">
                <a:latin typeface="Courier New"/>
                <a:cs typeface="Courier New"/>
              </a:rPr>
              <a:t>);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}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00D19595-8FBC-6940-A445-3F07B3898D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19200"/>
            <a:ext cx="7772400" cy="609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Entry Point: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FABF0E3-81A2-0047-AF44-9A72BF374769}"/>
              </a:ext>
            </a:extLst>
          </p:cNvPr>
          <p:cNvSpPr txBox="1">
            <a:spLocks/>
          </p:cNvSpPr>
          <p:nvPr/>
        </p:nvSpPr>
        <p:spPr bwMode="auto">
          <a:xfrm>
            <a:off x="685800" y="37338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/>
              <a:t>Invocation: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243F9D58-22CA-D149-A8D6-60D64F31C29C}"/>
              </a:ext>
            </a:extLst>
          </p:cNvPr>
          <p:cNvSpPr txBox="1">
            <a:spLocks/>
          </p:cNvSpPr>
          <p:nvPr/>
        </p:nvSpPr>
        <p:spPr bwMode="auto">
          <a:xfrm>
            <a:off x="1066800" y="434340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java </a:t>
            </a:r>
            <a:r>
              <a:rPr lang="en-US" sz="2400" b="1" kern="0" dirty="0" err="1">
                <a:latin typeface="Courier New"/>
                <a:cs typeface="Courier New"/>
              </a:rPr>
              <a:t>MyClass</a:t>
            </a:r>
            <a:r>
              <a:rPr lang="en-US" sz="2400" b="1" kern="0" dirty="0">
                <a:latin typeface="Courier New"/>
                <a:cs typeface="Courier New"/>
              </a:rPr>
              <a:t> Glorious test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4284201E-4269-6E4C-B452-9917F0E1AA9F}"/>
              </a:ext>
            </a:extLst>
          </p:cNvPr>
          <p:cNvSpPr txBox="1">
            <a:spLocks/>
          </p:cNvSpPr>
          <p:nvPr/>
        </p:nvSpPr>
        <p:spPr bwMode="auto">
          <a:xfrm>
            <a:off x="685800" y="49530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/>
              <a:t>Output: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AF03B791-17AB-3046-82F4-99AB26419BFA}"/>
              </a:ext>
            </a:extLst>
          </p:cNvPr>
          <p:cNvSpPr txBox="1">
            <a:spLocks/>
          </p:cNvSpPr>
          <p:nvPr/>
        </p:nvSpPr>
        <p:spPr bwMode="auto">
          <a:xfrm>
            <a:off x="1066800" y="5562600"/>
            <a:ext cx="7620000" cy="838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Glorious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4896506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0BEBD8-0C79-2048-8B24-8D845254C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413" y="1057404"/>
            <a:ext cx="7561173" cy="564819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Command-Line Arguments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27</a:t>
            </a:fld>
            <a:endParaRPr lang="en-US" altLang="de-DE" sz="1400">
              <a:latin typeface="Arial" charset="0"/>
            </a:endParaRP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F6724CDD-5552-3940-8C18-5843B7F87763}"/>
              </a:ext>
            </a:extLst>
          </p:cNvPr>
          <p:cNvSpPr/>
          <p:nvPr/>
        </p:nvSpPr>
        <p:spPr bwMode="auto">
          <a:xfrm rot="10800000">
            <a:off x="7315200" y="2514600"/>
            <a:ext cx="1066800" cy="533400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7664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B1886-6479-F64B-9777-34DC0080C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Code Patterns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B837EB-DE67-5242-9606-F17D26182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8C9C-B331-2F43-801B-A4064D9AB114}" type="slidenum">
              <a:rPr lang="en-US" altLang="de-DE" smtClean="0"/>
              <a:pPr/>
              <a:t>28</a:t>
            </a:fld>
            <a:endParaRPr lang="en-US" altLang="de-DE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A5F5B52E-7107-E24D-8DE4-09DBB5720CC2}"/>
              </a:ext>
            </a:extLst>
          </p:cNvPr>
          <p:cNvSpPr txBox="1">
            <a:spLocks/>
          </p:cNvSpPr>
          <p:nvPr/>
        </p:nvSpPr>
        <p:spPr bwMode="auto">
          <a:xfrm>
            <a:off x="1066800" y="2286000"/>
            <a:ext cx="7620000" cy="1752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public static void main(String[] </a:t>
            </a:r>
            <a:r>
              <a:rPr lang="en-US" sz="2400" b="1" kern="0" dirty="0" err="1">
                <a:latin typeface="Courier New"/>
                <a:cs typeface="Courier New"/>
              </a:rPr>
              <a:t>args</a:t>
            </a:r>
            <a:r>
              <a:rPr lang="en-US" sz="2400" b="1" kern="0" dirty="0">
                <a:latin typeface="Courier New"/>
                <a:cs typeface="Courier New"/>
              </a:rPr>
              <a:t>) {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   // Call only other static methods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}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DF352E78-D3F2-554C-9219-F98C15793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609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Static Code: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E304F220-776F-B242-B313-28832FD62B3D}"/>
              </a:ext>
            </a:extLst>
          </p:cNvPr>
          <p:cNvSpPr txBox="1">
            <a:spLocks/>
          </p:cNvSpPr>
          <p:nvPr/>
        </p:nvSpPr>
        <p:spPr bwMode="auto">
          <a:xfrm>
            <a:off x="685800" y="47244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/>
              <a:t>Only use for small, single-class programs.</a:t>
            </a:r>
          </a:p>
        </p:txBody>
      </p:sp>
    </p:spTree>
    <p:extLst>
      <p:ext uri="{BB962C8B-B14F-4D97-AF65-F5344CB8AC3E}">
        <p14:creationId xmlns:p14="http://schemas.microsoft.com/office/powerpoint/2010/main" val="29317107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B1886-6479-F64B-9777-34DC0080C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Code Patterns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B837EB-DE67-5242-9606-F17D26182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8C9C-B331-2F43-801B-A4064D9AB114}" type="slidenum">
              <a:rPr lang="en-US" altLang="de-DE" smtClean="0"/>
              <a:pPr/>
              <a:t>29</a:t>
            </a:fld>
            <a:endParaRPr lang="en-US" altLang="de-DE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A5F5B52E-7107-E24D-8DE4-09DBB5720CC2}"/>
              </a:ext>
            </a:extLst>
          </p:cNvPr>
          <p:cNvSpPr txBox="1">
            <a:spLocks/>
          </p:cNvSpPr>
          <p:nvPr/>
        </p:nvSpPr>
        <p:spPr bwMode="auto">
          <a:xfrm>
            <a:off x="1066800" y="2286000"/>
            <a:ext cx="7620000" cy="1752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public static void main(String[] </a:t>
            </a:r>
            <a:r>
              <a:rPr lang="en-US" sz="2400" b="1" kern="0" dirty="0" err="1">
                <a:latin typeface="Courier New"/>
                <a:cs typeface="Courier New"/>
              </a:rPr>
              <a:t>args</a:t>
            </a:r>
            <a:r>
              <a:rPr lang="en-US" sz="2400" b="1" kern="0" dirty="0">
                <a:latin typeface="Courier New"/>
                <a:cs typeface="Courier New"/>
              </a:rPr>
              <a:t>) {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   </a:t>
            </a:r>
            <a:r>
              <a:rPr lang="en-US" sz="2400" b="1" kern="0" dirty="0" err="1">
                <a:latin typeface="Courier New"/>
                <a:cs typeface="Courier New"/>
              </a:rPr>
              <a:t>MyClass</a:t>
            </a:r>
            <a:r>
              <a:rPr lang="en-US" sz="2400" b="1" kern="0" dirty="0">
                <a:latin typeface="Courier New"/>
                <a:cs typeface="Courier New"/>
              </a:rPr>
              <a:t> mc = new </a:t>
            </a:r>
            <a:r>
              <a:rPr lang="en-US" sz="2400" b="1" kern="0" dirty="0" err="1">
                <a:latin typeface="Courier New"/>
                <a:cs typeface="Courier New"/>
              </a:rPr>
              <a:t>MyClass</a:t>
            </a:r>
            <a:r>
              <a:rPr lang="en-US" sz="2400" b="1" kern="0" dirty="0">
                <a:latin typeface="Courier New"/>
                <a:cs typeface="Courier New"/>
              </a:rPr>
              <a:t>(</a:t>
            </a:r>
            <a:r>
              <a:rPr lang="en-US" sz="2400" b="1" kern="0" dirty="0" err="1">
                <a:latin typeface="Courier New"/>
                <a:cs typeface="Courier New"/>
              </a:rPr>
              <a:t>args</a:t>
            </a:r>
            <a:r>
              <a:rPr lang="en-US" sz="2400" b="1" kern="0" dirty="0">
                <a:latin typeface="Courier New"/>
                <a:cs typeface="Courier New"/>
              </a:rPr>
              <a:t>);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   </a:t>
            </a:r>
            <a:r>
              <a:rPr lang="en-US" sz="2400" b="1" kern="0" dirty="0" err="1">
                <a:latin typeface="Courier New"/>
                <a:cs typeface="Courier New"/>
              </a:rPr>
              <a:t>mc.startDoingStuff</a:t>
            </a:r>
            <a:r>
              <a:rPr lang="en-US" sz="2400" b="1" kern="0" dirty="0">
                <a:latin typeface="Courier New"/>
                <a:cs typeface="Courier New"/>
              </a:rPr>
              <a:t>();</a:t>
            </a:r>
          </a:p>
          <a:p>
            <a:pPr marL="0" indent="0">
              <a:buFontTx/>
              <a:buNone/>
              <a:defRPr/>
            </a:pPr>
            <a:r>
              <a:rPr lang="en-US" sz="2400" b="1" kern="0" dirty="0">
                <a:latin typeface="Courier New"/>
                <a:cs typeface="Courier New"/>
              </a:rPr>
              <a:t>}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DF352E78-D3F2-554C-9219-F98C15793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609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Slim Main Method: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E304F220-776F-B242-B313-28832FD62B3D}"/>
              </a:ext>
            </a:extLst>
          </p:cNvPr>
          <p:cNvSpPr txBox="1">
            <a:spLocks/>
          </p:cNvSpPr>
          <p:nvPr/>
        </p:nvSpPr>
        <p:spPr bwMode="auto">
          <a:xfrm>
            <a:off x="685800" y="4495800"/>
            <a:ext cx="7772400" cy="1600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/>
              <a:t>Standard pattern. Only uses main to instantiate your main class and have it start doing stuff.</a:t>
            </a:r>
          </a:p>
        </p:txBody>
      </p:sp>
    </p:spTree>
    <p:extLst>
      <p:ext uri="{BB962C8B-B14F-4D97-AF65-F5344CB8AC3E}">
        <p14:creationId xmlns:p14="http://schemas.microsoft.com/office/powerpoint/2010/main" val="3993212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CDA30-AC29-FB41-AE3F-ACD9A5D4D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Languages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62EBD9-B175-3E46-94D5-0C4DC9795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3</a:t>
            </a:fld>
            <a:endParaRPr lang="en-US" altLang="de-DE"/>
          </a:p>
        </p:txBody>
      </p:sp>
      <p:sp>
        <p:nvSpPr>
          <p:cNvPr id="5" name="Pentagon 4">
            <a:extLst>
              <a:ext uri="{FF2B5EF4-FFF2-40B4-BE49-F238E27FC236}">
                <a16:creationId xmlns:a16="http://schemas.microsoft.com/office/drawing/2014/main" id="{5E282B5D-C45E-A44F-989F-BA3D5BE44632}"/>
              </a:ext>
            </a:extLst>
          </p:cNvPr>
          <p:cNvSpPr/>
          <p:nvPr/>
        </p:nvSpPr>
        <p:spPr bwMode="auto">
          <a:xfrm rot="5400000">
            <a:off x="3314700" y="-952500"/>
            <a:ext cx="2514600" cy="7315200"/>
          </a:xfrm>
          <a:prstGeom prst="homePlate">
            <a:avLst>
              <a:gd name="adj" fmla="val 16571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DC9D3E-39A3-094A-A74C-0A052667C6A2}"/>
              </a:ext>
            </a:extLst>
          </p:cNvPr>
          <p:cNvSpPr txBox="1"/>
          <p:nvPr/>
        </p:nvSpPr>
        <p:spPr>
          <a:xfrm>
            <a:off x="914400" y="1447800"/>
            <a:ext cx="7315200" cy="1944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Context-free grammars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Parsing source code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Building compilers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65006C-8629-1049-8DBE-0AA4334F67BB}"/>
              </a:ext>
            </a:extLst>
          </p:cNvPr>
          <p:cNvSpPr txBox="1"/>
          <p:nvPr/>
        </p:nvSpPr>
        <p:spPr>
          <a:xfrm>
            <a:off x="3056200" y="4572000"/>
            <a:ext cx="30315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Prof. Dr.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Hanus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Übersetzerbau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Wahlpflicht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57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6866-94BF-EE43-8CCD-FB947D1243C0}" type="slidenum">
              <a:rPr lang="en-US" altLang="de-DE" smtClean="0"/>
              <a:pPr/>
              <a:t>30</a:t>
            </a:fld>
            <a:endParaRPr lang="en-US" altLang="de-DE"/>
          </a:p>
        </p:txBody>
      </p:sp>
      <p:sp>
        <p:nvSpPr>
          <p:cNvPr id="7" name="Rectangle 6"/>
          <p:cNvSpPr/>
          <p:nvPr/>
        </p:nvSpPr>
        <p:spPr bwMode="auto">
          <a:xfrm>
            <a:off x="3009900" y="2514600"/>
            <a:ext cx="3124200" cy="685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ConsoleProgram</a:t>
            </a:r>
            <a:endParaRPr kumimoji="0" lang="en-US" sz="2400" b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009900" y="3422215"/>
            <a:ext cx="31242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DialogProgram</a:t>
            </a:r>
            <a:endParaRPr kumimoji="0" lang="en-US" sz="2400" b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009900" y="4343400"/>
            <a:ext cx="31242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GraphicsProgram</a:t>
            </a:r>
            <a:endParaRPr kumimoji="0" lang="en-US" sz="2400" b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5282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Alternatives: Graphics-Based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6866-94BF-EE43-8CCD-FB947D1243C0}" type="slidenum">
              <a:rPr lang="en-US" altLang="de-DE" smtClean="0"/>
              <a:pPr/>
              <a:t>31</a:t>
            </a:fld>
            <a:endParaRPr lang="en-US" altLang="de-D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CB9460-9304-E14E-84D1-63BDC5CEFC78}"/>
              </a:ext>
            </a:extLst>
          </p:cNvPr>
          <p:cNvSpPr txBox="1"/>
          <p:nvPr/>
        </p:nvSpPr>
        <p:spPr>
          <a:xfrm>
            <a:off x="2054324" y="2493088"/>
            <a:ext cx="50353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Java GUI land</a:t>
            </a:r>
          </a:p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has become a sad place…</a:t>
            </a:r>
          </a:p>
        </p:txBody>
      </p:sp>
    </p:spTree>
    <p:extLst>
      <p:ext uri="{BB962C8B-B14F-4D97-AF65-F5344CB8AC3E}">
        <p14:creationId xmlns:p14="http://schemas.microsoft.com/office/powerpoint/2010/main" val="14408798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Java AWT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32</a:t>
            </a:fld>
            <a:endParaRPr lang="en-US" altLang="de-DE" sz="1400">
              <a:latin typeface="Arial" charset="0"/>
            </a:endParaRPr>
          </a:p>
        </p:txBody>
      </p:sp>
      <p:pic>
        <p:nvPicPr>
          <p:cNvPr id="6146" name="Picture 2" descr="https://upload.wikimedia.org/wikipedia/commons/4/4c/Easy_Java_AWT_example.jpg">
            <a:extLst>
              <a:ext uri="{FF2B5EF4-FFF2-40B4-BE49-F238E27FC236}">
                <a16:creationId xmlns:a16="http://schemas.microsoft.com/office/drawing/2014/main" id="{FB949EBF-6DA7-1943-9156-2592D9E82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00" y="1752600"/>
            <a:ext cx="27178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A62C31B-6EBA-C847-877D-9F9E73DA0122}"/>
              </a:ext>
            </a:extLst>
          </p:cNvPr>
          <p:cNvSpPr txBox="1"/>
          <p:nvPr/>
        </p:nvSpPr>
        <p:spPr>
          <a:xfrm>
            <a:off x="3166862" y="6120276"/>
            <a:ext cx="2805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Wikipedia Example</a:t>
            </a:r>
          </a:p>
        </p:txBody>
      </p:sp>
    </p:spTree>
    <p:extLst>
      <p:ext uri="{BB962C8B-B14F-4D97-AF65-F5344CB8AC3E}">
        <p14:creationId xmlns:p14="http://schemas.microsoft.com/office/powerpoint/2010/main" val="1802036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Java AWT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33</a:t>
            </a:fld>
            <a:endParaRPr lang="en-US" altLang="de-DE" sz="1400">
              <a:latin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6858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The original Java GUI library.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2A389A-A7C5-654A-8AA2-62665EEF7DD6}"/>
              </a:ext>
            </a:extLst>
          </p:cNvPr>
          <p:cNvSpPr txBox="1"/>
          <p:nvPr/>
        </p:nvSpPr>
        <p:spPr>
          <a:xfrm>
            <a:off x="3766726" y="4846937"/>
            <a:ext cx="1551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Verdict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E00680-4548-1E44-8342-59E2F41C3611}"/>
              </a:ext>
            </a:extLst>
          </p:cNvPr>
          <p:cNvSpPr txBox="1"/>
          <p:nvPr/>
        </p:nvSpPr>
        <p:spPr>
          <a:xfrm>
            <a:off x="2836889" y="5435025"/>
            <a:ext cx="34115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Don’t use directly.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C03D1518-F5A9-2C4E-A591-65E37BA6E5F5}"/>
              </a:ext>
            </a:extLst>
          </p:cNvPr>
          <p:cNvSpPr txBox="1">
            <a:spLocks/>
          </p:cNvSpPr>
          <p:nvPr/>
        </p:nvSpPr>
        <p:spPr bwMode="auto">
          <a:xfrm>
            <a:off x="685800" y="2514600"/>
            <a:ext cx="7772400" cy="685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kern="0" dirty="0"/>
              <a:t>Can look plain and outdated.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74746A6-D60F-2147-AEB8-634E6F057C8F}"/>
              </a:ext>
            </a:extLst>
          </p:cNvPr>
          <p:cNvSpPr txBox="1">
            <a:spLocks/>
          </p:cNvSpPr>
          <p:nvPr/>
        </p:nvSpPr>
        <p:spPr bwMode="auto">
          <a:xfrm>
            <a:off x="685800" y="3276600"/>
            <a:ext cx="7772400" cy="685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kern="0" dirty="0"/>
              <a:t>Not rich in features.</a:t>
            </a:r>
          </a:p>
        </p:txBody>
      </p:sp>
    </p:spTree>
    <p:extLst>
      <p:ext uri="{BB962C8B-B14F-4D97-AF65-F5344CB8AC3E}">
        <p14:creationId xmlns:p14="http://schemas.microsoft.com/office/powerpoint/2010/main" val="26288578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Java Swing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34</a:t>
            </a:fld>
            <a:endParaRPr lang="en-US" altLang="de-DE" sz="1400">
              <a:latin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095E74-4A4D-2D4E-91A5-6E57AB1715FF}"/>
              </a:ext>
            </a:extLst>
          </p:cNvPr>
          <p:cNvSpPr txBox="1"/>
          <p:nvPr/>
        </p:nvSpPr>
        <p:spPr>
          <a:xfrm>
            <a:off x="3166862" y="6120276"/>
            <a:ext cx="2805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Wikipedia Example</a:t>
            </a:r>
          </a:p>
        </p:txBody>
      </p:sp>
      <p:pic>
        <p:nvPicPr>
          <p:cNvPr id="2052" name="Picture 4" descr="https://upload.wikimedia.org/wikipedia/commons/c/cc/Gui-widgets.png">
            <a:extLst>
              <a:ext uri="{FF2B5EF4-FFF2-40B4-BE49-F238E27FC236}">
                <a16:creationId xmlns:a16="http://schemas.microsoft.com/office/drawing/2014/main" id="{988902ED-D3BF-2C44-86E8-E4C3F0E5C4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806" y="1245983"/>
            <a:ext cx="6013676" cy="4846426"/>
          </a:xfrm>
          <a:prstGeom prst="rect">
            <a:avLst/>
          </a:prstGeom>
          <a:noFill/>
          <a:effectLst>
            <a:outerShdw blurRad="393700" dist="1270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0882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Java Swing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35</a:t>
            </a:fld>
            <a:endParaRPr lang="en-US" altLang="de-DE" sz="1400">
              <a:latin typeface="Arial" charset="0"/>
            </a:endParaRPr>
          </a:p>
        </p:txBody>
      </p:sp>
      <p:pic>
        <p:nvPicPr>
          <p:cNvPr id="2050" name="Picture 2" descr="http://www.jgoodies.com/wp-content/uploads/2012/04/01-Antrieb.png">
            <a:extLst>
              <a:ext uri="{FF2B5EF4-FFF2-40B4-BE49-F238E27FC236}">
                <a16:creationId xmlns:a16="http://schemas.microsoft.com/office/drawing/2014/main" id="{1180B40D-957D-0A40-AD4F-34A4673C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45983"/>
            <a:ext cx="6705600" cy="4846426"/>
          </a:xfrm>
          <a:prstGeom prst="rect">
            <a:avLst/>
          </a:prstGeom>
          <a:noFill/>
          <a:effectLst>
            <a:outerShdw blurRad="812800" dist="1524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A095E74-4A4D-2D4E-91A5-6E57AB1715FF}"/>
              </a:ext>
            </a:extLst>
          </p:cNvPr>
          <p:cNvSpPr txBox="1"/>
          <p:nvPr/>
        </p:nvSpPr>
        <p:spPr>
          <a:xfrm>
            <a:off x="3826492" y="6120276"/>
            <a:ext cx="1486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JGoodies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4774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Java Swing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36</a:t>
            </a:fld>
            <a:endParaRPr lang="en-US" altLang="de-DE" sz="1400">
              <a:latin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095E74-4A4D-2D4E-91A5-6E57AB1715FF}"/>
              </a:ext>
            </a:extLst>
          </p:cNvPr>
          <p:cNvSpPr txBox="1"/>
          <p:nvPr/>
        </p:nvSpPr>
        <p:spPr>
          <a:xfrm>
            <a:off x="3638944" y="6120276"/>
            <a:ext cx="1861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IntelliJ IDEA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981112-9BA7-C34E-BA22-330CF70CD3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" y="1061282"/>
            <a:ext cx="9067800" cy="541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6551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Java Swing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37</a:t>
            </a:fld>
            <a:endParaRPr lang="en-US" altLang="de-DE" sz="1400">
              <a:latin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6858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Successor to AWT.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2A389A-A7C5-654A-8AA2-62665EEF7DD6}"/>
              </a:ext>
            </a:extLst>
          </p:cNvPr>
          <p:cNvSpPr txBox="1"/>
          <p:nvPr/>
        </p:nvSpPr>
        <p:spPr>
          <a:xfrm>
            <a:off x="3766726" y="4846937"/>
            <a:ext cx="1551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Verdict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E00680-4548-1E44-8342-59E2F41C3611}"/>
              </a:ext>
            </a:extLst>
          </p:cNvPr>
          <p:cNvSpPr txBox="1"/>
          <p:nvPr/>
        </p:nvSpPr>
        <p:spPr>
          <a:xfrm>
            <a:off x="1273170" y="5435025"/>
            <a:ext cx="65389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simplest choice for Java GUIs.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C03D1518-F5A9-2C4E-A591-65E37BA6E5F5}"/>
              </a:ext>
            </a:extLst>
          </p:cNvPr>
          <p:cNvSpPr txBox="1">
            <a:spLocks/>
          </p:cNvSpPr>
          <p:nvPr/>
        </p:nvSpPr>
        <p:spPr bwMode="auto">
          <a:xfrm>
            <a:off x="685800" y="2514600"/>
            <a:ext cx="7772400" cy="685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kern="0" dirty="0"/>
              <a:t>Rich in features and 3rd party support.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74746A6-D60F-2147-AEB8-634E6F057C8F}"/>
              </a:ext>
            </a:extLst>
          </p:cNvPr>
          <p:cNvSpPr txBox="1">
            <a:spLocks/>
          </p:cNvSpPr>
          <p:nvPr/>
        </p:nvSpPr>
        <p:spPr bwMode="auto">
          <a:xfrm>
            <a:off x="685800" y="3276600"/>
            <a:ext cx="7772400" cy="685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kern="0" dirty="0"/>
              <a:t>Work required to make it look really good.</a:t>
            </a:r>
          </a:p>
        </p:txBody>
      </p:sp>
    </p:spTree>
    <p:extLst>
      <p:ext uri="{BB962C8B-B14F-4D97-AF65-F5344CB8AC3E}">
        <p14:creationId xmlns:p14="http://schemas.microsoft.com/office/powerpoint/2010/main" val="26623355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JavaFX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38</a:t>
            </a:fld>
            <a:endParaRPr lang="en-US" altLang="de-DE" sz="1400">
              <a:latin typeface="Arial" charset="0"/>
            </a:endParaRPr>
          </a:p>
        </p:txBody>
      </p:sp>
      <p:pic>
        <p:nvPicPr>
          <p:cNvPr id="1026" name="Picture 2" descr="https://raw.githubusercontent.com/dlemmermann/CalendarFX/master/screenshot.png">
            <a:extLst>
              <a:ext uri="{FF2B5EF4-FFF2-40B4-BE49-F238E27FC236}">
                <a16:creationId xmlns:a16="http://schemas.microsoft.com/office/drawing/2014/main" id="{43C3AD0D-33B1-4D47-9648-9854AC26DD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944345"/>
            <a:ext cx="8115300" cy="5608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6ECD060-BD1F-4746-8D9F-FA7FE2979720}"/>
              </a:ext>
            </a:extLst>
          </p:cNvPr>
          <p:cNvSpPr txBox="1"/>
          <p:nvPr/>
        </p:nvSpPr>
        <p:spPr>
          <a:xfrm>
            <a:off x="3654969" y="6120276"/>
            <a:ext cx="1829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CalendarFX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9587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JavaFX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39</a:t>
            </a:fld>
            <a:endParaRPr lang="en-US" altLang="de-DE" sz="1400">
              <a:latin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ECD060-BD1F-4746-8D9F-FA7FE2979720}"/>
              </a:ext>
            </a:extLst>
          </p:cNvPr>
          <p:cNvSpPr txBox="1"/>
          <p:nvPr/>
        </p:nvSpPr>
        <p:spPr>
          <a:xfrm>
            <a:off x="3174073" y="6120276"/>
            <a:ext cx="2791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IAV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TemplateEditor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https://jaxenter.com/wp-content/uploads/2016/02/templates.png">
            <a:extLst>
              <a:ext uri="{FF2B5EF4-FFF2-40B4-BE49-F238E27FC236}">
                <a16:creationId xmlns:a16="http://schemas.microsoft.com/office/drawing/2014/main" id="{25AD5F5D-987B-0045-935C-47401194A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164" y="1259029"/>
            <a:ext cx="6326957" cy="4745218"/>
          </a:xfrm>
          <a:prstGeom prst="rect">
            <a:avLst/>
          </a:prstGeom>
          <a:noFill/>
          <a:effectLst>
            <a:outerShdw blurRad="673100" dist="2032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510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A29F9-E214-F049-B5FD-0608033C9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Efficiency and Data Structures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DB3E31-91A8-9946-9CC1-6DD2669A8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4</a:t>
            </a:fld>
            <a:endParaRPr lang="en-US" altLang="de-DE"/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3BFC9C2F-5389-5F4C-A619-DEDBFA901CC7}"/>
              </a:ext>
            </a:extLst>
          </p:cNvPr>
          <p:cNvSpPr/>
          <p:nvPr/>
        </p:nvSpPr>
        <p:spPr bwMode="auto">
          <a:xfrm rot="5400000">
            <a:off x="3314700" y="-952500"/>
            <a:ext cx="2514600" cy="7315200"/>
          </a:xfrm>
          <a:prstGeom prst="homePlate">
            <a:avLst>
              <a:gd name="adj" fmla="val 16571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698A0E-6E73-9444-B3E5-839B10FAABC4}"/>
              </a:ext>
            </a:extLst>
          </p:cNvPr>
          <p:cNvSpPr txBox="1"/>
          <p:nvPr/>
        </p:nvSpPr>
        <p:spPr>
          <a:xfrm>
            <a:off x="914400" y="1447800"/>
            <a:ext cx="7315200" cy="1944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Defining “performance”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Efficiency of algorithms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Efficiency of data structures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7B4447-6563-5242-9489-CF464EBF58C8}"/>
              </a:ext>
            </a:extLst>
          </p:cNvPr>
          <p:cNvSpPr txBox="1"/>
          <p:nvPr/>
        </p:nvSpPr>
        <p:spPr>
          <a:xfrm>
            <a:off x="914400" y="4571999"/>
            <a:ext cx="23910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Prof. Dr. Jansen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ADS</a:t>
            </a:r>
          </a:p>
          <a:p>
            <a:pPr algn="ctr"/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Semester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89BFFE-7A8B-8D45-AB96-6597311B20EC}"/>
              </a:ext>
            </a:extLst>
          </p:cNvPr>
          <p:cNvSpPr txBox="1"/>
          <p:nvPr/>
        </p:nvSpPr>
        <p:spPr>
          <a:xfrm>
            <a:off x="3939847" y="4571999"/>
            <a:ext cx="451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Prof. Dr. Jansen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Effiziente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Algorithmen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Wahlpflicht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631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JavaFX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40</a:t>
            </a:fld>
            <a:endParaRPr lang="en-US" altLang="de-DE" sz="1400">
              <a:latin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6858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Modern, beautiful GUIs.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2A389A-A7C5-654A-8AA2-62665EEF7DD6}"/>
              </a:ext>
            </a:extLst>
          </p:cNvPr>
          <p:cNvSpPr txBox="1"/>
          <p:nvPr/>
        </p:nvSpPr>
        <p:spPr>
          <a:xfrm>
            <a:off x="3766726" y="4846937"/>
            <a:ext cx="1551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Verdict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E00680-4548-1E44-8342-59E2F41C3611}"/>
              </a:ext>
            </a:extLst>
          </p:cNvPr>
          <p:cNvSpPr txBox="1"/>
          <p:nvPr/>
        </p:nvSpPr>
        <p:spPr>
          <a:xfrm>
            <a:off x="1899953" y="5435025"/>
            <a:ext cx="52854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Nicer GUIs, harder to setup.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C03D1518-F5A9-2C4E-A591-65E37BA6E5F5}"/>
              </a:ext>
            </a:extLst>
          </p:cNvPr>
          <p:cNvSpPr txBox="1">
            <a:spLocks/>
          </p:cNvSpPr>
          <p:nvPr/>
        </p:nvSpPr>
        <p:spPr bwMode="auto">
          <a:xfrm>
            <a:off x="685800" y="2514600"/>
            <a:ext cx="7772400" cy="685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kern="0" dirty="0"/>
              <a:t>Easier to work with than Swing.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74746A6-D60F-2147-AEB8-634E6F057C8F}"/>
              </a:ext>
            </a:extLst>
          </p:cNvPr>
          <p:cNvSpPr txBox="1">
            <a:spLocks/>
          </p:cNvSpPr>
          <p:nvPr/>
        </p:nvSpPr>
        <p:spPr bwMode="auto">
          <a:xfrm>
            <a:off x="685800" y="3276599"/>
            <a:ext cx="7772400" cy="1113137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kern="0" dirty="0"/>
              <a:t>Since removed from JDK,</a:t>
            </a:r>
            <a:br>
              <a:rPr lang="en-US" kern="0" dirty="0"/>
            </a:br>
            <a:r>
              <a:rPr lang="en-US" kern="0" dirty="0"/>
              <a:t>but still exists as </a:t>
            </a:r>
            <a:r>
              <a:rPr lang="en-US" kern="0" dirty="0" err="1"/>
              <a:t>OpenJFX</a:t>
            </a:r>
            <a:r>
              <a:rPr lang="en-US" kern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74908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SWT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41</a:t>
            </a:fld>
            <a:endParaRPr lang="en-US" altLang="de-DE" sz="1400">
              <a:latin typeface="Arial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5B6FAD-68AC-9F49-AE27-6387DE077F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" y="1064521"/>
            <a:ext cx="9067800" cy="541247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A8DE229-895E-B14C-B2D0-4353C7E5A0C1}"/>
              </a:ext>
            </a:extLst>
          </p:cNvPr>
          <p:cNvSpPr txBox="1"/>
          <p:nvPr/>
        </p:nvSpPr>
        <p:spPr>
          <a:xfrm>
            <a:off x="3982735" y="6120276"/>
            <a:ext cx="1178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Eclipse</a:t>
            </a:r>
          </a:p>
        </p:txBody>
      </p:sp>
    </p:spTree>
    <p:extLst>
      <p:ext uri="{BB962C8B-B14F-4D97-AF65-F5344CB8AC3E}">
        <p14:creationId xmlns:p14="http://schemas.microsoft.com/office/powerpoint/2010/main" val="15664714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SWT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902CDF86-2B83-9644-91D5-73747AF7E4A0}" type="slidenum">
              <a:rPr lang="en-US" altLang="de-DE" sz="1400">
                <a:latin typeface="Arial" charset="0"/>
              </a:rPr>
              <a:pPr/>
              <a:t>42</a:t>
            </a:fld>
            <a:endParaRPr lang="en-US" altLang="de-DE" sz="1400">
              <a:latin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6858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Platform-specific controls.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2A389A-A7C5-654A-8AA2-62665EEF7DD6}"/>
              </a:ext>
            </a:extLst>
          </p:cNvPr>
          <p:cNvSpPr txBox="1"/>
          <p:nvPr/>
        </p:nvSpPr>
        <p:spPr>
          <a:xfrm>
            <a:off x="3766726" y="4846937"/>
            <a:ext cx="1551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Verdict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E00680-4548-1E44-8342-59E2F41C3611}"/>
              </a:ext>
            </a:extLst>
          </p:cNvPr>
          <p:cNvSpPr txBox="1"/>
          <p:nvPr/>
        </p:nvSpPr>
        <p:spPr>
          <a:xfrm>
            <a:off x="1661123" y="5435025"/>
            <a:ext cx="5763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Native feeling, harder to setup.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C03D1518-F5A9-2C4E-A591-65E37BA6E5F5}"/>
              </a:ext>
            </a:extLst>
          </p:cNvPr>
          <p:cNvSpPr txBox="1">
            <a:spLocks/>
          </p:cNvSpPr>
          <p:nvPr/>
        </p:nvSpPr>
        <p:spPr bwMode="auto">
          <a:xfrm>
            <a:off x="685800" y="2514600"/>
            <a:ext cx="7772400" cy="685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kern="0" dirty="0"/>
              <a:t>Feels fast and integrates well with the OS.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74746A6-D60F-2147-AEB8-634E6F057C8F}"/>
              </a:ext>
            </a:extLst>
          </p:cNvPr>
          <p:cNvSpPr txBox="1">
            <a:spLocks/>
          </p:cNvSpPr>
          <p:nvPr/>
        </p:nvSpPr>
        <p:spPr bwMode="auto">
          <a:xfrm>
            <a:off x="685800" y="3276599"/>
            <a:ext cx="7772400" cy="1113137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kern="0" dirty="0"/>
              <a:t>Perhaps a bit more difficult to use.</a:t>
            </a:r>
          </a:p>
        </p:txBody>
      </p:sp>
    </p:spTree>
    <p:extLst>
      <p:ext uri="{BB962C8B-B14F-4D97-AF65-F5344CB8AC3E}">
        <p14:creationId xmlns:p14="http://schemas.microsoft.com/office/powerpoint/2010/main" val="18741963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AFDE3-5C96-9049-9AD8-F442C4AEF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>
                <a:latin typeface="Arial" charset="0"/>
                <a:cs typeface="Arial" charset="0"/>
              </a:rPr>
              <a:t>Programming – Lecture </a:t>
            </a:r>
            <a:r>
              <a:rPr lang="en-US" altLang="de-DE" dirty="0"/>
              <a:t>15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0ABB6-F55A-644F-B0C3-B1E62C022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Going Beyond ACM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Lectures Beyond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Inf-ProgOO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IDEs Beyond Eclipse</a:t>
            </a:r>
          </a:p>
          <a:p>
            <a:pPr>
              <a:defRPr/>
            </a:pPr>
            <a:r>
              <a:rPr lang="en-US" dirty="0"/>
              <a:t>Projects Beyond Homework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Java Beyond ACM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Programming Beyond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Inf-ProgOO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568B5A-4C28-D843-BFBE-F12805E64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8C9C-B331-2F43-801B-A4064D9AB114}" type="slidenum">
              <a:rPr lang="en-US" altLang="de-DE" smtClean="0"/>
              <a:pPr/>
              <a:t>43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15320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2CF61-E1B6-C743-ADCB-1244FF5F6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Console Programs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788F64-34E9-1440-B7CD-BC36829E1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44</a:t>
            </a:fld>
            <a:endParaRPr lang="en-US" altLang="de-DE"/>
          </a:p>
        </p:txBody>
      </p:sp>
      <p:sp>
        <p:nvSpPr>
          <p:cNvPr id="6" name="Folded Corner 5">
            <a:extLst>
              <a:ext uri="{FF2B5EF4-FFF2-40B4-BE49-F238E27FC236}">
                <a16:creationId xmlns:a16="http://schemas.microsoft.com/office/drawing/2014/main" id="{97C59B61-F020-2940-B9FC-5DB34916AF6E}"/>
              </a:ext>
            </a:extLst>
          </p:cNvPr>
          <p:cNvSpPr/>
          <p:nvPr/>
        </p:nvSpPr>
        <p:spPr bwMode="auto">
          <a:xfrm>
            <a:off x="990600" y="2819400"/>
            <a:ext cx="838200" cy="1143000"/>
          </a:xfrm>
          <a:prstGeom prst="foldedCorne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CSV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0202FA-6CEC-C64E-8E8A-80845E01018C}"/>
              </a:ext>
            </a:extLst>
          </p:cNvPr>
          <p:cNvSpPr/>
          <p:nvPr/>
        </p:nvSpPr>
        <p:spPr bwMode="auto">
          <a:xfrm>
            <a:off x="3314700" y="2476500"/>
            <a:ext cx="2514600" cy="18288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Program</a:t>
            </a:r>
          </a:p>
        </p:txBody>
      </p:sp>
      <p:sp>
        <p:nvSpPr>
          <p:cNvPr id="9" name="Folded Corner 8">
            <a:extLst>
              <a:ext uri="{FF2B5EF4-FFF2-40B4-BE49-F238E27FC236}">
                <a16:creationId xmlns:a16="http://schemas.microsoft.com/office/drawing/2014/main" id="{820F81FD-E7A2-D941-806C-D22497564BBC}"/>
              </a:ext>
            </a:extLst>
          </p:cNvPr>
          <p:cNvSpPr/>
          <p:nvPr/>
        </p:nvSpPr>
        <p:spPr bwMode="auto">
          <a:xfrm>
            <a:off x="7315200" y="1676400"/>
            <a:ext cx="838200" cy="1143000"/>
          </a:xfrm>
          <a:prstGeom prst="foldedCorne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CSV</a:t>
            </a:r>
          </a:p>
        </p:txBody>
      </p:sp>
      <p:sp>
        <p:nvSpPr>
          <p:cNvPr id="10" name="Folded Corner 9">
            <a:extLst>
              <a:ext uri="{FF2B5EF4-FFF2-40B4-BE49-F238E27FC236}">
                <a16:creationId xmlns:a16="http://schemas.microsoft.com/office/drawing/2014/main" id="{D94A7700-B3CD-2E40-A691-86D4D482C130}"/>
              </a:ext>
            </a:extLst>
          </p:cNvPr>
          <p:cNvSpPr/>
          <p:nvPr/>
        </p:nvSpPr>
        <p:spPr bwMode="auto">
          <a:xfrm>
            <a:off x="13639800" y="533400"/>
            <a:ext cx="838200" cy="1143000"/>
          </a:xfrm>
          <a:prstGeom prst="foldedCorne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CSV</a:t>
            </a:r>
          </a:p>
        </p:txBody>
      </p:sp>
      <p:sp>
        <p:nvSpPr>
          <p:cNvPr id="11" name="Folded Corner 10">
            <a:extLst>
              <a:ext uri="{FF2B5EF4-FFF2-40B4-BE49-F238E27FC236}">
                <a16:creationId xmlns:a16="http://schemas.microsoft.com/office/drawing/2014/main" id="{5FF483EA-7099-8544-BC85-1AB7AD1D9743}"/>
              </a:ext>
            </a:extLst>
          </p:cNvPr>
          <p:cNvSpPr/>
          <p:nvPr/>
        </p:nvSpPr>
        <p:spPr bwMode="auto">
          <a:xfrm>
            <a:off x="7315200" y="3962400"/>
            <a:ext cx="838200" cy="1143000"/>
          </a:xfrm>
          <a:prstGeom prst="foldedCorne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DAT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FEAB5D-410E-094F-ADB8-3C2C52D38833}"/>
              </a:ext>
            </a:extLst>
          </p:cNvPr>
          <p:cNvSpPr txBox="1"/>
          <p:nvPr/>
        </p:nvSpPr>
        <p:spPr>
          <a:xfrm>
            <a:off x="3484202" y="2987814"/>
            <a:ext cx="21755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kind</a:t>
            </a:r>
          </a:p>
          <a:p>
            <a:pPr algn="ctr"/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transformation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3A16841-DCF7-6145-9DA8-F5D812E56DA3}"/>
              </a:ext>
            </a:extLst>
          </p:cNvPr>
          <p:cNvCxnSpPr>
            <a:stCxn id="6" idx="3"/>
            <a:endCxn id="7" idx="1"/>
          </p:cNvCxnSpPr>
          <p:nvPr/>
        </p:nvCxnSpPr>
        <p:spPr bwMode="auto">
          <a:xfrm>
            <a:off x="1828800" y="3390900"/>
            <a:ext cx="14859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958AA0A8-B032-DE45-93FF-CFFB868C6EC5}"/>
              </a:ext>
            </a:extLst>
          </p:cNvPr>
          <p:cNvCxnSpPr>
            <a:stCxn id="7" idx="3"/>
            <a:endCxn id="9" idx="1"/>
          </p:cNvCxnSpPr>
          <p:nvPr/>
        </p:nvCxnSpPr>
        <p:spPr bwMode="auto">
          <a:xfrm flipV="1">
            <a:off x="5829300" y="2247900"/>
            <a:ext cx="1485900" cy="1143000"/>
          </a:xfrm>
          <a:prstGeom prst="bentConnector3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CCFB3DF5-8106-EA4F-BCED-ED74E98CBC8A}"/>
              </a:ext>
            </a:extLst>
          </p:cNvPr>
          <p:cNvCxnSpPr>
            <a:stCxn id="7" idx="3"/>
            <a:endCxn id="11" idx="1"/>
          </p:cNvCxnSpPr>
          <p:nvPr/>
        </p:nvCxnSpPr>
        <p:spPr bwMode="auto">
          <a:xfrm>
            <a:off x="5829300" y="3390900"/>
            <a:ext cx="1485900" cy="1143000"/>
          </a:xfrm>
          <a:prstGeom prst="bentConnector3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86218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2CF61-E1B6-C743-ADCB-1244FF5F6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Something You’re Missing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788F64-34E9-1440-B7CD-BC36829E1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45</a:t>
            </a:fld>
            <a:endParaRPr lang="en-US" altLang="de-DE"/>
          </a:p>
        </p:txBody>
      </p:sp>
      <p:sp>
        <p:nvSpPr>
          <p:cNvPr id="10" name="Folded Corner 9">
            <a:extLst>
              <a:ext uri="{FF2B5EF4-FFF2-40B4-BE49-F238E27FC236}">
                <a16:creationId xmlns:a16="http://schemas.microsoft.com/office/drawing/2014/main" id="{D94A7700-B3CD-2E40-A691-86D4D482C130}"/>
              </a:ext>
            </a:extLst>
          </p:cNvPr>
          <p:cNvSpPr/>
          <p:nvPr/>
        </p:nvSpPr>
        <p:spPr bwMode="auto">
          <a:xfrm>
            <a:off x="13639800" y="533400"/>
            <a:ext cx="838200" cy="1143000"/>
          </a:xfrm>
          <a:prstGeom prst="foldedCorne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CSV</a:t>
            </a:r>
          </a:p>
        </p:txBody>
      </p:sp>
      <p:pic>
        <p:nvPicPr>
          <p:cNvPr id="7170" name="Picture 2" descr="http://www.hypotenubel.net/old/projects/crap/editing.png">
            <a:extLst>
              <a:ext uri="{FF2B5EF4-FFF2-40B4-BE49-F238E27FC236}">
                <a16:creationId xmlns:a16="http://schemas.microsoft.com/office/drawing/2014/main" id="{57FCA8F8-C04C-3047-B1BA-F94F5B370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38250"/>
            <a:ext cx="6553200" cy="491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8331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ent Arrow 6">
            <a:extLst>
              <a:ext uri="{FF2B5EF4-FFF2-40B4-BE49-F238E27FC236}">
                <a16:creationId xmlns:a16="http://schemas.microsoft.com/office/drawing/2014/main" id="{DEAEB5F1-3AD3-3F41-BBBC-913411E2649D}"/>
              </a:ext>
            </a:extLst>
          </p:cNvPr>
          <p:cNvSpPr/>
          <p:nvPr/>
        </p:nvSpPr>
        <p:spPr bwMode="auto">
          <a:xfrm flipV="1">
            <a:off x="1600200" y="3505199"/>
            <a:ext cx="3352800" cy="1865243"/>
          </a:xfrm>
          <a:prstGeom prst="bentArrow">
            <a:avLst/>
          </a:prstGeom>
          <a:solidFill>
            <a:srgbClr val="61616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D2CF61-E1B6-C743-ADCB-1244FF5F6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Android App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788F64-34E9-1440-B7CD-BC36829E1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46</a:t>
            </a:fld>
            <a:endParaRPr lang="en-US" alt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6546FF-CB92-3C4B-A48B-18E60137A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1219200"/>
            <a:ext cx="3048000" cy="5138475"/>
          </a:xfrm>
          <a:prstGeom prst="rect">
            <a:avLst/>
          </a:prstGeom>
        </p:spPr>
      </p:pic>
      <p:pic>
        <p:nvPicPr>
          <p:cNvPr id="8194" name="Picture 2" descr="https://techcrunch.com/wp-content/uploads/2017/02/android-studio-logo.png?w=1390&amp;crop=1">
            <a:extLst>
              <a:ext uri="{FF2B5EF4-FFF2-40B4-BE49-F238E27FC236}">
                <a16:creationId xmlns:a16="http://schemas.microsoft.com/office/drawing/2014/main" id="{90ECE6C3-9C5F-8C43-B3D1-79052EAA2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" y="1716157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53451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E3E13-3CB7-B548-9A94-EBF542219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Game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8B403A-29CC-8047-8BDD-A2303E530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47</a:t>
            </a:fld>
            <a:endParaRPr lang="en-US" alt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3D3BED-9A0D-1445-9EFC-DB18FB33E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295400"/>
            <a:ext cx="85344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45446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F6B38-63EE-D24F-9BA4-86A775E3F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I’m Fresh Out Of Ideas </a:t>
            </a:r>
            <a:r>
              <a:rPr lang="en-US" dirty="0">
                <a:sym typeface="Wingdings" pitchFamily="2" charset="2"/>
              </a:rPr>
              <a:t>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A8F8DA-8897-DB4F-94FF-BB9C977F9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48</a:t>
            </a:fld>
            <a:endParaRPr lang="en-US" altLang="de-D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3B4C3C-ACF7-F445-A8B4-E12FE3C83E22}"/>
              </a:ext>
            </a:extLst>
          </p:cNvPr>
          <p:cNvSpPr txBox="1"/>
          <p:nvPr/>
        </p:nvSpPr>
        <p:spPr>
          <a:xfrm>
            <a:off x="2261111" y="2726203"/>
            <a:ext cx="4621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Thou shalt be helped!</a:t>
            </a:r>
          </a:p>
        </p:txBody>
      </p:sp>
    </p:spTree>
    <p:extLst>
      <p:ext uri="{BB962C8B-B14F-4D97-AF65-F5344CB8AC3E}">
        <p14:creationId xmlns:p14="http://schemas.microsoft.com/office/powerpoint/2010/main" val="101203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9F06D-C9E0-8E44-B8DC-AEC327B9B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Campus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61F4B4-F5A6-2544-A38C-8D5D4CA25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49</a:t>
            </a:fld>
            <a:endParaRPr lang="en-US" altLang="de-D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71F0F8-D170-C64A-9AE2-E34D94699584}"/>
              </a:ext>
            </a:extLst>
          </p:cNvPr>
          <p:cNvSpPr txBox="1"/>
          <p:nvPr/>
        </p:nvSpPr>
        <p:spPr>
          <a:xfrm>
            <a:off x="2709952" y="2362200"/>
            <a:ext cx="3724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Coworking space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99D1B9-681A-9C48-9705-C91BD773B2E4}"/>
              </a:ext>
            </a:extLst>
          </p:cNvPr>
          <p:cNvSpPr txBox="1"/>
          <p:nvPr/>
        </p:nvSpPr>
        <p:spPr>
          <a:xfrm>
            <a:off x="3774346" y="3372534"/>
            <a:ext cx="1595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Fablab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3687D9-5F12-A54B-B8C4-5D46E3589592}"/>
              </a:ext>
            </a:extLst>
          </p:cNvPr>
          <p:cNvSpPr txBox="1"/>
          <p:nvPr/>
        </p:nvSpPr>
        <p:spPr>
          <a:xfrm>
            <a:off x="3458430" y="4382868"/>
            <a:ext cx="2270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Waterkant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126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040D2-AD11-834A-8D8F-676C8E8BD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 Programming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9387E3-E752-A14B-B255-2FB7A37D6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5</a:t>
            </a:fld>
            <a:endParaRPr lang="en-US" altLang="de-DE"/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0C2A6BCB-92EF-F14B-9CAB-CC9820B24288}"/>
              </a:ext>
            </a:extLst>
          </p:cNvPr>
          <p:cNvSpPr/>
          <p:nvPr/>
        </p:nvSpPr>
        <p:spPr bwMode="auto">
          <a:xfrm rot="5400000">
            <a:off x="3048000" y="-685800"/>
            <a:ext cx="3048000" cy="7315200"/>
          </a:xfrm>
          <a:prstGeom prst="homePlate">
            <a:avLst>
              <a:gd name="adj" fmla="val 16571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B67C44-9D42-BF4F-A7AD-D5A4EED0B193}"/>
              </a:ext>
            </a:extLst>
          </p:cNvPr>
          <p:cNvSpPr txBox="1"/>
          <p:nvPr/>
        </p:nvSpPr>
        <p:spPr>
          <a:xfrm>
            <a:off x="914400" y="1447800"/>
            <a:ext cx="7315200" cy="2597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Image data streams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Feature extraction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Modeling 3D objects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Rendering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5C8F4E-FD77-9444-9E8A-CFA377C50988}"/>
              </a:ext>
            </a:extLst>
          </p:cNvPr>
          <p:cNvSpPr txBox="1"/>
          <p:nvPr/>
        </p:nvSpPr>
        <p:spPr>
          <a:xfrm>
            <a:off x="914400" y="4571999"/>
            <a:ext cx="355417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Prof. Dr. Koch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Einführung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in die</a:t>
            </a:r>
            <a:b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Bildverarbeitung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Wahlpflicht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95F805-60E9-314D-806F-FDDBE8C3921A}"/>
              </a:ext>
            </a:extLst>
          </p:cNvPr>
          <p:cNvSpPr txBox="1"/>
          <p:nvPr/>
        </p:nvSpPr>
        <p:spPr>
          <a:xfrm>
            <a:off x="6108507" y="4571999"/>
            <a:ext cx="212109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Prof. Dr. Koch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Computer</a:t>
            </a:r>
            <a:b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Graphik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Wahlpflicht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81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9F06D-C9E0-8E44-B8DC-AEC327B9B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Toppoint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61F4B4-F5A6-2544-A38C-8D5D4CA25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50</a:t>
            </a:fld>
            <a:endParaRPr lang="en-US" altLang="de-D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0D7008-97A5-A647-B139-A289B5510F21}"/>
              </a:ext>
            </a:extLst>
          </p:cNvPr>
          <p:cNvSpPr txBox="1"/>
          <p:nvPr/>
        </p:nvSpPr>
        <p:spPr>
          <a:xfrm>
            <a:off x="1598435" y="2362200"/>
            <a:ext cx="59471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Mit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Leuten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Werkzeugen</a:t>
            </a:r>
            <a:b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Dinge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tun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6334287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9F06D-C9E0-8E44-B8DC-AEC327B9B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Raceyard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61F4B4-F5A6-2544-A38C-8D5D4CA25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51</a:t>
            </a:fld>
            <a:endParaRPr lang="en-US" alt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47E346-C634-A64C-A5C6-3E4F58025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7200" y="1382486"/>
            <a:ext cx="9732822" cy="547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2152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AFDE3-5C96-9049-9AD8-F442C4AEF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>
                <a:latin typeface="Arial" charset="0"/>
                <a:cs typeface="Arial" charset="0"/>
              </a:rPr>
              <a:t>Programming – Lecture </a:t>
            </a:r>
            <a:r>
              <a:rPr lang="en-US" altLang="de-DE" dirty="0"/>
              <a:t>15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0ABB6-F55A-644F-B0C3-B1E62C022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Going Beyond ACM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Lectures Beyond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Inf-ProgOO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IDEs Beyond Eclipse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Projects Beyond Homework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Java Beyond ACM</a:t>
            </a:r>
          </a:p>
          <a:p>
            <a:pPr>
              <a:defRPr/>
            </a:pPr>
            <a:r>
              <a:rPr lang="en-US" dirty="0"/>
              <a:t>Programming Beyond </a:t>
            </a:r>
            <a:r>
              <a:rPr lang="en-US" dirty="0" err="1"/>
              <a:t>Inf-ProgOO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568B5A-4C28-D843-BFBE-F12805E64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8C9C-B331-2F43-801B-A4064D9AB114}" type="slidenum">
              <a:rPr lang="en-US" altLang="de-DE" smtClean="0"/>
              <a:pPr/>
              <a:t>52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2118069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9A87BA-C605-8441-89C6-5B1D938EA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Don’t Be Afraid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E5E072-F2A0-EC46-95D3-6890B7972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0D82-D52B-BF42-8BE3-BB48911E0ECF}" type="slidenum">
              <a:rPr lang="en-US" altLang="de-DE" smtClean="0"/>
              <a:pPr/>
              <a:t>53</a:t>
            </a:fld>
            <a:endParaRPr lang="en-US" altLang="de-D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86E833-6730-E44D-8244-8C0D5BC19BDA}"/>
              </a:ext>
            </a:extLst>
          </p:cNvPr>
          <p:cNvSpPr txBox="1"/>
          <p:nvPr/>
        </p:nvSpPr>
        <p:spPr>
          <a:xfrm>
            <a:off x="1086926" y="2133600"/>
            <a:ext cx="697017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We have tried to teach you concepts</a:t>
            </a:r>
          </a:p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using Java as our example language.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EDFC2C-1234-164B-A9BF-BEF5C4D767C1}"/>
              </a:ext>
            </a:extLst>
          </p:cNvPr>
          <p:cNvSpPr txBox="1"/>
          <p:nvPr/>
        </p:nvSpPr>
        <p:spPr>
          <a:xfrm>
            <a:off x="2114367" y="3951982"/>
            <a:ext cx="487505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Now go forth</a:t>
            </a:r>
          </a:p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and learn new languages!</a:t>
            </a:r>
          </a:p>
        </p:txBody>
      </p:sp>
    </p:spTree>
    <p:extLst>
      <p:ext uri="{BB962C8B-B14F-4D97-AF65-F5344CB8AC3E}">
        <p14:creationId xmlns:p14="http://schemas.microsoft.com/office/powerpoint/2010/main" val="415938747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phic 16">
            <a:extLst>
              <a:ext uri="{FF2B5EF4-FFF2-40B4-BE49-F238E27FC236}">
                <a16:creationId xmlns:a16="http://schemas.microsoft.com/office/drawing/2014/main" id="{566DF184-2723-6D47-9253-2F98236F69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85621" y="931204"/>
            <a:ext cx="3091345" cy="2719089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59A87BA-C605-8441-89C6-5B1D938EA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Language to Learn?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E5E072-F2A0-EC46-95D3-6890B7972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0D82-D52B-BF42-8BE3-BB48911E0ECF}" type="slidenum">
              <a:rPr lang="en-US" altLang="de-DE" smtClean="0"/>
              <a:pPr/>
              <a:t>54</a:t>
            </a:fld>
            <a:endParaRPr lang="en-US" altLang="de-DE"/>
          </a:p>
        </p:txBody>
      </p:sp>
      <p:pic>
        <p:nvPicPr>
          <p:cNvPr id="9218" name="Picture 2" descr="https://raw.githubusercontent.com/isocpp/logos/master/cpp_logo.png">
            <a:extLst>
              <a:ext uri="{FF2B5EF4-FFF2-40B4-BE49-F238E27FC236}">
                <a16:creationId xmlns:a16="http://schemas.microsoft.com/office/drawing/2014/main" id="{D00CC2E9-7D66-5C43-83CD-FB6FB0FAF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600202"/>
            <a:ext cx="818820" cy="92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upload.wikimedia.org/wikipedia/commons/thumb/c/c3/Python-logo-notext.svg/2000px-Python-logo-notext.svg.png">
            <a:extLst>
              <a:ext uri="{FF2B5EF4-FFF2-40B4-BE49-F238E27FC236}">
                <a16:creationId xmlns:a16="http://schemas.microsoft.com/office/drawing/2014/main" id="{AE36978D-1343-B443-B548-E0D2585E43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064" y="2290749"/>
            <a:ext cx="921173" cy="92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7AD6D91-C62F-6C4D-9B49-54924AF894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5421" y="2856488"/>
            <a:ext cx="921173" cy="9211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EB8E67-0D67-3E4E-B9A5-CFB6E8FE14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5200" y="4270604"/>
            <a:ext cx="921173" cy="921173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D62542FB-4D6E-CD40-983B-0DAA99DD1C7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10200" y="5105400"/>
            <a:ext cx="924486" cy="924486"/>
          </a:xfrm>
          <a:prstGeom prst="rect">
            <a:avLst/>
          </a:prstGeom>
        </p:spPr>
      </p:pic>
      <p:pic>
        <p:nvPicPr>
          <p:cNvPr id="9222" name="Picture 6" descr="data:image/png;base64,iVBORw0KGgoAAAANSUhEUgAAAOAAAADgCAMAAAAt85rTAAAA6lBMVEX///+aSZNqFXeBMIT+/P6SOIp6JH738PeyeK2UVZaZR5KAL4NsF3ldAGuSOoqUPo1YAGdVAGRhAG9mEHWOMoafTpb49PhmAGq/jrru4e3y6PJrAG7z7PPJn8bjz+GQP42iXZuxcqunXqGLKYPo3OujVpx1GHiqaaW5hLSaY6HUutVvDXvStNO2kbiMI4KIN4jdxdyqfqzDqcfMqMmLS5awhLaebKZyOX2HUJGCR4xoJnViFW+NYZa0kLvEo8rfyd1KAFugb6F8R4VmK3OMWZV5NoNkHXDLo8haAF9OAFKVZ5iSTpTauteqgqwH43VyAAAMa0lEQVR4nO1dCXuaShe+KqBBRkCWCBqihbgQd7MvGnuTpvdr8///zjegNqIwDIbNPrx9nta2YXk9551z5pxh+OefDBkyZMiQIUOGDBkyZMiQIUOGDBkyZMiQIUOGDMcKuViUk76H6KCYZ12IM1NJ+k4igdaVSLICQZJS10j6bsIG0egMRTq3Bi0OW0Ui6XsKE+qMFnPbgH+dqUnfVWgg+k2Rze2AFZv9v8SIRmmf3opi6W+QotrVRcmNXy4niXr32AdUS3y0O72VFNnjluLvjrt3bvtp53ilqLQqFTQ9CxWydZx+qtR00Z+eBVGvHR/F4uwCJT4naFGaNZK+40Agxh6hwQus2BofkRSVLlvBNt/aiJXK0YSMRm2IKT4nxGHtGPy0YX7TA1rvjxX1i37qKS5aJEZo8EKF7CySZoBEoxZYfDtGrLDd9BpRxo58KIhiLZ1VjeLh4nOC1r+ZxaTZ7GNcwsnL8FCplMZJ89mBWiO/Jj4n6ApZS9MsQz0j9fDYraCTZ2mhKJtSsLwMD6wujVMx2iy6oXrnJ6CfdpOPisXgaWcQimw32fG08U6GExo8Kerke3KBXza/RSE+J1i9aSYkRa0rhhb5UKiIXS0BesUaHZ34nKAruVrcUpRnerTi26Go67M4/VQed/TIxecEK3bii4oGDA2B75Cm2Yq4RoWlA5ufJtmYmm7yWY4MWnAhdV0npW+tUrdW65Za3yT7HwKfJXcWvRHlWcDIR7Mk27S6uo57k61ubxP+V7Bz6WTEUiQWrUDioyuiVJqNPYbA4vi9JImBxmJWby0iLC+qNZYMQk8kOzMDOcAXjVmHxK8QQ5BsdBMpNUCx2u5TlzTZ9+smZK00DHbei4gYakHMB0cE/IaDUgs0bpFsJJmN0iQ9Gplu9MhaoDHdqJH4FCWyGUERnKjhV8xoMfBQAIevAH4q1sIfaTT865Pi+wGDufwu4kpAOm+HX5Tq4BqQFg91IKWJ9SVKuVG5fR4uOzie4xqQZQ+v2xZrrH+Upc8L5UK5HvZIamKWzVj2Ky13ou/L8HxULhcKhfp7eNxsnOERrAy/OIJrQ0QeL0n0ih4keB0Orz/oYkmQvPjy+K1ceA41lvhW9AqF9k0YrD5BlHBGOLITwoTG6HhdCopvw69AnYQ7x8ciWLkIZcJmXLh66fmn+RIiyA5Dyi+U4d5Is+2dSRFkw8sQtZ2xVMqdO+klQZBm++Fdru+cCG+LLzGCoaaHjsT3fLRHLwGCZDPUWoLcXF/vM/IlS5DWQ06d1HXlZ098yRCkxVmol4OYie7iS4ZgpRV6sUsuVTy8MwGCNBlBo1IbUZ704iYoDvxHUFkd1zoXNMRFpzZW/SxOjH+h+MVLkM75pWiEYrZo0qrZQ1REkaRbpoL4Ughtckkh6MVMUKz5HK2cXZCOIjbNkmTzzDOzUwajNsp8MROkhz4h4ndO3C/R06yY++3+8/23Ntp8MRMUS8hDjc7Qo9pBD12mV/LivO5LL1aCNIlMsscSYqosSjvVMcJYttv+9GIlWOmgRsQxepkCKzoYqv7ii58gMokZV/weDKlsMXy/9xdf7ARpCREjfOznsCGxuMIRX+wE2ZL3lQwJ58mX1TekTfDEFztBEuGheNVwsWOtVyxjii9+C3p3CX4Pcfjlcvrv8YmL+Kg6xMqqbesjlQhBuul5ISWHWe0/b7uJj+rN3uezksWQup7NZ+8nVBIEya7nMWd47RqrIuHmne2BdRKzbrGxveQjEYL6mdchShNjuYJXRcIi+GFl432boAk/yZNkCJpeh4z9W7aS5DVlp+qnP5dWAnH23+np6U9rICv+7+fppyvHRZAWvaYEcsu/VGw1wlxB/Zr1Z5plQWXW7/ftx2CJRb8//0XFTZD0mtWptJ+HIioSVM89/Wv04ibI5ryOWKA7pgjx2bfvTlA5iZtg5ZvXEcgx1K7FIysuaSEotryOQGYx3uXAjYuqxGoNESFbWH8klNhd1Huy694Ds4H0Thvl0WSynFq0FssJhDXjJKbw30abA2Mj6BnnvcYYKD6vsXObYbtdn1huOvvZbrdPrb6OvKy327E3QHXPepM7Qcm9leKGdAT6YASl3Cgv4M750kEwiIvCvIUShLzAYFAsU9TaRU8pimpbBIvLNkXF7qLYgwwNxVeG9CCEPLJmbfMrnI+oZ9uC7dFoVF5ZsDAaxW9B3DAhSYW8TW8FqjBC8IO3rzQadiiUGxaI9UctrYFekkbCFj3bikiCHqmaGjtBVKq2Kz4HBIE5ikwGkWznNqMMFF9+h56fET0tGHsm4z9d2hGfg6LneEqdGIZhdzxkw4JNVzWUcewWRE14recFoPjyVXd6SIrl9uUmk7m8vNxkMpfxZzLokoWb+Hal6FEtLJfbNsF+HU47qHUcLCewVg1VdCLdxbcvxbKbHdt229j8k8kQyRSdUGXDc7T1tinWXZb6LBeapj3bZcMz+Gl8kwhBVOF3/oLDL59/mcvPLoXtdBR+kc2lew6HH3cPf1RbUrsUyzY+PxaSIYhqvmgPVcaPHlN9sBuoRfMkQHMpLe0zE/gPMmATaOR53UWKiRNEN0DNRwFpQ0Z43AqkxQl2jyk1Lew+h4jz+XyVc64yXSwxe7zpWYRgPiBGGu5hNxEqmr+w/DRFy0i0+xd3N2WEl3uX70Z9vsRo9aZqIdD8wc1Pq9zD3P3n1RvKd86frqVcxsdt1RpPGduS1u8CqN5+eA+/Zs9PimlbjGdM7wTAcQAIArD+FO6mBmqFotovoMfTeJdTkp5Tik8UFfP6ioJzn0vq6tpUfG9PvUbWh2MlKJ1fes4KD8ciLetFJbogcHeh7xZSvAOowlRMBGmrWM3A4YMbhHo5iGcrfHrXiGMiCKfsjD3pE/iQn4s2+FWRmCm7F1DjISjRm4oEA95CvWDxDaySA8GjlxEHQSm3VZFguEmITxbIE+5P8uNemIqe4Fp8fyA8TsO73PTRcWoXilETlC5262VMFYT28MQCOCfKQr69K8WICULxVXensgzgQ9qxx+DBbna+J8VICcLIx7jM1DfFh6/CvdCx46cREpSkEeNeD2SA2/QnKLT7Pfttzh/hM7yfj5nviW8b4OHLXmo8AK+zC1ttxXYv5O061hsFSDlkLZ6p8l/cRWPMowpxnx2p0DcKMPXPvAwBBoD5F+KhPAde/rmhuJZi6Fs9FHXaW3wOG4LJweooToBvIVXIW9lbuR76ljkdlvbpFK0ZCtzbgULU3jh0kXFDkRpRo3DZWVe/3It8XhQB93zAnqCNZ87HPbco1sOfgMpPHOblLSPeBd0TVDbvsMy3ugD3FMH+cdot7hcMAcAkUOK2mADP6LDPD9xGsi2Xyfm3UrYoPtxgS9G48Q5+LvyqXAQVEgvaDy6PTZEReP5kjLNx3PiE57G90/L/H5FtGGssoSMFuRVwP9CQVWFVG9wDfPHBiwOwjHAXTtm8D/BlQ4oA/Hga9D04qv3B0w/g32HbPiF/H/GWxvI1xwe5o7xQBY+3veu54dx+05hf924fAW7oWUHguevodxhVlz+QHTG3GwM8z1UvqauTG4iTK+qyyvF8ENPZqD4s49n+fvwKqvhStMBAS0JTcpAWpMpBwwnrRgX2GfJV8BrbOxrU6VsQKW7d5eZX4CMF/m0a59sLGtd8ECl+FTDkXMe9I7zRewzop4cCeucjftIQHgjziQuQfxxOD3BPZjKvDWtMqYOkGIifwD9Mk3tfgTHhsBYzHQ6emyT7SjTjNTopWuI7Sf49qP3XIAlqEHoAPIW4V9vhUKf5CKQIxZePNfKhoNxw2NN9XH4cd5Om9xEaN+glWwHZ5atcEpEPiemrX0kTmx4DwGuIvbiwoIYUFaH4mNSIzwFC7vEhREWO7/kXOpKCnaB+CVWulzbxOUD0vweo/+1BAN/7qXjfGQLKnOIPi/uW+OZpCg0eIJSbl4OMCPgecoFeinBATSNfBXdpe2skAvL0OxesXsZ9n6ZdfE4oAwa7DM7kufzgCMTnBGH09leDuPMD/Il2JOJzYnHvL0Ur7bxP/j2RB0Kef/fpOzBQfF9p6icOY1BFSBGKrzpIdeLiD8K48pQiFN/VsUQ+FMZ3vIsUofj4Y4p8KBQHt3tShOK7HaTwjdcHwvhwSvFvEJ8ThFF++cxtBO5lhNqk+Thhvv4LQBUCgH/ja4TFCUKbfzy9vj59zI8zb8EBoUL8tewyZMiQIUOGDBkyZMiQIUOGDBkyZMiQIUOGDBn+fvwf1PZXYSUn/u4AAAAASUVORK5CYII=">
            <a:extLst>
              <a:ext uri="{FF2B5EF4-FFF2-40B4-BE49-F238E27FC236}">
                <a16:creationId xmlns:a16="http://schemas.microsoft.com/office/drawing/2014/main" id="{64E3FB42-67C3-1A4B-BDA4-3ADF55131C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47" t="12785" r="16636" b="12523"/>
          <a:stretch/>
        </p:blipFill>
        <p:spPr bwMode="auto">
          <a:xfrm>
            <a:off x="7522241" y="2209800"/>
            <a:ext cx="821586" cy="92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s://upload.wikimedia.org/wikipedia/commons/thumb/9/99/Unofficial_JavaScript_logo_2.svg/2000px-Unofficial_JavaScript_logo_2.svg.png">
            <a:extLst>
              <a:ext uri="{FF2B5EF4-FFF2-40B4-BE49-F238E27FC236}">
                <a16:creationId xmlns:a16="http://schemas.microsoft.com/office/drawing/2014/main" id="{2C26F30E-DCCF-E94C-BCDA-224C8DBB60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264574"/>
            <a:ext cx="921173" cy="92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297A854-8BB0-9841-8F78-4018F0AF0DE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13001" y="3540188"/>
            <a:ext cx="921173" cy="92117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34200B9-23BB-684C-B381-418AD037DDE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91195" y="3364617"/>
            <a:ext cx="4571998" cy="1272317"/>
          </a:xfrm>
          <a:prstGeom prst="rect">
            <a:avLst/>
          </a:prstGeom>
        </p:spPr>
      </p:pic>
      <p:pic>
        <p:nvPicPr>
          <p:cNvPr id="9226" name="Picture 10" descr="Image result for labview logo">
            <a:hlinkClick r:id="rId15"/>
            <a:extLst>
              <a:ext uri="{FF2B5EF4-FFF2-40B4-BE49-F238E27FC236}">
                <a16:creationId xmlns:a16="http://schemas.microsoft.com/office/drawing/2014/main" id="{D9F790B3-0D20-4846-9FEC-950C05AD14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2" r="19322" b="31786"/>
          <a:stretch/>
        </p:blipFill>
        <p:spPr bwMode="auto">
          <a:xfrm>
            <a:off x="7229183" y="4742439"/>
            <a:ext cx="1114644" cy="92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://php.net/images/logos/new-php-logo.png">
            <a:extLst>
              <a:ext uri="{FF2B5EF4-FFF2-40B4-BE49-F238E27FC236}">
                <a16:creationId xmlns:a16="http://schemas.microsoft.com/office/drawing/2014/main" id="{F2067F70-E278-AF4B-9352-E85C42E18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128" y="5414669"/>
            <a:ext cx="1738064" cy="921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1703E70F-14D9-B544-B505-2D645CF71C3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864040" y="3337103"/>
            <a:ext cx="928860" cy="176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80078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DD8B15BB-1662-EC41-A143-B3C61B139E35}"/>
              </a:ext>
            </a:extLst>
          </p:cNvPr>
          <p:cNvSpPr txBox="1"/>
          <p:nvPr/>
        </p:nvSpPr>
        <p:spPr>
          <a:xfrm>
            <a:off x="4137425" y="1338353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59A87BA-C605-8441-89C6-5B1D938EA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Two Main Questions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E5E072-F2A0-EC46-95D3-6890B7972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0D82-D52B-BF42-8BE3-BB48911E0ECF}" type="slidenum">
              <a:rPr lang="en-US" altLang="de-DE" smtClean="0"/>
              <a:pPr/>
              <a:t>55</a:t>
            </a:fld>
            <a:endParaRPr lang="en-US" altLang="de-DE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C4ECB1-6713-9347-9C15-425320F28B80}"/>
              </a:ext>
            </a:extLst>
          </p:cNvPr>
          <p:cNvSpPr txBox="1"/>
          <p:nvPr/>
        </p:nvSpPr>
        <p:spPr>
          <a:xfrm>
            <a:off x="2225043" y="2615625"/>
            <a:ext cx="46939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What do I want to build?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935E06-5AE6-0F44-8580-0859F833F10A}"/>
              </a:ext>
            </a:extLst>
          </p:cNvPr>
          <p:cNvSpPr txBox="1"/>
          <p:nvPr/>
        </p:nvSpPr>
        <p:spPr>
          <a:xfrm>
            <a:off x="4137426" y="3624353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E8B54B-C244-0444-8088-FC32FEAEA8BC}"/>
              </a:ext>
            </a:extLst>
          </p:cNvPr>
          <p:cNvSpPr txBox="1"/>
          <p:nvPr/>
        </p:nvSpPr>
        <p:spPr>
          <a:xfrm>
            <a:off x="2589727" y="4901625"/>
            <a:ext cx="39645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Where should it run?</a:t>
            </a:r>
          </a:p>
        </p:txBody>
      </p:sp>
    </p:spTree>
    <p:extLst>
      <p:ext uri="{BB962C8B-B14F-4D97-AF65-F5344CB8AC3E}">
        <p14:creationId xmlns:p14="http://schemas.microsoft.com/office/powerpoint/2010/main" val="262775270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9A87BA-C605-8441-89C6-5B1D938EA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Development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E5E072-F2A0-EC46-95D3-6890B7972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0D82-D52B-BF42-8BE3-BB48911E0ECF}" type="slidenum">
              <a:rPr lang="en-US" altLang="de-DE" smtClean="0"/>
              <a:pPr/>
              <a:t>56</a:t>
            </a:fld>
            <a:endParaRPr lang="en-US" alt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44AD81-E30D-254D-ADFE-5039D30B3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990" y="2639081"/>
            <a:ext cx="1562100" cy="15621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EE6AE7D0-4B93-AD4B-ADD1-CE237EE21B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31133"/>
          <a:stretch/>
        </p:blipFill>
        <p:spPr>
          <a:xfrm>
            <a:off x="5441674" y="2153297"/>
            <a:ext cx="1568726" cy="20478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5F74274-B615-6342-A86C-6487BB837A60}"/>
              </a:ext>
            </a:extLst>
          </p:cNvPr>
          <p:cNvSpPr txBox="1"/>
          <p:nvPr/>
        </p:nvSpPr>
        <p:spPr>
          <a:xfrm>
            <a:off x="2454064" y="4201180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Kotlin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761B35-C98C-024D-8D4C-6B6EC929F6B6}"/>
              </a:ext>
            </a:extLst>
          </p:cNvPr>
          <p:cNvSpPr txBox="1"/>
          <p:nvPr/>
        </p:nvSpPr>
        <p:spPr>
          <a:xfrm>
            <a:off x="5753792" y="4201180"/>
            <a:ext cx="944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Java</a:t>
            </a:r>
          </a:p>
        </p:txBody>
      </p:sp>
    </p:spTree>
    <p:extLst>
      <p:ext uri="{BB962C8B-B14F-4D97-AF65-F5344CB8AC3E}">
        <p14:creationId xmlns:p14="http://schemas.microsoft.com/office/powerpoint/2010/main" val="217659002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9A87BA-C605-8441-89C6-5B1D938EA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iOS and Mac Development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E5E072-F2A0-EC46-95D3-6890B7972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0D82-D52B-BF42-8BE3-BB48911E0ECF}" type="slidenum">
              <a:rPr lang="en-US" altLang="de-DE" smtClean="0"/>
              <a:pPr/>
              <a:t>57</a:t>
            </a:fld>
            <a:endParaRPr lang="en-US" alt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761B35-C98C-024D-8D4C-6B6EC929F6B6}"/>
              </a:ext>
            </a:extLst>
          </p:cNvPr>
          <p:cNvSpPr txBox="1"/>
          <p:nvPr/>
        </p:nvSpPr>
        <p:spPr>
          <a:xfrm>
            <a:off x="4090939" y="4201180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Swift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4F2ECB03-AB21-0540-AD77-FC3ACDE7C0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90951" y="2639081"/>
            <a:ext cx="1562099" cy="156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37156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D9368D18-511F-9C47-A131-023F183E76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7637" y="2552699"/>
            <a:ext cx="1562101" cy="1562101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59A87BA-C605-8441-89C6-5B1D938EA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Development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E5E072-F2A0-EC46-95D3-6890B7972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0D82-D52B-BF42-8BE3-BB48911E0ECF}" type="slidenum">
              <a:rPr lang="en-US" altLang="de-DE" smtClean="0"/>
              <a:pPr/>
              <a:t>58</a:t>
            </a:fld>
            <a:endParaRPr lang="en-US" altLang="de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F74274-B615-6342-A86C-6487BB837A60}"/>
              </a:ext>
            </a:extLst>
          </p:cNvPr>
          <p:cNvSpPr txBox="1"/>
          <p:nvPr/>
        </p:nvSpPr>
        <p:spPr>
          <a:xfrm>
            <a:off x="6739877" y="4201180"/>
            <a:ext cx="922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PHP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F2AAFD-9926-964D-9FAD-5DBAC2297CF3}"/>
              </a:ext>
            </a:extLst>
          </p:cNvPr>
          <p:cNvSpPr txBox="1"/>
          <p:nvPr/>
        </p:nvSpPr>
        <p:spPr>
          <a:xfrm>
            <a:off x="1011596" y="4201180"/>
            <a:ext cx="1863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JavaScript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477DB-3FAB-F04B-981D-9077BF040308}"/>
              </a:ext>
            </a:extLst>
          </p:cNvPr>
          <p:cNvSpPr txBox="1"/>
          <p:nvPr/>
        </p:nvSpPr>
        <p:spPr>
          <a:xfrm>
            <a:off x="4059679" y="4201180"/>
            <a:ext cx="10246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Ruby</a:t>
            </a:r>
          </a:p>
        </p:txBody>
      </p:sp>
      <p:pic>
        <p:nvPicPr>
          <p:cNvPr id="21" name="Picture 8" descr="https://upload.wikimedia.org/wikipedia/commons/thumb/9/99/Unofficial_JavaScript_logo_2.svg/2000px-Unofficial_JavaScript_logo_2.svg.png">
            <a:extLst>
              <a:ext uri="{FF2B5EF4-FFF2-40B4-BE49-F238E27FC236}">
                <a16:creationId xmlns:a16="http://schemas.microsoft.com/office/drawing/2014/main" id="{DE1E1FC8-FEA3-2F48-9B93-611750933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48" y="2552699"/>
            <a:ext cx="1562101" cy="1562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4" descr="http://php.net/images/logos/new-php-logo.png">
            <a:extLst>
              <a:ext uri="{FF2B5EF4-FFF2-40B4-BE49-F238E27FC236}">
                <a16:creationId xmlns:a16="http://schemas.microsoft.com/office/drawing/2014/main" id="{14708073-558A-3E45-A446-74C0E5BF01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868" y="3011483"/>
            <a:ext cx="1738064" cy="921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3168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9A87BA-C605-8441-89C6-5B1D938EA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Development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E5E072-F2A0-EC46-95D3-6890B7972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0D82-D52B-BF42-8BE3-BB48911E0ECF}" type="slidenum">
              <a:rPr lang="en-US" altLang="de-DE" smtClean="0"/>
              <a:pPr/>
              <a:t>59</a:t>
            </a:fld>
            <a:endParaRPr lang="en-US" altLang="de-D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5815D1-1B28-4942-9A94-B254DE6A2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479" y="1296979"/>
            <a:ext cx="8463261" cy="505163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D61EE89-3BFD-914D-8994-BC16A9B99DBE}"/>
              </a:ext>
            </a:extLst>
          </p:cNvPr>
          <p:cNvSpPr txBox="1"/>
          <p:nvPr/>
        </p:nvSpPr>
        <p:spPr>
          <a:xfrm>
            <a:off x="3169655" y="6120276"/>
            <a:ext cx="2799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Visual Studio Code</a:t>
            </a:r>
          </a:p>
        </p:txBody>
      </p:sp>
    </p:spTree>
    <p:extLst>
      <p:ext uri="{BB962C8B-B14F-4D97-AF65-F5344CB8AC3E}">
        <p14:creationId xmlns:p14="http://schemas.microsoft.com/office/powerpoint/2010/main" val="1498156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6AF6B-6E27-0F43-8BBC-560E5DCE7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Management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FE57E4-3877-7E4D-BB87-4D4E2788F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6</a:t>
            </a:fld>
            <a:endParaRPr lang="en-US" altLang="de-DE"/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39CCC948-A265-844F-A652-125BB490C239}"/>
              </a:ext>
            </a:extLst>
          </p:cNvPr>
          <p:cNvSpPr/>
          <p:nvPr/>
        </p:nvSpPr>
        <p:spPr bwMode="auto">
          <a:xfrm rot="5400000">
            <a:off x="3314700" y="-952500"/>
            <a:ext cx="2514600" cy="7315200"/>
          </a:xfrm>
          <a:prstGeom prst="homePlate">
            <a:avLst>
              <a:gd name="adj" fmla="val 16571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5EA1B5-01C2-664A-A5AF-DB0ABAB43F0B}"/>
              </a:ext>
            </a:extLst>
          </p:cNvPr>
          <p:cNvSpPr txBox="1"/>
          <p:nvPr/>
        </p:nvSpPr>
        <p:spPr>
          <a:xfrm>
            <a:off x="914400" y="1447800"/>
            <a:ext cx="7315200" cy="1944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Stack and Heap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Virtual memory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Paging and memory hierarchy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AC5AC8-F54B-C844-A382-F09D2591E099}"/>
              </a:ext>
            </a:extLst>
          </p:cNvPr>
          <p:cNvSpPr txBox="1"/>
          <p:nvPr/>
        </p:nvSpPr>
        <p:spPr>
          <a:xfrm>
            <a:off x="620442" y="4572000"/>
            <a:ext cx="79031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Prof. Dr.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Landsiedel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Betriebs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- und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Kommunikationssysteme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Semester</a:t>
            </a:r>
          </a:p>
        </p:txBody>
      </p:sp>
    </p:spTree>
    <p:extLst>
      <p:ext uri="{BB962C8B-B14F-4D97-AF65-F5344CB8AC3E}">
        <p14:creationId xmlns:p14="http://schemas.microsoft.com/office/powerpoint/2010/main" val="158460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9A87BA-C605-8441-89C6-5B1D938EA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Development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E5E072-F2A0-EC46-95D3-6890B7972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0D82-D52B-BF42-8BE3-BB48911E0ECF}" type="slidenum">
              <a:rPr lang="en-US" altLang="de-DE" smtClean="0"/>
              <a:pPr/>
              <a:t>60</a:t>
            </a:fld>
            <a:endParaRPr lang="en-US" altLang="de-D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61EE89-3BFD-914D-8994-BC16A9B99DBE}"/>
              </a:ext>
            </a:extLst>
          </p:cNvPr>
          <p:cNvSpPr txBox="1"/>
          <p:nvPr/>
        </p:nvSpPr>
        <p:spPr>
          <a:xfrm>
            <a:off x="4091799" y="6120276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04279E-F418-F045-89E8-A3695EB85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85" y="1676400"/>
            <a:ext cx="8496630" cy="42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63842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9A87BA-C605-8441-89C6-5B1D938EA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Command-Line Tools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E5E072-F2A0-EC46-95D3-6890B7972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0D82-D52B-BF42-8BE3-BB48911E0ECF}" type="slidenum">
              <a:rPr lang="en-US" altLang="de-DE" smtClean="0"/>
              <a:pPr/>
              <a:t>61</a:t>
            </a:fld>
            <a:endParaRPr lang="en-US" altLang="de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F74274-B615-6342-A86C-6487BB837A60}"/>
              </a:ext>
            </a:extLst>
          </p:cNvPr>
          <p:cNvSpPr txBox="1"/>
          <p:nvPr/>
        </p:nvSpPr>
        <p:spPr>
          <a:xfrm>
            <a:off x="6688580" y="4201180"/>
            <a:ext cx="10246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Ruby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25E0065-77CE-6842-8599-79F1B7F379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850" y="2590800"/>
            <a:ext cx="1562101" cy="1562101"/>
          </a:xfrm>
          <a:prstGeom prst="rect">
            <a:avLst/>
          </a:prstGeom>
        </p:spPr>
      </p:pic>
      <p:pic>
        <p:nvPicPr>
          <p:cNvPr id="11" name="Picture 4" descr="https://upload.wikimedia.org/wikipedia/commons/thumb/c/c3/Python-logo-notext.svg/2000px-Python-logo-notext.svg.png">
            <a:extLst>
              <a:ext uri="{FF2B5EF4-FFF2-40B4-BE49-F238E27FC236}">
                <a16:creationId xmlns:a16="http://schemas.microsoft.com/office/drawing/2014/main" id="{7BAFB860-3F1A-4246-937F-03E207080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50" y="2590800"/>
            <a:ext cx="1562101" cy="1562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5F2AAFD-9926-964D-9FAD-5DBAC2297CF3}"/>
              </a:ext>
            </a:extLst>
          </p:cNvPr>
          <p:cNvSpPr txBox="1"/>
          <p:nvPr/>
        </p:nvSpPr>
        <p:spPr>
          <a:xfrm>
            <a:off x="1291318" y="4201180"/>
            <a:ext cx="1303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Python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21B1881F-4B1C-AA42-99C1-5DD8A418E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90950" y="2590800"/>
            <a:ext cx="1562101" cy="156210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D5477DB-3FAB-F04B-981D-9077BF040308}"/>
              </a:ext>
            </a:extLst>
          </p:cNvPr>
          <p:cNvSpPr txBox="1"/>
          <p:nvPr/>
        </p:nvSpPr>
        <p:spPr>
          <a:xfrm>
            <a:off x="4159867" y="4201180"/>
            <a:ext cx="824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Perl</a:t>
            </a:r>
          </a:p>
        </p:txBody>
      </p:sp>
    </p:spTree>
    <p:extLst>
      <p:ext uri="{BB962C8B-B14F-4D97-AF65-F5344CB8AC3E}">
        <p14:creationId xmlns:p14="http://schemas.microsoft.com/office/powerpoint/2010/main" val="428568742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raw.githubusercontent.com/isocpp/logos/master/cpp_logo.png">
            <a:extLst>
              <a:ext uri="{FF2B5EF4-FFF2-40B4-BE49-F238E27FC236}">
                <a16:creationId xmlns:a16="http://schemas.microsoft.com/office/drawing/2014/main" id="{DEF9AB4B-3747-224D-A47D-8E7721924C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732" y="2590800"/>
            <a:ext cx="1388533" cy="1562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59A87BA-C605-8441-89C6-5B1D938EA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Tinkering With Hardware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E5E072-F2A0-EC46-95D3-6890B7972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0D82-D52B-BF42-8BE3-BB48911E0ECF}" type="slidenum">
              <a:rPr lang="en-US" altLang="de-DE" smtClean="0"/>
              <a:pPr/>
              <a:t>62</a:t>
            </a:fld>
            <a:endParaRPr lang="en-US" altLang="de-DE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477DB-3FAB-F04B-981D-9077BF040308}"/>
              </a:ext>
            </a:extLst>
          </p:cNvPr>
          <p:cNvSpPr txBox="1"/>
          <p:nvPr/>
        </p:nvSpPr>
        <p:spPr>
          <a:xfrm>
            <a:off x="3860909" y="4201180"/>
            <a:ext cx="14221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 / C++</a:t>
            </a:r>
          </a:p>
        </p:txBody>
      </p:sp>
    </p:spTree>
    <p:extLst>
      <p:ext uri="{BB962C8B-B14F-4D97-AF65-F5344CB8AC3E}">
        <p14:creationId xmlns:p14="http://schemas.microsoft.com/office/powerpoint/2010/main" val="3577071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9A87BA-C605-8441-89C6-5B1D938EA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Languages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E5E072-F2A0-EC46-95D3-6890B7972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0D82-D52B-BF42-8BE3-BB48911E0ECF}" type="slidenum">
              <a:rPr lang="en-US" altLang="de-DE" smtClean="0"/>
              <a:pPr/>
              <a:t>63</a:t>
            </a:fld>
            <a:endParaRPr lang="en-US" altLang="de-DE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477DB-3FAB-F04B-981D-9077BF040308}"/>
              </a:ext>
            </a:extLst>
          </p:cNvPr>
          <p:cNvSpPr txBox="1"/>
          <p:nvPr/>
        </p:nvSpPr>
        <p:spPr>
          <a:xfrm>
            <a:off x="1237539" y="4201180"/>
            <a:ext cx="17011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LabVIEW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62C718-07C0-E345-826A-71FD76B8D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2" y="2735691"/>
            <a:ext cx="4571998" cy="1272317"/>
          </a:xfrm>
          <a:prstGeom prst="rect">
            <a:avLst/>
          </a:prstGeom>
        </p:spPr>
      </p:pic>
      <p:pic>
        <p:nvPicPr>
          <p:cNvPr id="7" name="Picture 10" descr="Image result for labview logo">
            <a:hlinkClick r:id="rId3"/>
            <a:extLst>
              <a:ext uri="{FF2B5EF4-FFF2-40B4-BE49-F238E27FC236}">
                <a16:creationId xmlns:a16="http://schemas.microsoft.com/office/drawing/2014/main" id="{5FF9201B-9E24-ED4B-A17C-A48A53B343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2" r="19322" b="31786"/>
          <a:stretch/>
        </p:blipFill>
        <p:spPr bwMode="auto">
          <a:xfrm>
            <a:off x="1143000" y="2590800"/>
            <a:ext cx="1890184" cy="1562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034662-6C1A-B84B-93A3-81714AA0B20C}"/>
              </a:ext>
            </a:extLst>
          </p:cNvPr>
          <p:cNvSpPr txBox="1"/>
          <p:nvPr/>
        </p:nvSpPr>
        <p:spPr>
          <a:xfrm>
            <a:off x="5029200" y="4201180"/>
            <a:ext cx="1742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SCCharts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29243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9A87BA-C605-8441-89C6-5B1D938EA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Languages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E5E072-F2A0-EC46-95D3-6890B7972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0D82-D52B-BF42-8BE3-BB48911E0ECF}" type="slidenum">
              <a:rPr lang="en-US" altLang="de-DE" smtClean="0"/>
              <a:pPr/>
              <a:t>64</a:t>
            </a:fld>
            <a:endParaRPr lang="en-US" altLang="de-D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A960AA-0C22-3B46-A200-DB749E47C335}"/>
              </a:ext>
            </a:extLst>
          </p:cNvPr>
          <p:cNvSpPr txBox="1"/>
          <p:nvPr/>
        </p:nvSpPr>
        <p:spPr>
          <a:xfrm>
            <a:off x="3946724" y="6120276"/>
            <a:ext cx="1245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SCADE</a:t>
            </a:r>
          </a:p>
        </p:txBody>
      </p:sp>
      <p:pic>
        <p:nvPicPr>
          <p:cNvPr id="20482" name="Picture 2" descr="http://www.esterel-technologies.com/wp-content/uploads/2015/03/SCADE-Suite-IDE-View.png">
            <a:extLst>
              <a:ext uri="{FF2B5EF4-FFF2-40B4-BE49-F238E27FC236}">
                <a16:creationId xmlns:a16="http://schemas.microsoft.com/office/drawing/2014/main" id="{E5A6BE4D-5280-F149-B5F4-8ED74FCD2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859" y="1249017"/>
            <a:ext cx="6805584" cy="4919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35528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9A87BA-C605-8441-89C6-5B1D938EA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Languages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E5E072-F2A0-EC46-95D3-6890B7972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0D82-D52B-BF42-8BE3-BB48911E0ECF}" type="slidenum">
              <a:rPr lang="en-US" altLang="de-DE" smtClean="0"/>
              <a:pPr/>
              <a:t>65</a:t>
            </a:fld>
            <a:endParaRPr lang="en-US" altLang="de-DE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DE6949D-8ED7-0D43-B770-F6809BEE34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5300" y="2184195"/>
            <a:ext cx="8153400" cy="38356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A960AA-0C22-3B46-A200-DB749E47C335}"/>
              </a:ext>
            </a:extLst>
          </p:cNvPr>
          <p:cNvSpPr txBox="1"/>
          <p:nvPr/>
        </p:nvSpPr>
        <p:spPr>
          <a:xfrm>
            <a:off x="3809667" y="6120276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SCCharts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26875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FCF04-5CA5-7143-9303-F5E2E9565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E1DA40-57FD-6E4C-8B71-F65C43BFF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66</a:t>
            </a:fld>
            <a:endParaRPr lang="en-US" altLang="de-D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0331DC-018A-0B4F-8321-D1518869AFCF}"/>
              </a:ext>
            </a:extLst>
          </p:cNvPr>
          <p:cNvSpPr txBox="1"/>
          <p:nvPr/>
        </p:nvSpPr>
        <p:spPr>
          <a:xfrm>
            <a:off x="2413989" y="4201180"/>
            <a:ext cx="1164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Godot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408079-03C9-954C-9406-74D25BB73603}"/>
              </a:ext>
            </a:extLst>
          </p:cNvPr>
          <p:cNvSpPr txBox="1"/>
          <p:nvPr/>
        </p:nvSpPr>
        <p:spPr>
          <a:xfrm>
            <a:off x="5724136" y="4201180"/>
            <a:ext cx="1003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Unity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6A04327-03E2-F34F-8AFA-3F6BF476F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990" y="2726376"/>
            <a:ext cx="1562100" cy="147480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7763D03-9A3F-D04E-917D-41377D45F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5473" y="2637400"/>
            <a:ext cx="1568727" cy="156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10534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519064-0CDB-084B-B85E-558CCA88E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0D82-D52B-BF42-8BE3-BB48911E0ECF}" type="slidenum">
              <a:rPr lang="en-US" altLang="de-DE" smtClean="0"/>
              <a:pPr/>
              <a:t>67</a:t>
            </a:fld>
            <a:endParaRPr lang="en-US" alt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A32585-3D06-6442-9789-A95DBA6E13C7}"/>
              </a:ext>
            </a:extLst>
          </p:cNvPr>
          <p:cNvSpPr txBox="1"/>
          <p:nvPr/>
        </p:nvSpPr>
        <p:spPr>
          <a:xfrm>
            <a:off x="2007323" y="1447800"/>
            <a:ext cx="51293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You’re just at the start</a:t>
            </a:r>
          </a:p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of your journey.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FD1955-2635-7A41-828B-5F198536DAD9}"/>
              </a:ext>
            </a:extLst>
          </p:cNvPr>
          <p:cNvSpPr txBox="1"/>
          <p:nvPr/>
        </p:nvSpPr>
        <p:spPr>
          <a:xfrm>
            <a:off x="2182564" y="3429000"/>
            <a:ext cx="47788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Now go and enjoy</a:t>
            </a:r>
          </a:p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being programmers!</a:t>
            </a:r>
          </a:p>
        </p:txBody>
      </p:sp>
    </p:spTree>
    <p:extLst>
      <p:ext uri="{BB962C8B-B14F-4D97-AF65-F5344CB8AC3E}">
        <p14:creationId xmlns:p14="http://schemas.microsoft.com/office/powerpoint/2010/main" val="936041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BF379-9DC7-A642-BF6C-0DCC9D824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Concurrency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6F0DEA-F869-2E45-90CE-3A2344E38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7</a:t>
            </a:fld>
            <a:endParaRPr lang="en-US" altLang="de-DE"/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715B1C9D-6E40-1443-910F-04BD63683651}"/>
              </a:ext>
            </a:extLst>
          </p:cNvPr>
          <p:cNvSpPr/>
          <p:nvPr/>
        </p:nvSpPr>
        <p:spPr bwMode="auto">
          <a:xfrm rot="5400000">
            <a:off x="3352800" y="-990600"/>
            <a:ext cx="2438400" cy="7315200"/>
          </a:xfrm>
          <a:prstGeom prst="homePlate">
            <a:avLst>
              <a:gd name="adj" fmla="val 16571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BAC21E-8353-4047-892B-EE54E43A455F}"/>
              </a:ext>
            </a:extLst>
          </p:cNvPr>
          <p:cNvSpPr txBox="1"/>
          <p:nvPr/>
        </p:nvSpPr>
        <p:spPr>
          <a:xfrm>
            <a:off x="914400" y="1447800"/>
            <a:ext cx="7315200" cy="1951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Race conditions and synchronization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Distributed systems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Patterns for parallel and distributed systems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F3A36E-C701-A34E-818A-5B5623188829}"/>
              </a:ext>
            </a:extLst>
          </p:cNvPr>
          <p:cNvSpPr txBox="1"/>
          <p:nvPr/>
        </p:nvSpPr>
        <p:spPr>
          <a:xfrm>
            <a:off x="914400" y="4343400"/>
            <a:ext cx="364696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PD Dr.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Huch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Concurrent and</a:t>
            </a:r>
            <a:b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Distributed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Progr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Wahlpflicht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11F9B2-4E3A-F54B-8A33-5B35C3BD4D82}"/>
              </a:ext>
            </a:extLst>
          </p:cNvPr>
          <p:cNvSpPr txBox="1"/>
          <p:nvPr/>
        </p:nvSpPr>
        <p:spPr>
          <a:xfrm>
            <a:off x="4673818" y="4343400"/>
            <a:ext cx="355578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Prof. Dr.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Hasselbring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[…]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parallele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und</a:t>
            </a:r>
            <a:b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verteilte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Systeme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Wahlpflicht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40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BF379-9DC7-A642-BF6C-0DCC9D824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Programming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6F0DEA-F869-2E45-90CE-3A2344E38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8</a:t>
            </a:fld>
            <a:endParaRPr lang="en-US" altLang="de-DE"/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715B1C9D-6E40-1443-910F-04BD63683651}"/>
              </a:ext>
            </a:extLst>
          </p:cNvPr>
          <p:cNvSpPr/>
          <p:nvPr/>
        </p:nvSpPr>
        <p:spPr bwMode="auto">
          <a:xfrm rot="5400000">
            <a:off x="3048000" y="-685800"/>
            <a:ext cx="3048000" cy="7315200"/>
          </a:xfrm>
          <a:prstGeom prst="homePlate">
            <a:avLst>
              <a:gd name="adj" fmla="val 16571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BAC21E-8353-4047-892B-EE54E43A455F}"/>
              </a:ext>
            </a:extLst>
          </p:cNvPr>
          <p:cNvSpPr txBox="1"/>
          <p:nvPr/>
        </p:nvSpPr>
        <p:spPr>
          <a:xfrm>
            <a:off x="914400" y="1447800"/>
            <a:ext cx="7315200" cy="2597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Control flow and data flow languages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Model-based design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Concurrency and scheduling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Worst-case execution times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F3A36E-C701-A34E-818A-5B5623188829}"/>
              </a:ext>
            </a:extLst>
          </p:cNvPr>
          <p:cNvSpPr txBox="1"/>
          <p:nvPr/>
        </p:nvSpPr>
        <p:spPr>
          <a:xfrm>
            <a:off x="914400" y="4571999"/>
            <a:ext cx="353878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Prof. Dr. von.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Hanxleden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Synchrone</a:t>
            </a:r>
            <a:b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Sprachen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Wahlpflicht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11F9B2-4E3A-F54B-8A33-5B35C3BD4D82}"/>
              </a:ext>
            </a:extLst>
          </p:cNvPr>
          <p:cNvSpPr txBox="1"/>
          <p:nvPr/>
        </p:nvSpPr>
        <p:spPr>
          <a:xfrm>
            <a:off x="4775770" y="4571999"/>
            <a:ext cx="345383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Prof. Dr. von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Hanxleden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Embedded real-</a:t>
            </a:r>
            <a:b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time systems</a:t>
            </a:r>
          </a:p>
          <a:p>
            <a:pPr algn="ctr"/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Wahlpflicht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06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11B76-6899-FA44-A5E8-AA380AF01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Programming Patterns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546F88-4FBD-6046-A96C-E90C6A766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1E5C-239A-6C4C-B8AA-9B641A625A93}" type="slidenum">
              <a:rPr lang="en-US" altLang="de-DE" smtClean="0"/>
              <a:pPr/>
              <a:t>9</a:t>
            </a:fld>
            <a:endParaRPr lang="en-US" altLang="de-DE"/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ECFE7260-B55F-F94B-8497-A9B12083DE2C}"/>
              </a:ext>
            </a:extLst>
          </p:cNvPr>
          <p:cNvSpPr/>
          <p:nvPr/>
        </p:nvSpPr>
        <p:spPr bwMode="auto">
          <a:xfrm rot="5400000">
            <a:off x="3314700" y="-952500"/>
            <a:ext cx="2514600" cy="7315200"/>
          </a:xfrm>
          <a:prstGeom prst="homePlate">
            <a:avLst>
              <a:gd name="adj" fmla="val 16571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5D31F1-75A4-8944-8B4A-D50EFF512202}"/>
              </a:ext>
            </a:extLst>
          </p:cNvPr>
          <p:cNvSpPr txBox="1"/>
          <p:nvPr/>
        </p:nvSpPr>
        <p:spPr>
          <a:xfrm>
            <a:off x="914400" y="1447800"/>
            <a:ext cx="7315200" cy="1951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Requirements analysis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Specification tools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Design patterns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9ED263-0FA4-A54C-9C37-1D302D878C51}"/>
              </a:ext>
            </a:extLst>
          </p:cNvPr>
          <p:cNvSpPr txBox="1"/>
          <p:nvPr/>
        </p:nvSpPr>
        <p:spPr>
          <a:xfrm>
            <a:off x="914400" y="4572000"/>
            <a:ext cx="33489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Prof. Dr.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Hasselbring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Softwaretechnik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Semester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05FABC-E7AA-8348-8CF0-7DC167D5AC0D}"/>
              </a:ext>
            </a:extLst>
          </p:cNvPr>
          <p:cNvSpPr txBox="1"/>
          <p:nvPr/>
        </p:nvSpPr>
        <p:spPr>
          <a:xfrm>
            <a:off x="4947931" y="4571999"/>
            <a:ext cx="32816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Prof. Dr.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Hasselbring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Softwareprojekt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Semester</a:t>
            </a:r>
          </a:p>
        </p:txBody>
      </p:sp>
    </p:spTree>
    <p:extLst>
      <p:ext uri="{BB962C8B-B14F-4D97-AF65-F5344CB8AC3E}">
        <p14:creationId xmlns:p14="http://schemas.microsoft.com/office/powerpoint/2010/main" val="3083243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1977</TotalTime>
  <Words>1119</Words>
  <Application>Microsoft Macintosh PowerPoint</Application>
  <PresentationFormat>On-screen Show (4:3)</PresentationFormat>
  <Paragraphs>398</Paragraphs>
  <Slides>67</Slides>
  <Notes>21</Notes>
  <HiddenSlides>11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4" baseType="lpstr">
      <vt:lpstr>ＭＳ Ｐゴシック</vt:lpstr>
      <vt:lpstr>Arial</vt:lpstr>
      <vt:lpstr>Courier New</vt:lpstr>
      <vt:lpstr>Times</vt:lpstr>
      <vt:lpstr>Verdana</vt:lpstr>
      <vt:lpstr>Wingdings</vt:lpstr>
      <vt:lpstr>Blank Presentation</vt:lpstr>
      <vt:lpstr>Programming – Lecture 15</vt:lpstr>
      <vt:lpstr>Programming – Lecture 15</vt:lpstr>
      <vt:lpstr>Implementing Languages</vt:lpstr>
      <vt:lpstr>Efficiency and Data Structures</vt:lpstr>
      <vt:lpstr>Graphics Programming</vt:lpstr>
      <vt:lpstr>Memory Management</vt:lpstr>
      <vt:lpstr>Concurrency</vt:lpstr>
      <vt:lpstr>Real-Time Programming</vt:lpstr>
      <vt:lpstr>Programming Patterns</vt:lpstr>
      <vt:lpstr>Programming Languages</vt:lpstr>
      <vt:lpstr>Programming – Lecture 15</vt:lpstr>
      <vt:lpstr>More Eclipse</vt:lpstr>
      <vt:lpstr>NetBeans</vt:lpstr>
      <vt:lpstr>IntelliJ IDEA</vt:lpstr>
      <vt:lpstr>Visual Studio Code</vt:lpstr>
      <vt:lpstr>Remember</vt:lpstr>
      <vt:lpstr>Programming – Lecture 15</vt:lpstr>
      <vt:lpstr>The ACM Library</vt:lpstr>
      <vt:lpstr>Alternatives</vt:lpstr>
      <vt:lpstr>Alternatives: Text-Based</vt:lpstr>
      <vt:lpstr>Class Definition</vt:lpstr>
      <vt:lpstr>Program Entry Point</vt:lpstr>
      <vt:lpstr>Console Output</vt:lpstr>
      <vt:lpstr>Console Input</vt:lpstr>
      <vt:lpstr>Command-Line Arguments</vt:lpstr>
      <vt:lpstr>Command-Line Arguments</vt:lpstr>
      <vt:lpstr>Command-Line Arguments</vt:lpstr>
      <vt:lpstr>Common Code Patterns</vt:lpstr>
      <vt:lpstr>Common Code Patterns</vt:lpstr>
      <vt:lpstr>Alternatives</vt:lpstr>
      <vt:lpstr>Alternatives: Graphics-Based</vt:lpstr>
      <vt:lpstr>Java AWT</vt:lpstr>
      <vt:lpstr>Java AWT</vt:lpstr>
      <vt:lpstr>Java Swing</vt:lpstr>
      <vt:lpstr>Java Swing</vt:lpstr>
      <vt:lpstr>Java Swing</vt:lpstr>
      <vt:lpstr>Java Swing</vt:lpstr>
      <vt:lpstr>JavaFX</vt:lpstr>
      <vt:lpstr>JavaFX</vt:lpstr>
      <vt:lpstr>JavaFX</vt:lpstr>
      <vt:lpstr>SWT</vt:lpstr>
      <vt:lpstr>SWT</vt:lpstr>
      <vt:lpstr>Programming – Lecture 15</vt:lpstr>
      <vt:lpstr>Small Console Programs</vt:lpstr>
      <vt:lpstr>Something You’re Missing</vt:lpstr>
      <vt:lpstr>An Android App</vt:lpstr>
      <vt:lpstr>A Game</vt:lpstr>
      <vt:lpstr>I’m Fresh Out Of Ideas </vt:lpstr>
      <vt:lpstr>Open Campus</vt:lpstr>
      <vt:lpstr>Toppoint</vt:lpstr>
      <vt:lpstr>Raceyard</vt:lpstr>
      <vt:lpstr>Programming – Lecture 15</vt:lpstr>
      <vt:lpstr>Don’t Be Afraid</vt:lpstr>
      <vt:lpstr>Which Language to Learn?</vt:lpstr>
      <vt:lpstr>The Two Main Questions</vt:lpstr>
      <vt:lpstr>Android Development</vt:lpstr>
      <vt:lpstr>iOS and Mac Development</vt:lpstr>
      <vt:lpstr>Web Development</vt:lpstr>
      <vt:lpstr>Web Development</vt:lpstr>
      <vt:lpstr>Web Development</vt:lpstr>
      <vt:lpstr>Command-Line Tools</vt:lpstr>
      <vt:lpstr>Tinkering With Hardware</vt:lpstr>
      <vt:lpstr>Visual Languages</vt:lpstr>
      <vt:lpstr>Visual Languages</vt:lpstr>
      <vt:lpstr>Visual Languages</vt:lpstr>
      <vt:lpstr>Games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Five-Minute Review</dc:title>
  <dc:creator>Microsoft Office-Anwender</dc:creator>
  <cp:lastModifiedBy>Christoph Daniel</cp:lastModifiedBy>
  <cp:revision>77</cp:revision>
  <cp:lastPrinted>2020-01-29T09:40:54Z</cp:lastPrinted>
  <dcterms:created xsi:type="dcterms:W3CDTF">2015-12-06T22:09:20Z</dcterms:created>
  <dcterms:modified xsi:type="dcterms:W3CDTF">2020-01-29T09:41:05Z</dcterms:modified>
</cp:coreProperties>
</file>