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1"/>
  </p:notesMasterIdLst>
  <p:sldIdLst>
    <p:sldId id="303" r:id="rId2"/>
    <p:sldId id="258" r:id="rId3"/>
    <p:sldId id="257" r:id="rId4"/>
    <p:sldId id="311" r:id="rId5"/>
    <p:sldId id="312" r:id="rId6"/>
    <p:sldId id="313" r:id="rId7"/>
    <p:sldId id="314" r:id="rId8"/>
    <p:sldId id="315" r:id="rId9"/>
    <p:sldId id="418" r:id="rId10"/>
    <p:sldId id="316" r:id="rId11"/>
    <p:sldId id="366" r:id="rId12"/>
    <p:sldId id="367" r:id="rId13"/>
    <p:sldId id="317" r:id="rId14"/>
    <p:sldId id="419" r:id="rId15"/>
    <p:sldId id="318" r:id="rId16"/>
    <p:sldId id="374" r:id="rId17"/>
    <p:sldId id="378" r:id="rId18"/>
    <p:sldId id="375" r:id="rId19"/>
    <p:sldId id="377" r:id="rId20"/>
    <p:sldId id="420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46" r:id="rId32"/>
    <p:sldId id="347" r:id="rId33"/>
    <p:sldId id="348" r:id="rId34"/>
    <p:sldId id="349" r:id="rId35"/>
    <p:sldId id="350" r:id="rId36"/>
    <p:sldId id="405" r:id="rId37"/>
    <p:sldId id="406" r:id="rId38"/>
    <p:sldId id="407" r:id="rId39"/>
    <p:sldId id="408" r:id="rId40"/>
    <p:sldId id="409" r:id="rId41"/>
    <p:sldId id="410" r:id="rId42"/>
    <p:sldId id="411" r:id="rId43"/>
    <p:sldId id="412" r:id="rId44"/>
    <p:sldId id="333" r:id="rId45"/>
    <p:sldId id="345" r:id="rId46"/>
    <p:sldId id="336" r:id="rId47"/>
    <p:sldId id="337" r:id="rId48"/>
    <p:sldId id="338" r:id="rId49"/>
    <p:sldId id="339" r:id="rId50"/>
    <p:sldId id="340" r:id="rId51"/>
    <p:sldId id="379" r:id="rId52"/>
    <p:sldId id="353" r:id="rId53"/>
    <p:sldId id="380" r:id="rId54"/>
    <p:sldId id="355" r:id="rId55"/>
    <p:sldId id="381" r:id="rId56"/>
    <p:sldId id="382" r:id="rId57"/>
    <p:sldId id="384" r:id="rId58"/>
    <p:sldId id="385" r:id="rId59"/>
    <p:sldId id="386" r:id="rId60"/>
    <p:sldId id="388" r:id="rId61"/>
    <p:sldId id="389" r:id="rId62"/>
    <p:sldId id="390" r:id="rId63"/>
    <p:sldId id="391" r:id="rId64"/>
    <p:sldId id="392" r:id="rId65"/>
    <p:sldId id="393" r:id="rId66"/>
    <p:sldId id="395" r:id="rId67"/>
    <p:sldId id="396" r:id="rId68"/>
    <p:sldId id="397" r:id="rId69"/>
    <p:sldId id="398" r:id="rId70"/>
    <p:sldId id="399" r:id="rId71"/>
    <p:sldId id="400" r:id="rId72"/>
    <p:sldId id="401" r:id="rId73"/>
    <p:sldId id="402" r:id="rId74"/>
    <p:sldId id="403" r:id="rId75"/>
    <p:sldId id="404" r:id="rId76"/>
    <p:sldId id="354" r:id="rId77"/>
    <p:sldId id="266" r:id="rId78"/>
    <p:sldId id="267" r:id="rId79"/>
    <p:sldId id="422" r:id="rId80"/>
    <p:sldId id="425" r:id="rId81"/>
    <p:sldId id="426" r:id="rId82"/>
    <p:sldId id="427" r:id="rId83"/>
    <p:sldId id="428" r:id="rId84"/>
    <p:sldId id="429" r:id="rId85"/>
    <p:sldId id="430" r:id="rId86"/>
    <p:sldId id="431" r:id="rId87"/>
    <p:sldId id="361" r:id="rId88"/>
    <p:sldId id="362" r:id="rId89"/>
    <p:sldId id="363" r:id="rId90"/>
    <p:sldId id="364" r:id="rId91"/>
    <p:sldId id="424" r:id="rId92"/>
    <p:sldId id="304" r:id="rId93"/>
    <p:sldId id="305" r:id="rId94"/>
    <p:sldId id="306" r:id="rId95"/>
    <p:sldId id="307" r:id="rId96"/>
    <p:sldId id="308" r:id="rId97"/>
    <p:sldId id="309" r:id="rId98"/>
    <p:sldId id="423" r:id="rId99"/>
    <p:sldId id="432" r:id="rId100"/>
    <p:sldId id="433" r:id="rId101"/>
    <p:sldId id="434" r:id="rId102"/>
    <p:sldId id="435" r:id="rId103"/>
    <p:sldId id="436" r:id="rId104"/>
    <p:sldId id="437" r:id="rId105"/>
    <p:sldId id="438" r:id="rId106"/>
    <p:sldId id="368" r:id="rId107"/>
    <p:sldId id="369" r:id="rId108"/>
    <p:sldId id="370" r:id="rId109"/>
    <p:sldId id="371" r:id="rId110"/>
    <p:sldId id="372" r:id="rId111"/>
    <p:sldId id="373" r:id="rId112"/>
    <p:sldId id="356" r:id="rId113"/>
    <p:sldId id="365" r:id="rId114"/>
    <p:sldId id="357" r:id="rId115"/>
    <p:sldId id="358" r:id="rId116"/>
    <p:sldId id="359" r:id="rId117"/>
    <p:sldId id="360" r:id="rId118"/>
    <p:sldId id="271" r:id="rId119"/>
    <p:sldId id="294" r:id="rId1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73"/>
    <p:restoredTop sz="93681"/>
  </p:normalViewPr>
  <p:slideViewPr>
    <p:cSldViewPr snapToGrid="0" snapToObjects="1">
      <p:cViewPr varScale="1">
        <p:scale>
          <a:sx n="80" d="100"/>
          <a:sy n="80" d="100"/>
        </p:scale>
        <p:origin x="3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–Christian Bauer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„Zitat hier eingeben.“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2999418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952500" y="63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53585F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952500" y="2349500"/>
            <a:ext cx="11099800" cy="680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3585F"/>
                </a:solidFill>
              </a:defRPr>
            </a:lvl1pPr>
            <a:lvl2pPr>
              <a:defRPr>
                <a:solidFill>
                  <a:srgbClr val="53585F"/>
                </a:solidFill>
              </a:defRPr>
            </a:lvl2pPr>
            <a:lvl3pPr>
              <a:defRPr>
                <a:solidFill>
                  <a:srgbClr val="53585F"/>
                </a:solidFill>
              </a:defRPr>
            </a:lvl3pPr>
            <a:lvl4pPr>
              <a:defRPr>
                <a:solidFill>
                  <a:srgbClr val="53585F"/>
                </a:solidFill>
              </a:defRPr>
            </a:lvl4pPr>
            <a:lvl5pPr>
              <a:defRPr>
                <a:solidFill>
                  <a:srgbClr val="53585F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53585F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53585F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>
                <a:solidFill>
                  <a:srgbClr val="53585F"/>
                </a:solidFill>
              </a:defRPr>
            </a:lvl1pPr>
            <a:lvl2pPr marL="685800" indent="-342900">
              <a:spcBef>
                <a:spcPts val="3200"/>
              </a:spcBef>
              <a:defRPr sz="2800">
                <a:solidFill>
                  <a:srgbClr val="53585F"/>
                </a:solidFill>
              </a:defRPr>
            </a:lvl2pPr>
            <a:lvl3pPr marL="1028700" indent="-342900">
              <a:spcBef>
                <a:spcPts val="3200"/>
              </a:spcBef>
              <a:defRPr sz="2800">
                <a:solidFill>
                  <a:srgbClr val="53585F"/>
                </a:solidFill>
              </a:defRPr>
            </a:lvl3pPr>
            <a:lvl4pPr marL="1371600" indent="-342900">
              <a:spcBef>
                <a:spcPts val="3200"/>
              </a:spcBef>
              <a:defRPr sz="2800">
                <a:solidFill>
                  <a:srgbClr val="53585F"/>
                </a:solidFill>
              </a:defRPr>
            </a:lvl4pPr>
            <a:lvl5pPr marL="1714500" indent="-342900">
              <a:spcBef>
                <a:spcPts val="3200"/>
              </a:spcBef>
              <a:defRPr sz="2800">
                <a:solidFill>
                  <a:srgbClr val="53585F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952500" y="63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53585F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145" name="Shape 1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/>
          <a:lstStyle/>
          <a:p>
            <a:fld id="{B94A44F1-F7D7-EC44-B79E-EF0CDE526E3E}" type="datetime1">
              <a:rPr lang="de-DE" smtClean="0"/>
              <a:t>16.03.18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01098" y="9251950"/>
            <a:ext cx="589905" cy="379591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</a:defRPr>
            </a:lvl1pPr>
          </a:lstStyle>
          <a:p>
            <a:fld id="{3806AC3D-CB5B-044B-B8EA-E687B5ECD907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558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354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xfrm>
            <a:off x="12308152" y="9216781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Aufzählung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5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2396075" y="9216781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1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1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1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4.tif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1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7" Type="http://schemas.openxmlformats.org/officeDocument/2006/relationships/hyperlink" Target="https://www.eclipse.org/elk/" TargetMode="External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www.rtsys.informatik.uni-kiel.de/en/research/kieler" TargetMode="External"/><Relationship Id="rId5" Type="http://schemas.openxmlformats.org/officeDocument/2006/relationships/image" Target="../media/image38.tiff"/><Relationship Id="rId4" Type="http://schemas.openxmlformats.org/officeDocument/2006/relationships/hyperlink" Target="http://www.sccharts.com/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1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1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1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1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1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tiff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23611" y="296165"/>
            <a:ext cx="11054080" cy="8104883"/>
          </a:xfrm>
        </p:spPr>
        <p:txBody>
          <a:bodyPr>
            <a:normAutofit/>
          </a:bodyPr>
          <a:lstStyle/>
          <a:p>
            <a:r>
              <a:rPr lang="en-US" sz="6600" dirty="0"/>
              <a:t>Sequential Constructiveness, SCL and SCCharts</a:t>
            </a:r>
            <a:br>
              <a:rPr lang="en-US" sz="7200" dirty="0"/>
            </a:br>
            <a:br>
              <a:rPr lang="en-US" sz="7200" dirty="0"/>
            </a:br>
            <a:r>
              <a:rPr lang="en-US" sz="5400" dirty="0"/>
              <a:t>Incorporating synchrony in conventional languages</a:t>
            </a:r>
            <a:br>
              <a:rPr lang="en-US" sz="5400" dirty="0"/>
            </a:br>
            <a:br>
              <a:rPr lang="en-US" sz="6600" dirty="0"/>
            </a:br>
            <a:r>
              <a:rPr lang="en-US" sz="3200" dirty="0"/>
              <a:t>Reinhard von Hanxleden (U Kiel)</a:t>
            </a:r>
            <a:br>
              <a:rPr lang="en-US" sz="3200" dirty="0"/>
            </a:br>
            <a:r>
              <a:rPr lang="en-US" sz="4000" dirty="0"/>
              <a:t> </a:t>
            </a:r>
            <a:br>
              <a:rPr lang="en-US" sz="4000" dirty="0"/>
            </a:br>
            <a:r>
              <a:rPr lang="en-US" sz="2800" dirty="0"/>
              <a:t>14 March 2018, </a:t>
            </a:r>
            <a:r>
              <a:rPr lang="en-US" sz="2800" dirty="0" err="1"/>
              <a:t>Coll</a:t>
            </a:r>
            <a:r>
              <a:rPr lang="de-DE" sz="2800" dirty="0" err="1"/>
              <a:t>è</a:t>
            </a:r>
            <a:r>
              <a:rPr lang="en-US" sz="2800" dirty="0" err="1"/>
              <a:t>ge</a:t>
            </a:r>
            <a:r>
              <a:rPr lang="en-US" sz="2800" dirty="0"/>
              <a:t> de France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9709826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"/>
          <p:cNvSpPr txBox="1"/>
          <p:nvPr/>
        </p:nvSpPr>
        <p:spPr>
          <a:xfrm>
            <a:off x="6412229" y="4650897"/>
            <a:ext cx="1973835" cy="45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55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66039" algn="l" defTabSz="457200">
              <a:lnSpc>
                <a:spcPts val="2200"/>
              </a:lnSpc>
              <a:defRPr sz="1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94" name="Text"/>
          <p:cNvSpPr txBox="1"/>
          <p:nvPr/>
        </p:nvSpPr>
        <p:spPr>
          <a:xfrm>
            <a:off x="6412229" y="4650897"/>
            <a:ext cx="180341" cy="45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66039" algn="l" defTabSz="457200">
              <a:lnSpc>
                <a:spcPts val="2200"/>
              </a:lnSpc>
              <a:defRPr sz="1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8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 dirty="0"/>
          </a:p>
        </p:txBody>
      </p:sp>
      <p:sp>
        <p:nvSpPr>
          <p:cNvPr id="10" name="if (!x) {…"/>
          <p:cNvSpPr txBox="1"/>
          <p:nvPr/>
        </p:nvSpPr>
        <p:spPr>
          <a:xfrm>
            <a:off x="3733271" y="3202759"/>
            <a:ext cx="5538255" cy="453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4300"/>
            </a:pPr>
            <a:r>
              <a:rPr sz="9600" dirty="0"/>
              <a:t>if (!x) {</a:t>
            </a:r>
          </a:p>
          <a:p>
            <a:pPr algn="l">
              <a:defRPr sz="4300"/>
            </a:pPr>
            <a:r>
              <a:rPr lang="de-DE" sz="9600" dirty="0"/>
              <a:t>  </a:t>
            </a:r>
            <a:r>
              <a:rPr sz="9600" dirty="0"/>
              <a:t>x = true;</a:t>
            </a:r>
          </a:p>
          <a:p>
            <a:pPr algn="l">
              <a:defRPr sz="4300"/>
            </a:pPr>
            <a:r>
              <a:rPr sz="9600" dirty="0"/>
              <a:t>}</a:t>
            </a:r>
          </a:p>
        </p:txBody>
      </p:sp>
      <p:sp>
        <p:nvSpPr>
          <p:cNvPr id="11" name="Limitations of Strict Synchrony"/>
          <p:cNvSpPr txBox="1">
            <a:spLocks noGrp="1"/>
          </p:cNvSpPr>
          <p:nvPr>
            <p:ph type="title"/>
          </p:nvPr>
        </p:nvSpPr>
        <p:spPr>
          <a:xfrm>
            <a:off x="952500" y="23767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rPr dirty="0"/>
              <a:t>Limitations of Strict Synchrony</a:t>
            </a:r>
          </a:p>
        </p:txBody>
      </p:sp>
      <p:sp>
        <p:nvSpPr>
          <p:cNvPr id="12" name="if (!x) {…"/>
          <p:cNvSpPr txBox="1"/>
          <p:nvPr/>
        </p:nvSpPr>
        <p:spPr>
          <a:xfrm>
            <a:off x="10185501" y="5176206"/>
            <a:ext cx="2451050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4300"/>
            </a:pPr>
            <a:r>
              <a:rPr lang="de-DE">
                <a:solidFill>
                  <a:srgbClr val="00B050"/>
                </a:solidFill>
              </a:rPr>
              <a:t>Good</a:t>
            </a:r>
            <a:r>
              <a:rPr lang="de-DE" dirty="0">
                <a:solidFill>
                  <a:srgbClr val="00B050"/>
                </a:solidFill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79275838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Downstream Compilation"/>
          <p:cNvSpPr txBox="1">
            <a:spLocks noGrp="1"/>
          </p:cNvSpPr>
          <p:nvPr>
            <p:ph type="title"/>
          </p:nvPr>
        </p:nvSpPr>
        <p:spPr>
          <a:xfrm>
            <a:off x="952500" y="177800"/>
            <a:ext cx="11099800" cy="123521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defRPr sz="7440"/>
            </a:lvl1pPr>
          </a:lstStyle>
          <a:p>
            <a:r>
              <a:t>Downstream Compilation</a:t>
            </a:r>
          </a:p>
        </p:txBody>
      </p:sp>
      <p:sp>
        <p:nvSpPr>
          <p:cNvPr id="370" name="So far, two alternative compilation strategies from SCL/SCG to C/VHDL"/>
          <p:cNvSpPr txBox="1">
            <a:spLocks noGrp="1"/>
          </p:cNvSpPr>
          <p:nvPr>
            <p:ph type="body" sz="quarter" idx="1"/>
          </p:nvPr>
        </p:nvSpPr>
        <p:spPr>
          <a:xfrm>
            <a:off x="801985" y="1160358"/>
            <a:ext cx="11099801" cy="727284"/>
          </a:xfrm>
          <a:prstGeom prst="rect">
            <a:avLst/>
          </a:prstGeom>
        </p:spPr>
        <p:txBody>
          <a:bodyPr/>
          <a:lstStyle>
            <a:lvl1pPr marL="0" indent="0" defTabSz="443991">
              <a:spcBef>
                <a:spcPts val="3100"/>
              </a:spcBef>
              <a:buSzTx/>
              <a:buNone/>
              <a:defRPr sz="2736"/>
            </a:lvl1pPr>
          </a:lstStyle>
          <a:p>
            <a:r>
              <a:t>So far, two alternative compilation strategies from SCL/SCG to C/VHDL</a:t>
            </a:r>
          </a:p>
        </p:txBody>
      </p:sp>
      <p:graphicFrame>
        <p:nvGraphicFramePr>
          <p:cNvPr id="371" name="Table"/>
          <p:cNvGraphicFramePr/>
          <p:nvPr/>
        </p:nvGraphicFramePr>
        <p:xfrm>
          <a:off x="525524" y="2037446"/>
          <a:ext cx="11953751" cy="5977167"/>
        </p:xfrm>
        <a:graphic>
          <a:graphicData uri="http://schemas.openxmlformats.org/drawingml/2006/table">
            <a:tbl>
              <a:tblPr firstRow="1" firstCol="1">
                <a:tableStyleId>{33BA23B1-9221-436E-865A-0063620EA4FD}</a:tableStyleId>
              </a:tblPr>
              <a:tblGrid>
                <a:gridCol w="835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8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0863">
                <a:tc>
                  <a:txBody>
                    <a:bodyPr/>
                    <a:lstStyle/>
                    <a:p>
                      <a:pPr defTabSz="914400">
                        <a:defRPr sz="3200">
                          <a:sym typeface="Helvetica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sym typeface="Helvetica"/>
                        </a:rPr>
                        <a:t>Dataflow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sym typeface="Helvetica"/>
                        </a:rPr>
                        <a:t>Priority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58"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</a:rPr>
                        <a:t>Accepts instantaneous loops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 b="1">
                          <a:solidFill>
                            <a:schemeClr val="accent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–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 b="1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+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403"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</a:rPr>
                        <a:t>Can synthesize hardware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 b="1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+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 b="1">
                          <a:solidFill>
                            <a:schemeClr val="accent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–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403"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</a:rPr>
                        <a:t>Can synthesize software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 b="1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+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 b="1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+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403"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</a:rPr>
                        <a:t>Size scales well (linear in size of SCChart)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 b="1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+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 b="1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+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2064"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</a:rPr>
                        <a:t>Speed scales well (execute only active parts)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 b="1">
                          <a:solidFill>
                            <a:schemeClr val="accent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–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 b="1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+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2403"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</a:rPr>
                        <a:t>Instruction-cache friendly (good locality)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 b="1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+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 b="1">
                          <a:solidFill>
                            <a:schemeClr val="accent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–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2403"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</a:rPr>
                        <a:t>Pipeline friendly (little/no branching)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 b="1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+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 b="1">
                          <a:solidFill>
                            <a:schemeClr val="accent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–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2403"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</a:rPr>
                        <a:t>WCRT predictable (simple control flow)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 b="1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+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 b="1">
                          <a:solidFill>
                            <a:schemeClr val="accent1">
                              <a:hueOff val="47394"/>
                              <a:satOff val="-25753"/>
                              <a:lumOff val="-7544"/>
                            </a:schemeClr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+/–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2403"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</a:rPr>
                        <a:t>Low execution time jitter (simple/fixed flow)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 b="1">
                          <a:solidFill>
                            <a:schemeClr val="accent2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+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 b="1">
                          <a:solidFill>
                            <a:schemeClr val="accent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–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DCDE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72" name="von Hanxleden, Duderstadt, Motika, et al.…"/>
          <p:cNvSpPr txBox="1"/>
          <p:nvPr/>
        </p:nvSpPr>
        <p:spPr>
          <a:xfrm>
            <a:off x="525524" y="8187093"/>
            <a:ext cx="12041263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2500">
                <a:solidFill>
                  <a:srgbClr val="434BC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dirty="0">
                <a:solidFill>
                  <a:schemeClr val="tx1"/>
                </a:solidFill>
              </a:rPr>
              <a:t>[</a:t>
            </a:r>
            <a:r>
              <a:rPr dirty="0">
                <a:solidFill>
                  <a:schemeClr val="tx1"/>
                </a:solidFill>
              </a:rPr>
              <a:t>von Hanxleden, Duderstadt, Motika, et al.</a:t>
            </a:r>
            <a:r>
              <a:rPr lang="de-DE" dirty="0">
                <a:solidFill>
                  <a:schemeClr val="tx1"/>
                </a:solidFill>
              </a:rPr>
              <a:t>,</a:t>
            </a:r>
            <a:endParaRPr dirty="0">
              <a:solidFill>
                <a:schemeClr val="tx1"/>
              </a:solidFill>
            </a:endParaRPr>
          </a:p>
          <a:p>
            <a:pPr algn="l" defTabSz="457200"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rPr i="1" dirty="0">
                <a:solidFill>
                  <a:schemeClr val="tx1"/>
                </a:solidFill>
              </a:rPr>
              <a:t>SCCharts: Sequentially Constructive Statecharts for Safety-Critical Applications</a:t>
            </a:r>
            <a:r>
              <a:rPr lang="de-DE" i="1" dirty="0">
                <a:solidFill>
                  <a:schemeClr val="tx1"/>
                </a:solidFill>
              </a:rPr>
              <a:t>,</a:t>
            </a:r>
            <a:endParaRPr i="1" dirty="0">
              <a:solidFill>
                <a:schemeClr val="tx1"/>
              </a:solidFill>
            </a:endParaRPr>
          </a:p>
          <a:p>
            <a:pPr algn="l" defTabSz="457200">
              <a:defRPr sz="2500">
                <a:solidFill>
                  <a:srgbClr val="8E91D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chemeClr val="tx1"/>
                </a:solidFill>
              </a:rPr>
              <a:t>PLDI'14</a:t>
            </a:r>
            <a:r>
              <a:rPr lang="de-DE" dirty="0">
                <a:solidFill>
                  <a:schemeClr val="tx1"/>
                </a:solidFill>
              </a:rPr>
              <a:t>]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74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787742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0" y="-44603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600" dirty="0"/>
              <a:t>Compilation Option 1: Dataflow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8" t="8859" r="8447" b="5683"/>
          <a:stretch/>
        </p:blipFill>
        <p:spPr>
          <a:xfrm>
            <a:off x="-1" y="1504236"/>
            <a:ext cx="13110893" cy="7544514"/>
          </a:xfrm>
          <a:prstGeom prst="rect">
            <a:avLst/>
          </a:prstGeom>
        </p:spPr>
      </p:pic>
      <p:sp>
        <p:nvSpPr>
          <p:cNvPr id="5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718999" y="93063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715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0" y="-44603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600" dirty="0"/>
              <a:t>Dataflow SCG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10422" r="6836" b="6726"/>
          <a:stretch/>
        </p:blipFill>
        <p:spPr>
          <a:xfrm>
            <a:off x="76200" y="1788120"/>
            <a:ext cx="12873487" cy="6915150"/>
          </a:xfrm>
          <a:prstGeom prst="rect">
            <a:avLst/>
          </a:prstGeom>
        </p:spPr>
      </p:pic>
      <p:sp>
        <p:nvSpPr>
          <p:cNvPr id="7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718999" y="93063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787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4" t="9639" r="18701" b="5423"/>
          <a:stretch/>
        </p:blipFill>
        <p:spPr>
          <a:xfrm>
            <a:off x="841375" y="1189822"/>
            <a:ext cx="11322050" cy="8563778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-19050" y="-22748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000" dirty="0"/>
              <a:t>Compilation Option 2: Priority-Based</a:t>
            </a:r>
          </a:p>
        </p:txBody>
      </p:sp>
      <p:sp>
        <p:nvSpPr>
          <p:cNvPr id="5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718999" y="93063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06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0" y="-44603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000" dirty="0"/>
              <a:t>Compilation Option 2: Priority-Based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5" t="18509" r="24561" b="29904"/>
          <a:stretch/>
        </p:blipFill>
        <p:spPr>
          <a:xfrm>
            <a:off x="552449" y="2000250"/>
            <a:ext cx="6131719" cy="4414838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5" t="35434" r="18554" b="18710"/>
          <a:stretch/>
        </p:blipFill>
        <p:spPr>
          <a:xfrm>
            <a:off x="7334250" y="4210050"/>
            <a:ext cx="5195238" cy="3924300"/>
          </a:xfrm>
          <a:prstGeom prst="rect">
            <a:avLst/>
          </a:prstGeom>
        </p:spPr>
      </p:pic>
      <p:sp>
        <p:nvSpPr>
          <p:cNvPr id="7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718999" y="93063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6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2500" y="76200"/>
            <a:ext cx="11099800" cy="1250950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Priority-Based</a:t>
            </a:r>
            <a:r>
              <a:rPr lang="de-DE" dirty="0"/>
              <a:t> C Code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19100" y="1250950"/>
            <a:ext cx="12325350" cy="8312150"/>
          </a:xfrm>
        </p:spPr>
        <p:txBody>
          <a:bodyPr numCol="3"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 err="1"/>
              <a:t>int</a:t>
            </a:r>
            <a:r>
              <a:rPr lang="en-US" sz="2000" dirty="0"/>
              <a:t> tick() {</a:t>
            </a:r>
            <a:br>
              <a:rPr lang="en-US" sz="2000" dirty="0"/>
            </a:b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</a:t>
            </a:r>
            <a:r>
              <a:rPr lang="en-US" sz="2000" dirty="0" err="1"/>
              <a:t>tickstart</a:t>
            </a:r>
            <a:r>
              <a:rPr lang="en-US" sz="2000" dirty="0"/>
              <a:t>(7);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fork1(_region_0,_region_1, 3) 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_region_0: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O = 0;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pause;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</a:t>
            </a:r>
            <a:r>
              <a:rPr lang="en-US" sz="2000" dirty="0" err="1"/>
              <a:t>goto</a:t>
            </a:r>
            <a:r>
              <a:rPr lang="en-US" sz="2000" dirty="0"/>
              <a:t> _region_0;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br>
              <a:rPr lang="en-US" sz="2000" dirty="0"/>
            </a:b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} par 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_region_1: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fork1(_region_2,_region_3, 2) 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_region_2: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</a:t>
            </a:r>
            <a:r>
              <a:rPr lang="en-US" sz="2000" dirty="0" err="1"/>
              <a:t>prio</a:t>
            </a:r>
            <a:r>
              <a:rPr lang="en-US" sz="2000" dirty="0"/>
              <a:t>(6);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pause;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if(R){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      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} else 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  </a:t>
            </a:r>
            <a:r>
              <a:rPr lang="en-US" sz="2000" dirty="0" err="1"/>
              <a:t>prio</a:t>
            </a:r>
            <a:r>
              <a:rPr lang="en-US" sz="2000" dirty="0"/>
              <a:t>(3);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  </a:t>
            </a:r>
            <a:r>
              <a:rPr lang="en-US" sz="2000" dirty="0" err="1"/>
              <a:t>goto</a:t>
            </a:r>
            <a:r>
              <a:rPr lang="en-US" sz="2000" dirty="0"/>
              <a:t> _region_2;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}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br>
              <a:rPr lang="en-US" sz="2000" dirty="0"/>
            </a:b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} par 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_region_3: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fork1(</a:t>
            </a:r>
            <a:r>
              <a:rPr lang="en-US" sz="2000" dirty="0" err="1"/>
              <a:t>HandleB,HandleA</a:t>
            </a:r>
            <a:r>
              <a:rPr lang="en-US" sz="2000" dirty="0"/>
              <a:t>, 1) 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  </a:t>
            </a:r>
            <a:r>
              <a:rPr lang="en-US" sz="2000" dirty="0" err="1"/>
              <a:t>HandleB</a:t>
            </a:r>
            <a:r>
              <a:rPr lang="en-US" sz="2000" dirty="0"/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  </a:t>
            </a:r>
            <a:r>
              <a:rPr lang="en-US" sz="2000" dirty="0" err="1"/>
              <a:t>prio</a:t>
            </a:r>
            <a:r>
              <a:rPr lang="en-US" sz="2000" dirty="0"/>
              <a:t>(5);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  pause;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  if(R){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        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  } else 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    if(B){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          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    } else 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      </a:t>
            </a:r>
            <a:r>
              <a:rPr lang="en-US" sz="2000" dirty="0" err="1"/>
              <a:t>prio</a:t>
            </a:r>
            <a:r>
              <a:rPr lang="en-US" sz="2000" dirty="0"/>
              <a:t>(2);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      </a:t>
            </a:r>
            <a:r>
              <a:rPr lang="en-US" sz="2000" dirty="0" err="1"/>
              <a:t>goto</a:t>
            </a:r>
            <a:r>
              <a:rPr lang="en-US" sz="2000" dirty="0"/>
              <a:t> </a:t>
            </a:r>
            <a:r>
              <a:rPr lang="en-US" sz="2000" dirty="0" err="1"/>
              <a:t>HandleB</a:t>
            </a:r>
            <a:r>
              <a:rPr lang="en-US" sz="2000" dirty="0"/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    }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  }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br>
              <a:rPr lang="en-US" sz="2000" dirty="0"/>
            </a:b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} par 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  </a:t>
            </a:r>
            <a:r>
              <a:rPr lang="en-US" sz="2000" dirty="0" err="1"/>
              <a:t>HandleA</a:t>
            </a:r>
            <a:r>
              <a:rPr lang="en-US" sz="2000" dirty="0"/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  </a:t>
            </a:r>
            <a:r>
              <a:rPr lang="en-US" sz="2000" dirty="0" err="1"/>
              <a:t>prio</a:t>
            </a:r>
            <a:r>
              <a:rPr lang="en-US" sz="2000" dirty="0"/>
              <a:t>(4);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  pause;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  if(R){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        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  } else 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    if(A){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          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    } else 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      </a:t>
            </a:r>
            <a:r>
              <a:rPr lang="en-US" sz="2000" dirty="0" err="1"/>
              <a:t>prio</a:t>
            </a:r>
            <a:r>
              <a:rPr lang="en-US" sz="2000" dirty="0"/>
              <a:t>(1);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      </a:t>
            </a:r>
            <a:r>
              <a:rPr lang="en-US" sz="2000" dirty="0" err="1"/>
              <a:t>goto</a:t>
            </a:r>
            <a:r>
              <a:rPr lang="en-US" sz="2000" dirty="0"/>
              <a:t> </a:t>
            </a:r>
            <a:r>
              <a:rPr lang="en-US" sz="2000" dirty="0" err="1"/>
              <a:t>HandleA</a:t>
            </a:r>
            <a:r>
              <a:rPr lang="en-US" sz="2000" dirty="0"/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    }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  }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    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} join2(2, 5);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if(R){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      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} else {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  O |= 1;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      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  }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  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} join2(3, 6);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</a:t>
            </a:r>
            <a:r>
              <a:rPr lang="en-US" sz="2000" dirty="0" err="1"/>
              <a:t>prio</a:t>
            </a:r>
            <a:r>
              <a:rPr lang="en-US" sz="2000" dirty="0"/>
              <a:t>(3);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  </a:t>
            </a:r>
            <a:r>
              <a:rPr lang="en-US" sz="2000" dirty="0" err="1"/>
              <a:t>goto</a:t>
            </a:r>
            <a:r>
              <a:rPr lang="en-US" sz="2000" dirty="0"/>
              <a:t> _region_1;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} join1(7);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 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  </a:t>
            </a:r>
            <a:r>
              <a:rPr lang="en-US" sz="2000" dirty="0" err="1"/>
              <a:t>tickreturn</a:t>
            </a:r>
            <a:r>
              <a:rPr lang="en-US" sz="2000" dirty="0"/>
              <a:t>();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}</a:t>
            </a:r>
          </a:p>
        </p:txBody>
      </p:sp>
      <p:sp>
        <p:nvSpPr>
          <p:cNvPr id="4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718999" y="93063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1823202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4080" y="450842"/>
            <a:ext cx="11216640" cy="1885245"/>
          </a:xfrm>
        </p:spPr>
        <p:txBody>
          <a:bodyPr>
            <a:normAutofit/>
          </a:bodyPr>
          <a:lstStyle/>
          <a:p>
            <a:r>
              <a:rPr lang="en-US" dirty="0" err="1"/>
              <a:t>SCCharts</a:t>
            </a:r>
            <a:r>
              <a:rPr lang="en-US" dirty="0"/>
              <a:t> and Time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94080" y="5920605"/>
            <a:ext cx="11216640" cy="363882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Synchrony Hypothesis: </a:t>
            </a:r>
            <a:br>
              <a:rPr lang="en-US" dirty="0"/>
            </a:br>
            <a:r>
              <a:rPr lang="en-US" dirty="0"/>
              <a:t>Outputs are synchronous with inputs</a:t>
            </a:r>
          </a:p>
          <a:p>
            <a:r>
              <a:rPr lang="en-US" dirty="0"/>
              <a:t>Computation "does not take time"</a:t>
            </a:r>
          </a:p>
          <a:p>
            <a:r>
              <a:rPr lang="en-US" dirty="0"/>
              <a:t>Actual computation time does not influence result</a:t>
            </a:r>
          </a:p>
          <a:p>
            <a:r>
              <a:rPr lang="en-US" dirty="0"/>
              <a:t>Sequence of outputs </a:t>
            </a:r>
            <a:r>
              <a:rPr lang="en-US" b="1" dirty="0"/>
              <a:t>determined</a:t>
            </a:r>
            <a:r>
              <a:rPr lang="en-US" dirty="0"/>
              <a:t> by inputs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AC3D-CB5B-044B-B8EA-E687B5ECD907}" type="slidenum">
              <a:rPr lang="en-US" smtClean="0"/>
              <a:pPr/>
              <a:t>106</a:t>
            </a:fld>
            <a:endParaRPr lang="en-US" dirty="0"/>
          </a:p>
        </p:txBody>
      </p:sp>
      <p:pic>
        <p:nvPicPr>
          <p:cNvPr id="5" name="Inhaltsplatzhalter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411" y="2647195"/>
            <a:ext cx="6724033" cy="280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2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Synchronous Execution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AC3D-CB5B-044B-B8EA-E687B5ECD907}" type="slidenum">
              <a:rPr lang="en-US" smtClean="0"/>
              <a:pPr/>
              <a:t>107</a:t>
            </a:fld>
            <a:endParaRPr lang="en-US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2788"/>
            <a:ext cx="12579900" cy="6087421"/>
          </a:xfrm>
          <a:prstGeom prst="rect">
            <a:avLst/>
          </a:prstGeom>
        </p:spPr>
      </p:pic>
      <p:sp>
        <p:nvSpPr>
          <p:cNvPr id="6" name="Inhaltsplatzhalter 5"/>
          <p:cNvSpPr txBox="1">
            <a:spLocks/>
          </p:cNvSpPr>
          <p:nvPr/>
        </p:nvSpPr>
        <p:spPr>
          <a:xfrm>
            <a:off x="770022" y="8516486"/>
            <a:ext cx="11340699" cy="1566603"/>
          </a:xfrm>
          <a:prstGeom prst="rect">
            <a:avLst/>
          </a:prstGeom>
        </p:spPr>
        <p:txBody>
          <a:bodyPr vert="horz" lIns="130048" tIns="65024" rIns="130048" bIns="650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413" dirty="0"/>
              <a:t>[</a:t>
            </a:r>
            <a:r>
              <a:rPr lang="en-US" sz="3413" dirty="0" err="1"/>
              <a:t>Benveniste</a:t>
            </a:r>
            <a:r>
              <a:rPr lang="en-US" sz="3413" dirty="0"/>
              <a:t> et al., </a:t>
            </a:r>
            <a:r>
              <a:rPr lang="en-US" sz="3413" i="1" dirty="0"/>
              <a:t>The Synchronous Languages Twelve Years Later</a:t>
            </a:r>
            <a:r>
              <a:rPr lang="en-US" sz="3413" dirty="0"/>
              <a:t>, Proc. IEEE, 2003]</a:t>
            </a:r>
          </a:p>
        </p:txBody>
      </p:sp>
      <p:sp>
        <p:nvSpPr>
          <p:cNvPr id="8" name="Rechteck 7"/>
          <p:cNvSpPr/>
          <p:nvPr/>
        </p:nvSpPr>
        <p:spPr>
          <a:xfrm>
            <a:off x="6881022" y="2072788"/>
            <a:ext cx="5911329" cy="4544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2"/>
          <a:srcRect l="55234" b="25341"/>
          <a:stretch/>
        </p:blipFill>
        <p:spPr>
          <a:xfrm>
            <a:off x="6881021" y="2072788"/>
            <a:ext cx="5631479" cy="454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4080" y="322150"/>
            <a:ext cx="11216640" cy="1885245"/>
          </a:xfrm>
        </p:spPr>
        <p:txBody>
          <a:bodyPr/>
          <a:lstStyle/>
          <a:p>
            <a:r>
              <a:rPr lang="en-US" dirty="0"/>
              <a:t>Multiform Notion of Time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94079" y="2618073"/>
            <a:ext cx="11665819" cy="56237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i="1" dirty="0" err="1"/>
              <a:t>Only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simultaneity</a:t>
            </a:r>
            <a:r>
              <a:rPr lang="de-DE" i="1" dirty="0"/>
              <a:t> </a:t>
            </a:r>
            <a:r>
              <a:rPr lang="de-DE" i="1" dirty="0" err="1"/>
              <a:t>and</a:t>
            </a:r>
            <a:r>
              <a:rPr lang="de-DE" i="1" dirty="0"/>
              <a:t> </a:t>
            </a:r>
            <a:r>
              <a:rPr lang="de-DE" i="1" dirty="0" err="1"/>
              <a:t>precedence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</a:t>
            </a:r>
            <a:r>
              <a:rPr lang="de-DE" i="1" dirty="0" err="1"/>
              <a:t>events</a:t>
            </a:r>
            <a:r>
              <a:rPr lang="de-DE" i="1" dirty="0"/>
              <a:t> </a:t>
            </a:r>
            <a:r>
              <a:rPr lang="de-DE" i="1" dirty="0" err="1"/>
              <a:t>are</a:t>
            </a:r>
            <a:r>
              <a:rPr lang="de-DE" i="1" dirty="0"/>
              <a:t> </a:t>
            </a:r>
            <a:r>
              <a:rPr lang="de-DE" i="1" dirty="0" err="1"/>
              <a:t>considered</a:t>
            </a:r>
            <a:r>
              <a:rPr lang="de-DE" i="1" dirty="0"/>
              <a:t>. </a:t>
            </a:r>
          </a:p>
          <a:p>
            <a:pPr marL="0" indent="0">
              <a:buNone/>
            </a:pPr>
            <a:r>
              <a:rPr lang="de-DE" i="1" dirty="0"/>
              <a:t>This </a:t>
            </a:r>
            <a:r>
              <a:rPr lang="de-DE" i="1" dirty="0" err="1"/>
              <a:t>means</a:t>
            </a:r>
            <a:r>
              <a:rPr lang="de-DE" i="1" dirty="0"/>
              <a:t> </a:t>
            </a:r>
            <a:r>
              <a:rPr lang="de-DE" i="1" dirty="0" err="1"/>
              <a:t>that</a:t>
            </a:r>
            <a:r>
              <a:rPr lang="de-DE" i="1" dirty="0"/>
              <a:t> </a:t>
            </a:r>
            <a:r>
              <a:rPr lang="de-DE" i="1" dirty="0" err="1"/>
              <a:t>the</a:t>
            </a:r>
            <a:r>
              <a:rPr lang="de-DE" i="1" dirty="0"/>
              <a:t> </a:t>
            </a:r>
            <a:r>
              <a:rPr lang="de-DE" i="1" dirty="0" err="1"/>
              <a:t>physical</a:t>
            </a:r>
            <a:r>
              <a:rPr lang="de-DE" i="1" dirty="0"/>
              <a:t> time </a:t>
            </a:r>
            <a:r>
              <a:rPr lang="de-DE" i="1" dirty="0" err="1"/>
              <a:t>does</a:t>
            </a:r>
            <a:r>
              <a:rPr lang="de-DE" i="1" dirty="0"/>
              <a:t> not </a:t>
            </a:r>
            <a:r>
              <a:rPr lang="de-DE" i="1" dirty="0" err="1"/>
              <a:t>play</a:t>
            </a:r>
            <a:r>
              <a:rPr lang="de-DE" i="1" dirty="0"/>
              <a:t> </a:t>
            </a:r>
            <a:r>
              <a:rPr lang="de-DE" i="1" dirty="0" err="1"/>
              <a:t>any</a:t>
            </a:r>
            <a:r>
              <a:rPr lang="de-DE" i="1" dirty="0"/>
              <a:t> </a:t>
            </a:r>
            <a:r>
              <a:rPr lang="de-DE" i="1" dirty="0" err="1"/>
              <a:t>special</a:t>
            </a:r>
            <a:r>
              <a:rPr lang="de-DE" i="1" dirty="0"/>
              <a:t> </a:t>
            </a:r>
            <a:r>
              <a:rPr lang="de-DE" i="1" dirty="0" err="1"/>
              <a:t>role</a:t>
            </a:r>
            <a:r>
              <a:rPr lang="de-DE" i="1" dirty="0"/>
              <a:t>. </a:t>
            </a:r>
          </a:p>
          <a:p>
            <a:pPr marL="0" indent="0">
              <a:buNone/>
            </a:pPr>
            <a:r>
              <a:rPr lang="de-DE" i="1" dirty="0"/>
              <a:t>This </a:t>
            </a:r>
            <a:r>
              <a:rPr lang="de-DE" i="1" dirty="0" err="1"/>
              <a:t>is</a:t>
            </a:r>
            <a:r>
              <a:rPr lang="de-DE" i="1" dirty="0"/>
              <a:t> </a:t>
            </a:r>
            <a:r>
              <a:rPr lang="de-DE" i="1" dirty="0" err="1"/>
              <a:t>called</a:t>
            </a:r>
            <a:r>
              <a:rPr lang="de-DE" i="1" dirty="0"/>
              <a:t> multiform </a:t>
            </a:r>
            <a:r>
              <a:rPr lang="de-DE" i="1" dirty="0" err="1"/>
              <a:t>notion</a:t>
            </a:r>
            <a:r>
              <a:rPr lang="de-DE" i="1" dirty="0"/>
              <a:t> </a:t>
            </a:r>
            <a:r>
              <a:rPr lang="de-DE" i="1" dirty="0" err="1"/>
              <a:t>of</a:t>
            </a:r>
            <a:r>
              <a:rPr lang="de-DE" i="1" dirty="0"/>
              <a:t> time.</a:t>
            </a:r>
          </a:p>
          <a:p>
            <a:pPr marL="0" indent="0">
              <a:buNone/>
            </a:pPr>
            <a:r>
              <a:rPr lang="de-DE" sz="3413" dirty="0"/>
              <a:t>[https://</a:t>
            </a:r>
            <a:r>
              <a:rPr lang="de-DE" sz="3413" dirty="0" err="1"/>
              <a:t>en.wikipedia.org</a:t>
            </a:r>
            <a:r>
              <a:rPr lang="de-DE" sz="3413" dirty="0"/>
              <a:t>/</a:t>
            </a:r>
            <a:r>
              <a:rPr lang="de-DE" sz="3413" dirty="0" err="1"/>
              <a:t>wiki</a:t>
            </a:r>
            <a:r>
              <a:rPr lang="de-DE" sz="3413" dirty="0"/>
              <a:t>/</a:t>
            </a:r>
            <a:r>
              <a:rPr lang="de-DE" sz="3413" dirty="0" err="1"/>
              <a:t>Esterel</a:t>
            </a:r>
            <a:r>
              <a:rPr lang="de-DE" sz="3413" dirty="0"/>
              <a:t>]</a:t>
            </a:r>
            <a:endParaRPr lang="en-US" sz="3698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AC3D-CB5B-044B-B8EA-E687B5ECD907}" type="slidenum">
              <a:rPr lang="en-US" smtClean="0"/>
              <a:pPr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50405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94079" y="4920226"/>
            <a:ext cx="11103276" cy="8042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413" dirty="0"/>
              <a:t>[Timothy </a:t>
            </a:r>
            <a:r>
              <a:rPr lang="de-DE" sz="3413" dirty="0" err="1"/>
              <a:t>Bourke</a:t>
            </a:r>
            <a:r>
              <a:rPr lang="de-DE" sz="3413" dirty="0"/>
              <a:t>, SYNCHRON 2009]</a:t>
            </a:r>
            <a:endParaRPr lang="en-US" sz="3698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AC3D-CB5B-044B-B8EA-E687B5ECD907}" type="slidenum">
              <a:rPr lang="en-US" smtClean="0"/>
              <a:pPr/>
              <a:t>109</a:t>
            </a:fld>
            <a:endParaRPr lang="en-US" dirty="0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331536" y="6571900"/>
            <a:ext cx="12673264" cy="4477295"/>
          </a:xfrm>
          <a:prstGeom prst="rect">
            <a:avLst/>
          </a:prstGeom>
        </p:spPr>
        <p:txBody>
          <a:bodyPr vert="horz" lIns="130048" tIns="65024" rIns="130048" bIns="650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3982" dirty="0"/>
              <a:t>Event "HMS":  100 </a:t>
            </a:r>
            <a:r>
              <a:rPr lang="de-DE" sz="3982" dirty="0" err="1"/>
              <a:t>μsec</a:t>
            </a:r>
            <a:r>
              <a:rPr lang="de-DE" sz="3982" dirty="0"/>
              <a:t> </a:t>
            </a:r>
            <a:r>
              <a:rPr lang="de-DE" sz="3982" dirty="0" err="1"/>
              <a:t>have</a:t>
            </a:r>
            <a:r>
              <a:rPr lang="de-DE" sz="3982" dirty="0"/>
              <a:t> </a:t>
            </a:r>
            <a:r>
              <a:rPr lang="de-DE" sz="3982" dirty="0" err="1"/>
              <a:t>passed</a:t>
            </a:r>
            <a:r>
              <a:rPr lang="de-DE" sz="3982" dirty="0"/>
              <a:t> </a:t>
            </a:r>
            <a:r>
              <a:rPr lang="de-DE" sz="3982" dirty="0" err="1"/>
              <a:t>since</a:t>
            </a:r>
            <a:r>
              <a:rPr lang="de-DE" sz="3982" dirty="0"/>
              <a:t> last HMS</a:t>
            </a:r>
          </a:p>
          <a:p>
            <a:pPr marL="0" indent="0">
              <a:buNone/>
            </a:pPr>
            <a:r>
              <a:rPr lang="de-DE" sz="3982" dirty="0"/>
              <a:t>Event "TMS":  1000 </a:t>
            </a:r>
            <a:r>
              <a:rPr lang="de-DE" sz="3982" dirty="0" err="1"/>
              <a:t>μsec</a:t>
            </a:r>
            <a:r>
              <a:rPr lang="de-DE" sz="3982" dirty="0"/>
              <a:t> </a:t>
            </a:r>
            <a:r>
              <a:rPr lang="de-DE" sz="3982" dirty="0" err="1"/>
              <a:t>have</a:t>
            </a:r>
            <a:r>
              <a:rPr lang="de-DE" sz="3982" dirty="0"/>
              <a:t> </a:t>
            </a:r>
            <a:r>
              <a:rPr lang="de-DE" sz="3982" dirty="0" err="1"/>
              <a:t>passed</a:t>
            </a:r>
            <a:r>
              <a:rPr lang="de-DE" sz="3982" dirty="0"/>
              <a:t> </a:t>
            </a:r>
            <a:r>
              <a:rPr lang="de-DE" sz="3982" dirty="0" err="1"/>
              <a:t>since</a:t>
            </a:r>
            <a:r>
              <a:rPr lang="de-DE" sz="3982" dirty="0"/>
              <a:t> last TMS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894080" y="322150"/>
            <a:ext cx="11216640" cy="1885245"/>
          </a:xfrm>
        </p:spPr>
        <p:txBody>
          <a:bodyPr>
            <a:normAutofit fontScale="90000"/>
          </a:bodyPr>
          <a:lstStyle/>
          <a:p>
            <a:r>
              <a:rPr lang="en-US" dirty="0"/>
              <a:t>Packaging Physical Time as Events</a:t>
            </a: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16" y="2354100"/>
            <a:ext cx="8710175" cy="251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03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Limitations of Strict Synchrony"/>
          <p:cNvSpPr txBox="1">
            <a:spLocks noGrp="1"/>
          </p:cNvSpPr>
          <p:nvPr>
            <p:ph type="title"/>
          </p:nvPr>
        </p:nvSpPr>
        <p:spPr>
          <a:xfrm>
            <a:off x="952500" y="23767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Limitations of Strict Synchrony</a:t>
            </a:r>
          </a:p>
        </p:txBody>
      </p:sp>
      <p:sp>
        <p:nvSpPr>
          <p:cNvPr id="193" name="Text"/>
          <p:cNvSpPr txBox="1"/>
          <p:nvPr/>
        </p:nvSpPr>
        <p:spPr>
          <a:xfrm>
            <a:off x="6412229" y="4650897"/>
            <a:ext cx="1973835" cy="45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55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66039" algn="l" defTabSz="457200">
              <a:lnSpc>
                <a:spcPts val="2200"/>
              </a:lnSpc>
              <a:defRPr sz="1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94" name="Text"/>
          <p:cNvSpPr txBox="1"/>
          <p:nvPr/>
        </p:nvSpPr>
        <p:spPr>
          <a:xfrm>
            <a:off x="6412229" y="4650897"/>
            <a:ext cx="180341" cy="45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66039" algn="l" defTabSz="457200">
              <a:lnSpc>
                <a:spcPts val="2200"/>
              </a:lnSpc>
              <a:defRPr sz="1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pic>
        <p:nvPicPr>
          <p:cNvPr id="195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6008" y="3610852"/>
            <a:ext cx="6773138" cy="361282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 dirty="0"/>
          </a:p>
        </p:txBody>
      </p:sp>
      <p:sp>
        <p:nvSpPr>
          <p:cNvPr id="10" name="if (!x) {…"/>
          <p:cNvSpPr txBox="1"/>
          <p:nvPr/>
        </p:nvSpPr>
        <p:spPr>
          <a:xfrm>
            <a:off x="8386064" y="4373390"/>
            <a:ext cx="4009086" cy="2087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4300"/>
            </a:pPr>
            <a:r>
              <a:rPr lang="de-DE" dirty="0">
                <a:solidFill>
                  <a:srgbClr val="FF0000"/>
                </a:solidFill>
              </a:rPr>
              <a:t>Bad </a:t>
            </a:r>
            <a:r>
              <a:rPr lang="de-DE" dirty="0" err="1">
                <a:solidFill>
                  <a:srgbClr val="FF0000"/>
                </a:solidFill>
              </a:rPr>
              <a:t>SyncChart</a:t>
            </a:r>
            <a:endParaRPr lang="de-DE" dirty="0">
              <a:solidFill>
                <a:srgbClr val="FF0000"/>
              </a:solidFill>
            </a:endParaRPr>
          </a:p>
          <a:p>
            <a:pPr algn="l">
              <a:defRPr sz="4300"/>
            </a:pPr>
            <a:endParaRPr lang="de-DE" dirty="0"/>
          </a:p>
          <a:p>
            <a:pPr algn="l">
              <a:defRPr sz="4300"/>
            </a:pPr>
            <a:r>
              <a:rPr lang="de-DE" dirty="0" err="1">
                <a:solidFill>
                  <a:srgbClr val="00B050"/>
                </a:solidFill>
              </a:rPr>
              <a:t>Good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SCChart</a:t>
            </a:r>
            <a:endParaRPr lang="de-DE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480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4080" y="322150"/>
            <a:ext cx="11216640" cy="1885245"/>
          </a:xfrm>
        </p:spPr>
        <p:txBody>
          <a:bodyPr/>
          <a:lstStyle/>
          <a:p>
            <a:r>
              <a:rPr lang="en-US" dirty="0"/>
              <a:t>A Problem With That ...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9460" y="6351717"/>
            <a:ext cx="11103276" cy="8042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413"/>
              <a:t>[</a:t>
            </a:r>
            <a:r>
              <a:rPr lang="de-DE" sz="3413" dirty="0"/>
              <a:t>Timothy </a:t>
            </a:r>
            <a:r>
              <a:rPr lang="de-DE" sz="3413" dirty="0" err="1"/>
              <a:t>Bourke</a:t>
            </a:r>
            <a:r>
              <a:rPr lang="de-DE" sz="3413" dirty="0"/>
              <a:t>, SYNCHRON 2009]</a:t>
            </a:r>
            <a:endParaRPr lang="en-US" sz="3698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AC3D-CB5B-044B-B8EA-E687B5ECD907}" type="slidenum">
              <a:rPr lang="en-US" smtClean="0"/>
              <a:pPr/>
              <a:t>110</a:t>
            </a:fld>
            <a:endParaRPr lang="en-US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/>
          <a:srcRect l="96" b="72518"/>
          <a:stretch/>
        </p:blipFill>
        <p:spPr>
          <a:xfrm>
            <a:off x="894080" y="2026997"/>
            <a:ext cx="11441229" cy="990117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 rotWithShape="1">
          <a:blip r:embed="rId2"/>
          <a:srcRect t="46428"/>
          <a:stretch/>
        </p:blipFill>
        <p:spPr>
          <a:xfrm>
            <a:off x="894080" y="4024794"/>
            <a:ext cx="11452262" cy="1930035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 rotWithShape="1">
          <a:blip r:embed="rId2"/>
          <a:srcRect t="27677" b="50000"/>
          <a:stretch/>
        </p:blipFill>
        <p:spPr>
          <a:xfrm>
            <a:off x="894080" y="3225783"/>
            <a:ext cx="11452262" cy="80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267970" y="0"/>
            <a:ext cx="7792720" cy="1885245"/>
          </a:xfrm>
        </p:spPr>
        <p:txBody>
          <a:bodyPr/>
          <a:lstStyle/>
          <a:p>
            <a:r>
              <a:rPr lang="en-US" dirty="0"/>
              <a:t>Dynamic Ticks</a:t>
            </a:r>
          </a:p>
        </p:txBody>
      </p:sp>
      <p:pic>
        <p:nvPicPr>
          <p:cNvPr id="6" name="Inhaltsplatzhalter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489" y="1353124"/>
            <a:ext cx="5120232" cy="2138570"/>
          </a:xfrm>
          <a:prstGeom prst="rect">
            <a:avLst/>
          </a:prstGeom>
        </p:spPr>
      </p:pic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894080" y="2515402"/>
            <a:ext cx="11216640" cy="6304748"/>
          </a:xfrm>
        </p:spPr>
        <p:txBody>
          <a:bodyPr>
            <a:normAutofit/>
          </a:bodyPr>
          <a:lstStyle/>
          <a:p>
            <a:r>
              <a:rPr lang="en-US" dirty="0"/>
              <a:t>Recall logical </a:t>
            </a:r>
            <a:r>
              <a:rPr lang="en-US"/>
              <a:t>time:</a:t>
            </a:r>
            <a:endParaRPr lang="en-US" dirty="0"/>
          </a:p>
          <a:p>
            <a:endParaRPr lang="en-US" dirty="0"/>
          </a:p>
          <a:p>
            <a:r>
              <a:rPr lang="en-US" dirty="0"/>
              <a:t>Physical time,</a:t>
            </a:r>
            <a:br>
              <a:rPr lang="en-US" dirty="0"/>
            </a:br>
            <a:r>
              <a:rPr lang="en-US" dirty="0"/>
              <a:t>time-triggered:</a:t>
            </a:r>
          </a:p>
          <a:p>
            <a:endParaRPr lang="en-US" dirty="0"/>
          </a:p>
          <a:p>
            <a:r>
              <a:rPr lang="en-US" dirty="0"/>
              <a:t>Physical time,</a:t>
            </a:r>
            <a:br>
              <a:rPr lang="en-US" dirty="0"/>
            </a:br>
            <a:r>
              <a:rPr lang="en-US" dirty="0"/>
              <a:t>dynamic ticks:</a:t>
            </a: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037" y="3680329"/>
            <a:ext cx="7740763" cy="260258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137" y="6434853"/>
            <a:ext cx="6333220" cy="2558012"/>
          </a:xfrm>
          <a:prstGeom prst="rect">
            <a:avLst/>
          </a:prstGeom>
        </p:spPr>
      </p:pic>
      <p:sp>
        <p:nvSpPr>
          <p:cNvPr id="10" name="Inhaltsplatzhalter 2"/>
          <p:cNvSpPr txBox="1">
            <a:spLocks/>
          </p:cNvSpPr>
          <p:nvPr/>
        </p:nvSpPr>
        <p:spPr>
          <a:xfrm>
            <a:off x="266700" y="8820150"/>
            <a:ext cx="11468838" cy="1072497"/>
          </a:xfrm>
          <a:prstGeom prst="rect">
            <a:avLst/>
          </a:prstGeom>
        </p:spPr>
        <p:txBody>
          <a:bodyPr vert="horz" lIns="130048" tIns="65024" rIns="130048" bIns="650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[von Hanxleden, </a:t>
            </a:r>
            <a:r>
              <a:rPr lang="de-DE" dirty="0" err="1"/>
              <a:t>Bourke</a:t>
            </a:r>
            <a:r>
              <a:rPr lang="de-DE" dirty="0"/>
              <a:t>, </a:t>
            </a:r>
            <a:r>
              <a:rPr lang="de-DE" dirty="0" err="1"/>
              <a:t>Girault</a:t>
            </a:r>
            <a:r>
              <a:rPr lang="de-DE" dirty="0"/>
              <a:t>, </a:t>
            </a:r>
          </a:p>
          <a:p>
            <a:pPr marL="0" indent="0">
              <a:buNone/>
            </a:pPr>
            <a:r>
              <a:rPr lang="de-DE" i="1" dirty="0"/>
              <a:t>Real-Time Ticks </a:t>
            </a:r>
            <a:r>
              <a:rPr lang="de-DE" i="1" dirty="0" err="1"/>
              <a:t>for</a:t>
            </a:r>
            <a:r>
              <a:rPr lang="de-DE" i="1" dirty="0"/>
              <a:t> </a:t>
            </a:r>
            <a:r>
              <a:rPr lang="de-DE" i="1" dirty="0" err="1"/>
              <a:t>Synchronous</a:t>
            </a:r>
            <a:r>
              <a:rPr lang="de-DE" i="1" dirty="0"/>
              <a:t> </a:t>
            </a:r>
            <a:r>
              <a:rPr lang="de-DE" i="1" dirty="0" err="1"/>
              <a:t>Programming</a:t>
            </a:r>
            <a:r>
              <a:rPr lang="de-DE" dirty="0"/>
              <a:t>, FDL'17]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2758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3798" y="544415"/>
            <a:ext cx="7107935" cy="1411530"/>
          </a:xfrm>
        </p:spPr>
        <p:txBody>
          <a:bodyPr>
            <a:normAutofit/>
          </a:bodyPr>
          <a:lstStyle/>
          <a:p>
            <a:pPr algn="ctr"/>
            <a:r>
              <a:rPr lang="en-US" sz="5120" dirty="0"/>
              <a:t>Eclipse Layout Kernel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874" y="544415"/>
            <a:ext cx="1999215" cy="1878050"/>
          </a:xfrm>
          <a:prstGeom prst="rect">
            <a:avLst/>
          </a:prstGeom>
        </p:spPr>
      </p:pic>
      <p:sp>
        <p:nvSpPr>
          <p:cNvPr id="16" name="Textplatzhalter 2"/>
          <p:cNvSpPr txBox="1">
            <a:spLocks/>
          </p:cNvSpPr>
          <p:nvPr/>
        </p:nvSpPr>
        <p:spPr>
          <a:xfrm>
            <a:off x="894080" y="5129672"/>
            <a:ext cx="11787372" cy="4623927"/>
          </a:xfrm>
          <a:prstGeom prst="rect">
            <a:avLst/>
          </a:prstGeom>
        </p:spPr>
        <p:txBody>
          <a:bodyPr vert="horz" lIns="130048" tIns="65024" rIns="130048" bIns="6502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82" dirty="0"/>
              <a:t>Official Eclipse project</a:t>
            </a:r>
          </a:p>
          <a:p>
            <a:r>
              <a:rPr lang="en-US" sz="3982" dirty="0"/>
              <a:t>Some users:</a:t>
            </a:r>
          </a:p>
          <a:p>
            <a:pPr lvl="1"/>
            <a:r>
              <a:rPr lang="en-US" sz="3413" dirty="0"/>
              <a:t>Bosch/ETAS (EHANDBOOK)</a:t>
            </a:r>
          </a:p>
          <a:p>
            <a:pPr lvl="1"/>
            <a:r>
              <a:rPr lang="en-US" sz="3413" dirty="0"/>
              <a:t>Embraer (in-house Simulink </a:t>
            </a:r>
            <a:r>
              <a:rPr lang="en-US" sz="3413" dirty="0" err="1"/>
              <a:t>autolayout</a:t>
            </a:r>
            <a:r>
              <a:rPr lang="en-US" sz="3413" dirty="0"/>
              <a:t>)</a:t>
            </a:r>
          </a:p>
          <a:p>
            <a:pPr lvl="1"/>
            <a:r>
              <a:rPr lang="en-US" sz="3413" dirty="0" err="1"/>
              <a:t>itemis</a:t>
            </a:r>
            <a:r>
              <a:rPr lang="en-US" sz="3413" dirty="0"/>
              <a:t> (Franca project)</a:t>
            </a:r>
          </a:p>
          <a:p>
            <a:pPr lvl="1"/>
            <a:r>
              <a:rPr lang="en-US" sz="3413" dirty="0"/>
              <a:t>Papyrus (Sequence Diagram Editor)</a:t>
            </a:r>
          </a:p>
          <a:p>
            <a:pPr lvl="1"/>
            <a:r>
              <a:rPr lang="en-US" sz="3413" dirty="0"/>
              <a:t>UC Berkeley (Ptolemy)</a:t>
            </a:r>
          </a:p>
          <a:p>
            <a:pPr lvl="1"/>
            <a:r>
              <a:rPr lang="en-US" sz="3413" dirty="0" err="1"/>
              <a:t>Sigasi</a:t>
            </a:r>
            <a:r>
              <a:rPr lang="en-US" sz="3413" dirty="0"/>
              <a:t> (</a:t>
            </a:r>
            <a:r>
              <a:rPr lang="en-US" sz="3413" dirty="0" err="1"/>
              <a:t>Sigasi</a:t>
            </a:r>
            <a:r>
              <a:rPr lang="en-US" sz="3413" dirty="0"/>
              <a:t> Studio)</a:t>
            </a: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79" y="2161334"/>
            <a:ext cx="12110720" cy="2486892"/>
          </a:xfrm>
          <a:prstGeom prst="rect">
            <a:avLst/>
          </a:prstGeom>
        </p:spPr>
      </p:pic>
      <p:sp>
        <p:nvSpPr>
          <p:cNvPr id="9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17657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1210588"/>
          </a:xfrm>
        </p:spPr>
        <p:txBody>
          <a:bodyPr/>
          <a:lstStyle/>
          <a:p>
            <a:pPr algn="l"/>
            <a:r>
              <a:rPr lang="en-US" sz="3600" dirty="0"/>
              <a:t>Dr. Andreas Seibel, BSH Hausgeräte GmbH</a:t>
            </a:r>
          </a:p>
          <a:p>
            <a:pPr algn="l"/>
            <a:r>
              <a:rPr lang="en-US" sz="3600" dirty="0"/>
              <a:t>E-Mail from Oct. 6, 2017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1270000" y="1108582"/>
            <a:ext cx="10464800" cy="4165243"/>
          </a:xfrm>
        </p:spPr>
        <p:txBody>
          <a:bodyPr/>
          <a:lstStyle/>
          <a:p>
            <a:pPr algn="l"/>
            <a:r>
              <a:rPr lang="en-US" sz="4400" i="1" dirty="0"/>
              <a:t>In our experience over many years my colleagues and I concluded that textual modeling is the only practical way,</a:t>
            </a:r>
          </a:p>
          <a:p>
            <a:pPr algn="l"/>
            <a:r>
              <a:rPr lang="en-US" sz="4400" i="1" dirty="0"/>
              <a:t>but that a graphical view of the models is a must-have as well.</a:t>
            </a:r>
          </a:p>
          <a:p>
            <a:pPr algn="l"/>
            <a:r>
              <a:rPr lang="en-US" sz="4400" i="1" dirty="0"/>
              <a:t>Your technology closes exactly that gap.</a:t>
            </a:r>
          </a:p>
        </p:txBody>
      </p:sp>
      <p:sp>
        <p:nvSpPr>
          <p:cNvPr id="5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92243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22150"/>
            <a:ext cx="13004800" cy="1885245"/>
          </a:xfrm>
        </p:spPr>
        <p:txBody>
          <a:bodyPr>
            <a:normAutofit/>
          </a:bodyPr>
          <a:lstStyle/>
          <a:p>
            <a:r>
              <a:rPr lang="en-US" sz="6600" dirty="0"/>
              <a:t>SCCharts </a:t>
            </a:r>
            <a:r>
              <a:rPr lang="en-US" sz="6600"/>
              <a:t>Textual Representation</a:t>
            </a:r>
            <a:endParaRPr lang="en-US" sz="6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AC3D-CB5B-044B-B8EA-E687B5ECD907}" type="slidenum">
              <a:rPr lang="en-US" smtClean="0"/>
              <a:pPr/>
              <a:t>114</a:t>
            </a:fld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95772" y="2133086"/>
            <a:ext cx="12576799" cy="49767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991" dirty="0">
                <a:solidFill>
                  <a:srgbClr val="5377C5"/>
                </a:solidFill>
                <a:latin typeface="Monaco" charset="0"/>
                <a:ea typeface="Monaco" charset="0"/>
                <a:cs typeface="Monaco" charset="0"/>
              </a:rPr>
              <a:t>/** Controller for stepper motor</a:t>
            </a:r>
          </a:p>
          <a:p>
            <a:pPr algn="l"/>
            <a:r>
              <a:rPr lang="mr-IN" sz="1991" dirty="0">
                <a:solidFill>
                  <a:srgbClr val="5377C5"/>
                </a:solidFill>
                <a:latin typeface="Monaco" charset="0"/>
                <a:ea typeface="Monaco" charset="0"/>
                <a:cs typeface="Monaco" charset="0"/>
              </a:rPr>
              <a:t> */</a:t>
            </a:r>
          </a:p>
          <a:p>
            <a:pPr algn="l"/>
            <a:endParaRPr lang="mr-IN" sz="199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scchart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MOTOR {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output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latin typeface="Monaco" charset="0"/>
                <a:ea typeface="Monaco" charset="0"/>
                <a:cs typeface="Monaco" charset="0"/>
              </a:rPr>
              <a:t>currentUsec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199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0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;  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[</a:t>
            </a:r>
            <a:r>
              <a:rPr lang="de-DE" sz="1991" u="sng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usec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]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Current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simulated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time;</a:t>
            </a:r>
          </a:p>
          <a:p>
            <a:pPr algn="l"/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                              //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when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deployed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,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this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should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be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input</a:t>
            </a:r>
            <a:endParaRPr lang="de-DE" sz="1991" dirty="0">
              <a:solidFill>
                <a:srgbClr val="4E9072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output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latin typeface="Monaco" charset="0"/>
                <a:ea typeface="Monaco" charset="0"/>
                <a:cs typeface="Monaco" charset="0"/>
              </a:rPr>
              <a:t>wakeUsec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;         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[</a:t>
            </a:r>
            <a:r>
              <a:rPr lang="de-DE" sz="1991" u="sng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usec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] Time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for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next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wake-up</a:t>
            </a:r>
            <a:endParaRPr lang="de-DE" sz="1991" dirty="0">
              <a:solidFill>
                <a:srgbClr val="4E9072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endParaRPr lang="de-DE" sz="199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input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bool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latin typeface="Monaco" charset="0"/>
                <a:ea typeface="Monaco" charset="0"/>
                <a:cs typeface="Monaco" charset="0"/>
              </a:rPr>
              <a:t>accel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, </a:t>
            </a:r>
            <a:r>
              <a:rPr lang="de-DE" sz="1991" dirty="0" err="1">
                <a:latin typeface="Monaco" charset="0"/>
                <a:ea typeface="Monaco" charset="0"/>
                <a:cs typeface="Monaco" charset="0"/>
              </a:rPr>
              <a:t>decel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;     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Increase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decrease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speed</a:t>
            </a:r>
            <a:endParaRPr lang="de-DE" sz="1991" dirty="0">
              <a:solidFill>
                <a:srgbClr val="4E9072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input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bool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latin typeface="Monaco" charset="0"/>
                <a:ea typeface="Monaco" charset="0"/>
                <a:cs typeface="Monaco" charset="0"/>
              </a:rPr>
              <a:t>stop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;             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Emergency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stop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-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sets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(angular)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speeds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to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0</a:t>
            </a:r>
          </a:p>
          <a:p>
            <a:pPr algn="l"/>
            <a:endParaRPr lang="de-DE" sz="199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output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bool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motor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false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   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Motor pulse</a:t>
            </a:r>
          </a:p>
          <a:p>
            <a:pPr algn="l"/>
            <a:r>
              <a:rPr lang="is-IS" sz="199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is-IS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output</a:t>
            </a:r>
            <a:r>
              <a:rPr lang="is-IS" sz="199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float</a:t>
            </a:r>
            <a:r>
              <a:rPr lang="is-IS" sz="1991" dirty="0">
                <a:latin typeface="Monaco" charset="0"/>
                <a:ea typeface="Monaco" charset="0"/>
                <a:cs typeface="Monaco" charset="0"/>
              </a:rPr>
              <a:t> v;              </a:t>
            </a:r>
            <a:r>
              <a:rPr lang="is-IS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[</a:t>
            </a:r>
            <a:r>
              <a:rPr lang="is-IS" sz="1991" u="sng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cm</a:t>
            </a:r>
            <a:r>
              <a:rPr lang="is-IS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</a:t>
            </a:r>
            <a:r>
              <a:rPr lang="is-IS" sz="1991" u="sng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sec</a:t>
            </a:r>
            <a:r>
              <a:rPr lang="is-IS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] Robot speed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output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latin typeface="Monaco" charset="0"/>
                <a:ea typeface="Monaco" charset="0"/>
                <a:cs typeface="Monaco" charset="0"/>
              </a:rPr>
              <a:t>pMotorUsec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;       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[</a:t>
            </a:r>
            <a:r>
              <a:rPr lang="de-DE" sz="1991" u="sng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usec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] Half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period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for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motor</a:t>
            </a:r>
            <a:endParaRPr lang="de-DE" sz="1991" dirty="0">
              <a:solidFill>
                <a:srgbClr val="4E9072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bg-BG" sz="1991" dirty="0">
                <a:latin typeface="Monaco" charset="0"/>
                <a:ea typeface="Monaco" charset="0"/>
                <a:cs typeface="Monaco" charset="0"/>
              </a:rPr>
              <a:t>  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latin typeface="Monaco" charset="0"/>
                <a:ea typeface="Monaco" charset="0"/>
                <a:cs typeface="Monaco" charset="0"/>
              </a:rPr>
              <a:t>pSetSpeedsMaxUsec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199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500000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; 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[</a:t>
            </a:r>
            <a:r>
              <a:rPr lang="de-DE" sz="1991" u="sng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usec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] Maximum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period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of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speed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control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loop</a:t>
            </a:r>
            <a:endParaRPr lang="de-DE" sz="1991" dirty="0">
              <a:solidFill>
                <a:srgbClr val="4E9072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latin typeface="Monaco" charset="0"/>
                <a:ea typeface="Monaco" charset="0"/>
                <a:cs typeface="Monaco" charset="0"/>
              </a:rPr>
              <a:t>pSetSpeedsMinUsec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199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400000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; 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[</a:t>
            </a:r>
            <a:r>
              <a:rPr lang="de-DE" sz="1991" u="sng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usec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] Minimum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period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of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speed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control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loop</a:t>
            </a:r>
            <a:endParaRPr lang="de-DE" sz="1991" dirty="0">
              <a:solidFill>
                <a:srgbClr val="4E9072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output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latin typeface="Monaco" charset="0"/>
                <a:ea typeface="Monaco" charset="0"/>
                <a:cs typeface="Monaco" charset="0"/>
              </a:rPr>
              <a:t>pUsec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;            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[</a:t>
            </a:r>
            <a:r>
              <a:rPr lang="de-DE" sz="1991" u="sng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usec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]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Previous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period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(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delta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of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wake-up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times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)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output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pMinUsec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pSetSpeedsMaxUsec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 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[</a:t>
            </a:r>
            <a:r>
              <a:rPr lang="de-DE" sz="1991" u="sng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usec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] Minimum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period</a:t>
            </a:r>
            <a:endParaRPr lang="de-DE" sz="1991" dirty="0">
              <a:solidFill>
                <a:srgbClr val="4E9072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bg-BG" sz="1991" dirty="0">
                <a:latin typeface="Monaco" charset="0"/>
                <a:ea typeface="Monaco" charset="0"/>
                <a:cs typeface="Monaco" charset="0"/>
              </a:rPr>
              <a:t>  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float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latin typeface="Monaco" charset="0"/>
                <a:ea typeface="Monaco" charset="0"/>
                <a:cs typeface="Monaco" charset="0"/>
              </a:rPr>
              <a:t>dV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199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2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;                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[</a:t>
            </a:r>
            <a:r>
              <a:rPr lang="de-DE" sz="1991" u="sng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cm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</a:t>
            </a:r>
            <a:r>
              <a:rPr lang="de-DE" sz="1991" u="sng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sec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] Delta v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applied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during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one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speed</a:t>
            </a:r>
            <a:endParaRPr lang="de-DE" sz="1991" dirty="0">
              <a:solidFill>
                <a:srgbClr val="4E9072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			      				//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control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loop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cycle</a:t>
            </a:r>
            <a:endParaRPr lang="de-DE" sz="1991" dirty="0">
              <a:solidFill>
                <a:srgbClr val="4E9072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float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latin typeface="Monaco" charset="0"/>
                <a:ea typeface="Monaco" charset="0"/>
                <a:cs typeface="Monaco" charset="0"/>
              </a:rPr>
              <a:t>vMax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199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20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;             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[</a:t>
            </a:r>
            <a:r>
              <a:rPr lang="de-DE" sz="1991" u="sng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cm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</a:t>
            </a:r>
            <a:r>
              <a:rPr lang="de-DE" sz="1991" u="sng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sec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] Max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speed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of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left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right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motor</a:t>
            </a:r>
            <a:endParaRPr lang="de-DE" sz="1991" dirty="0">
              <a:solidFill>
                <a:srgbClr val="4E9072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float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latin typeface="Monaco" charset="0"/>
                <a:ea typeface="Monaco" charset="0"/>
                <a:cs typeface="Monaco" charset="0"/>
              </a:rPr>
              <a:t>cmPerHalfPeriod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199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1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;   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[</a:t>
            </a:r>
            <a:r>
              <a:rPr lang="de-DE" sz="1991" u="sng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cm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]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Distance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traveled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by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motor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per half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period</a:t>
            </a:r>
            <a:endParaRPr lang="de-DE" sz="1991" dirty="0">
              <a:solidFill>
                <a:srgbClr val="4E9072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			     				// (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duration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of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true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or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false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)</a:t>
            </a:r>
          </a:p>
          <a:p>
            <a:pPr algn="l"/>
            <a:endParaRPr lang="de-DE" sz="199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pl-PL" sz="199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mr-IN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===================================================================================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region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SetSpeeds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:</a:t>
            </a:r>
          </a:p>
          <a:p>
            <a:pPr algn="l"/>
            <a:endParaRPr lang="de-DE" sz="199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initial state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SetSpeeds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>
                <a:solidFill>
                  <a:srgbClr val="3933FF"/>
                </a:solidFill>
                <a:latin typeface="Monaco" charset="0"/>
                <a:ea typeface="Monaco" charset="0"/>
                <a:cs typeface="Monaco" charset="0"/>
              </a:rPr>
              <a:t>"" {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Possible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syntax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,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to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replace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the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u="sng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flag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and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the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GenClk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region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,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and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not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having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to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condition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delayed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triggers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"</a:t>
            </a:r>
            <a:r>
              <a:rPr lang="de-DE" sz="1991" u="sng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&amp;":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clock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type = soft, </a:t>
            </a:r>
            <a:r>
              <a:rPr lang="de-DE" sz="1991" u="sng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min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pSetSpeedsMinUsec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,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max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pSetSpeedsMaxUsec</a:t>
            </a:r>
            <a:endParaRPr lang="de-DE" sz="1991" dirty="0">
              <a:solidFill>
                <a:srgbClr val="4E9072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bool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; 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Local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clock</a:t>
            </a:r>
            <a:endParaRPr lang="de-DE" sz="1991" dirty="0">
              <a:solidFill>
                <a:srgbClr val="4E9072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is-IS" sz="1991" dirty="0">
                <a:latin typeface="Monaco" charset="0"/>
                <a:ea typeface="Monaco" charset="0"/>
                <a:cs typeface="Monaco" charset="0"/>
              </a:rPr>
              <a:t>    </a:t>
            </a:r>
          </a:p>
          <a:p>
            <a:pPr algn="l"/>
            <a:r>
              <a:rPr lang="mr-IN" sz="199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mr-IN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===================================================================================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region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ProcessInputs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:</a:t>
            </a:r>
          </a:p>
          <a:p>
            <a:pPr algn="l"/>
            <a:endParaRPr lang="de-DE" sz="199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initial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state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latin typeface="Monaco" charset="0"/>
                <a:ea typeface="Monaco" charset="0"/>
                <a:cs typeface="Monaco" charset="0"/>
              </a:rPr>
              <a:t>Init</a:t>
            </a:r>
            <a:endParaRPr lang="de-DE" sz="199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Running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immediate;</a:t>
            </a:r>
          </a:p>
          <a:p>
            <a:pPr algn="l"/>
            <a:endParaRPr lang="de-DE" sz="199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state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Running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{</a:t>
            </a:r>
          </a:p>
          <a:p>
            <a:pPr algn="l"/>
            <a:r>
              <a:rPr lang="is-IS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is-IS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entry / v = </a:t>
            </a:r>
            <a:r>
              <a:rPr lang="is-IS" sz="199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0;</a:t>
            </a:r>
          </a:p>
          <a:p>
            <a:pPr algn="l"/>
            <a:r>
              <a:rPr lang="is-IS" sz="1991" dirty="0">
                <a:latin typeface="Monaco" charset="0"/>
                <a:ea typeface="Monaco" charset="0"/>
                <a:cs typeface="Monaco" charset="0"/>
              </a:rPr>
              <a:t>      </a:t>
            </a:r>
          </a:p>
          <a:p>
            <a:pPr algn="l"/>
            <a:r>
              <a:rPr lang="mr-IN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mr-IN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===================================================================================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region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CalcV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:</a:t>
            </a:r>
          </a:p>
          <a:p>
            <a:pPr algn="l"/>
            <a:endParaRPr lang="de-DE" sz="199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initial state Pause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Accel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&amp;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accel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&amp; !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decel</a:t>
            </a:r>
            <a:endParaRPr lang="de-DE" sz="199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Decel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&amp;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decel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&amp; !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accel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endParaRPr lang="de-DE" sz="199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state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Accel</a:t>
            </a:r>
            <a:endParaRPr lang="de-DE" sz="199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CheckMax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immediate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/ v +=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dV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endParaRPr lang="de-DE" sz="199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state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Decel</a:t>
            </a:r>
            <a:endParaRPr lang="de-DE" sz="199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CheckMin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immediate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/ v -=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dV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endParaRPr lang="de-DE" sz="199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state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CheckMax</a:t>
            </a:r>
            <a:endParaRPr lang="de-DE" sz="199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SetPeriod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immediate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v &lt;=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vMax</a:t>
            </a:r>
            <a:endParaRPr lang="de-DE" sz="199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SetPeriod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immediate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/ v =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vMax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endParaRPr lang="de-DE" sz="199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state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CheckMin</a:t>
            </a:r>
            <a:endParaRPr lang="de-DE" sz="199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SetPeriod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immediate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v &gt;= -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vMax</a:t>
            </a:r>
            <a:endParaRPr lang="de-DE" sz="199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SetPeriod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immediate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/ v = -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vMax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endParaRPr lang="de-DE" sz="199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state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SetPeriod</a:t>
            </a:r>
            <a:endParaRPr lang="de-DE" sz="199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Pause immediate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v == </a:t>
            </a:r>
            <a:r>
              <a:rPr lang="de-DE" sz="199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0 / </a:t>
            </a:r>
            <a:r>
              <a:rPr lang="de-DE" sz="1991" dirty="0" err="1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pMotorUsec</a:t>
            </a:r>
            <a:r>
              <a:rPr lang="de-DE" sz="199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 = 0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Pause immediate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/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pMotorUsec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=</a:t>
            </a:r>
          </a:p>
          <a:p>
            <a:pPr algn="l"/>
            <a:r>
              <a:rPr lang="is-IS" sz="1991" dirty="0">
                <a:latin typeface="Monaco" charset="0"/>
                <a:ea typeface="Monaco" charset="0"/>
                <a:cs typeface="Monaco" charset="0"/>
              </a:rPr>
              <a:t>      '(int) (1000000 * cmPerHalfPeriod / v)';</a:t>
            </a:r>
          </a:p>
          <a:p>
            <a:pPr algn="l"/>
            <a:r>
              <a:rPr lang="is-IS" sz="1991" dirty="0">
                <a:latin typeface="Monaco" charset="0"/>
                <a:ea typeface="Monaco" charset="0"/>
                <a:cs typeface="Monaco" charset="0"/>
              </a:rPr>
              <a:t>    }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o-&gt;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Running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&amp;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stop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/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pMotorUsec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199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0;    </a:t>
            </a:r>
          </a:p>
          <a:p>
            <a:pPr algn="l"/>
            <a:r>
              <a:rPr lang="is-IS" sz="1991" dirty="0">
                <a:latin typeface="Monaco" charset="0"/>
                <a:ea typeface="Monaco" charset="0"/>
                <a:cs typeface="Monaco" charset="0"/>
              </a:rPr>
              <a:t>    </a:t>
            </a:r>
          </a:p>
          <a:p>
            <a:pPr algn="l"/>
            <a:r>
              <a:rPr lang="mr-IN" sz="199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mr-IN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===================================================================================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region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GenClk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: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initial state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GenClkState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{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myWakeMinUsec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,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myWakeMaxUsec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endParaRPr lang="de-DE" sz="1991" dirty="0">
              <a:latin typeface="Monaco" charset="0"/>
              <a:ea typeface="Monaco" charset="0"/>
              <a:cs typeface="Monaco" charset="0"/>
            </a:endParaRPr>
          </a:p>
          <a:p>
            <a:pPr algn="l"/>
            <a:endParaRPr lang="de-DE" sz="199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initial state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Init</a:t>
            </a:r>
            <a:endParaRPr lang="de-DE" sz="199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AssertWakeTime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immediate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/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true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 err="1">
                <a:latin typeface="Monaco" charset="0"/>
                <a:ea typeface="Monaco" charset="0"/>
                <a:cs typeface="Monaco" charset="0"/>
              </a:rPr>
              <a:t>myWakeMinUsec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1991" dirty="0" err="1">
                <a:latin typeface="Monaco" charset="0"/>
                <a:ea typeface="Monaco" charset="0"/>
                <a:cs typeface="Monaco" charset="0"/>
              </a:rPr>
              <a:t>currentUsec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+ </a:t>
            </a:r>
            <a:r>
              <a:rPr lang="de-DE" sz="1991" dirty="0" err="1">
                <a:latin typeface="Monaco" charset="0"/>
                <a:ea typeface="Monaco" charset="0"/>
                <a:cs typeface="Monaco" charset="0"/>
              </a:rPr>
              <a:t>pSetSpeedsMinUsec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 err="1">
                <a:latin typeface="Monaco" charset="0"/>
                <a:ea typeface="Monaco" charset="0"/>
                <a:cs typeface="Monaco" charset="0"/>
              </a:rPr>
              <a:t>myWakeMaxUsec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1991" dirty="0" err="1">
                <a:latin typeface="Monaco" charset="0"/>
                <a:ea typeface="Monaco" charset="0"/>
                <a:cs typeface="Monaco" charset="0"/>
              </a:rPr>
              <a:t>currentUsec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+ </a:t>
            </a:r>
            <a:r>
              <a:rPr lang="de-DE" sz="1991" dirty="0" err="1">
                <a:latin typeface="Monaco" charset="0"/>
                <a:ea typeface="Monaco" charset="0"/>
                <a:cs typeface="Monaco" charset="0"/>
              </a:rPr>
              <a:t>pSetSpeedsMaxUsec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endParaRPr lang="de-DE" sz="199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connector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state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AssertWakeTime</a:t>
            </a:r>
            <a:endParaRPr lang="de-DE" sz="199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Pause immediate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/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wakeUsec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myWakeMaxUsec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 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Initialize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wakeUsec</a:t>
            </a:r>
            <a:endParaRPr lang="de-DE" sz="1991" dirty="0">
              <a:solidFill>
                <a:srgbClr val="4E9072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endParaRPr lang="de-DE" sz="199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7ADC6"/>
                </a:solidFill>
                <a:latin typeface="Monaco" charset="0"/>
                <a:ea typeface="Monaco" charset="0"/>
                <a:cs typeface="Monaco" charset="0"/>
              </a:rPr>
              <a:t>@</a:t>
            </a:r>
            <a:r>
              <a:rPr lang="de-DE" sz="1991" dirty="0" err="1">
                <a:solidFill>
                  <a:srgbClr val="97ADC6"/>
                </a:solidFill>
                <a:latin typeface="Monaco" charset="0"/>
                <a:ea typeface="Monaco" charset="0"/>
                <a:cs typeface="Monaco" charset="0"/>
              </a:rPr>
              <a:t>layout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[</a:t>
            </a:r>
            <a:r>
              <a:rPr lang="de-DE" sz="1991" dirty="0" err="1">
                <a:solidFill>
                  <a:srgbClr val="97ADC6"/>
                </a:solidFill>
                <a:latin typeface="Monaco" charset="0"/>
                <a:ea typeface="Monaco" charset="0"/>
                <a:cs typeface="Monaco" charset="0"/>
              </a:rPr>
              <a:t>layerConstraint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] </a:t>
            </a:r>
            <a:r>
              <a:rPr lang="de-DE" sz="1991" dirty="0">
                <a:solidFill>
                  <a:srgbClr val="5377C5"/>
                </a:solidFill>
                <a:latin typeface="Monaco" charset="0"/>
                <a:ea typeface="Monaco" charset="0"/>
                <a:cs typeface="Monaco" charset="0"/>
              </a:rPr>
              <a:t>LAST</a:t>
            </a:r>
            <a:endParaRPr lang="de-DE" sz="1991" dirty="0">
              <a:solidFill>
                <a:srgbClr val="97ADC6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state Pause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AssertWakeTime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currentUsec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&lt;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myWakeMinUsec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/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false</a:t>
            </a:r>
            <a:endParaRPr lang="de-DE" sz="199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is-IS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is-IS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Init;</a:t>
            </a:r>
          </a:p>
          <a:p>
            <a:pPr algn="l"/>
            <a:r>
              <a:rPr lang="is-IS" sz="1991" dirty="0">
                <a:latin typeface="Monaco" charset="0"/>
                <a:ea typeface="Monaco" charset="0"/>
                <a:cs typeface="Monaco" charset="0"/>
              </a:rPr>
              <a:t>    };</a:t>
            </a:r>
          </a:p>
          <a:p>
            <a:pPr algn="l"/>
            <a:r>
              <a:rPr lang="mr-IN" sz="1991" dirty="0">
                <a:latin typeface="Monaco" charset="0"/>
                <a:ea typeface="Monaco" charset="0"/>
                <a:cs typeface="Monaco" charset="0"/>
              </a:rPr>
              <a:t>  };</a:t>
            </a:r>
          </a:p>
          <a:p>
            <a:pPr algn="l"/>
            <a:r>
              <a:rPr lang="bg-BG" sz="1991" dirty="0">
                <a:latin typeface="Monaco" charset="0"/>
                <a:ea typeface="Monaco" charset="0"/>
                <a:cs typeface="Monaco" charset="0"/>
              </a:rPr>
              <a:t>  </a:t>
            </a:r>
          </a:p>
          <a:p>
            <a:pPr algn="l"/>
            <a:r>
              <a:rPr lang="mr-IN" sz="199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mr-IN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===================================================================================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region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CtrlMotor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:</a:t>
            </a:r>
          </a:p>
          <a:p>
            <a:pPr algn="l"/>
            <a:endParaRPr lang="de-DE" sz="199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initial state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CtrlMotor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>
                <a:solidFill>
                  <a:srgbClr val="3933FF"/>
                </a:solidFill>
                <a:latin typeface="Monaco" charset="0"/>
                <a:ea typeface="Monaco" charset="0"/>
                <a:cs typeface="Monaco" charset="0"/>
              </a:rPr>
              <a:t>"" {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Possible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syntax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,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to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replace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the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u="sng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flag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and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the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GenClk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region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,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and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not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having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to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condition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delayed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triggers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"</a:t>
            </a:r>
            <a:r>
              <a:rPr lang="de-DE" sz="1991" u="sng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&amp;":</a:t>
            </a:r>
          </a:p>
          <a:p>
            <a:pPr algn="l"/>
            <a:r>
              <a:rPr lang="en-US" sz="199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en-US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clock type = hard, </a:t>
            </a:r>
            <a:r>
              <a:rPr lang="en-US" sz="1991" u="sng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min</a:t>
            </a:r>
            <a:r>
              <a:rPr lang="en-US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= 1000000 * </a:t>
            </a:r>
            <a:r>
              <a:rPr lang="en-US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cmPerHalfPeriod</a:t>
            </a:r>
            <a:r>
              <a:rPr lang="en-US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/ </a:t>
            </a:r>
            <a:r>
              <a:rPr lang="en-US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vMax</a:t>
            </a:r>
            <a:r>
              <a:rPr lang="en-US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  // = 50000</a:t>
            </a:r>
          </a:p>
          <a:p>
            <a:pPr algn="l"/>
            <a:r>
              <a:rPr lang="en-US" sz="199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en-US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bool</a:t>
            </a:r>
            <a:r>
              <a:rPr lang="en-US" sz="199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1991" dirty="0" err="1"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en-US" sz="1991" dirty="0">
                <a:latin typeface="Monaco" charset="0"/>
                <a:ea typeface="Monaco" charset="0"/>
                <a:cs typeface="Monaco" charset="0"/>
              </a:rPr>
              <a:t>; </a:t>
            </a:r>
            <a:r>
              <a:rPr lang="en-US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Local clock</a:t>
            </a:r>
          </a:p>
          <a:p>
            <a:pPr algn="l"/>
            <a:endParaRPr lang="en-US" sz="199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mr-IN" sz="199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mr-IN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===================================================================================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region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GenClk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:</a:t>
            </a:r>
          </a:p>
          <a:p>
            <a:pPr algn="l"/>
            <a:endParaRPr lang="de-DE" sz="199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initial state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GenClkState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>
                <a:solidFill>
                  <a:srgbClr val="3933FF"/>
                </a:solidFill>
                <a:latin typeface="Monaco" charset="0"/>
                <a:ea typeface="Monaco" charset="0"/>
                <a:cs typeface="Monaco" charset="0"/>
              </a:rPr>
              <a:t>"" {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myWakeUsec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endParaRPr lang="de-DE" sz="199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initial state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Stopped</a:t>
            </a:r>
            <a:endParaRPr lang="de-DE" sz="199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AssertWakeTime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immediate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pMotorUsec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&gt; </a:t>
            </a:r>
            <a:r>
              <a:rPr lang="de-DE" sz="199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0 / </a:t>
            </a:r>
            <a:r>
              <a:rPr lang="de-DE" sz="1991" dirty="0" err="1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myWakeUsec</a:t>
            </a:r>
            <a:r>
              <a:rPr lang="de-DE" sz="199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1991" dirty="0" err="1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currentUsec</a:t>
            </a:r>
            <a:r>
              <a:rPr lang="de-DE" sz="199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 +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 err="1">
                <a:latin typeface="Monaco" charset="0"/>
                <a:ea typeface="Monaco" charset="0"/>
                <a:cs typeface="Monaco" charset="0"/>
              </a:rPr>
              <a:t>pMotorUsec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; </a:t>
            </a:r>
            <a:r>
              <a:rPr lang="de-DE" sz="1991" dirty="0" err="1"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1991" dirty="0" err="1">
                <a:latin typeface="Monaco" charset="0"/>
                <a:ea typeface="Monaco" charset="0"/>
                <a:cs typeface="Monaco" charset="0"/>
              </a:rPr>
              <a:t>true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endParaRPr lang="de-DE" sz="199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connector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state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AssertWakeTime</a:t>
            </a:r>
            <a:endParaRPr lang="de-DE" sz="199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Running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immediate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/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wakeUsec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min=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myWakeUsec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 </a:t>
            </a:r>
            <a:r>
              <a:rPr lang="de-DE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Initialize </a:t>
            </a:r>
            <a:r>
              <a:rPr lang="de-DE" sz="199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wakeUsec</a:t>
            </a:r>
            <a:endParaRPr lang="de-DE" sz="1991" dirty="0">
              <a:solidFill>
                <a:srgbClr val="4E9072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endParaRPr lang="de-DE" sz="199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	  </a:t>
            </a:r>
            <a:r>
              <a:rPr lang="de-DE" sz="1991" dirty="0">
                <a:solidFill>
                  <a:srgbClr val="97ADC6"/>
                </a:solidFill>
                <a:latin typeface="Monaco" charset="0"/>
                <a:ea typeface="Monaco" charset="0"/>
                <a:cs typeface="Monaco" charset="0"/>
              </a:rPr>
              <a:t>@</a:t>
            </a:r>
            <a:r>
              <a:rPr lang="de-DE" sz="1991" dirty="0" err="1">
                <a:solidFill>
                  <a:srgbClr val="97ADC6"/>
                </a:solidFill>
                <a:latin typeface="Monaco" charset="0"/>
                <a:ea typeface="Monaco" charset="0"/>
                <a:cs typeface="Monaco" charset="0"/>
              </a:rPr>
              <a:t>layout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[</a:t>
            </a:r>
            <a:r>
              <a:rPr lang="de-DE" sz="1991" dirty="0" err="1">
                <a:solidFill>
                  <a:srgbClr val="97ADC6"/>
                </a:solidFill>
                <a:latin typeface="Monaco" charset="0"/>
                <a:ea typeface="Monaco" charset="0"/>
                <a:cs typeface="Monaco" charset="0"/>
              </a:rPr>
              <a:t>layerConstraint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] </a:t>
            </a:r>
            <a:r>
              <a:rPr lang="de-DE" sz="1991" dirty="0">
                <a:solidFill>
                  <a:srgbClr val="5377C5"/>
                </a:solidFill>
                <a:latin typeface="Monaco" charset="0"/>
                <a:ea typeface="Monaco" charset="0"/>
                <a:cs typeface="Monaco" charset="0"/>
              </a:rPr>
              <a:t>LAST</a:t>
            </a:r>
            <a:endParaRPr lang="de-DE" sz="1991" dirty="0">
              <a:solidFill>
                <a:srgbClr val="97ADC6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state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Running</a:t>
            </a:r>
            <a:endParaRPr lang="de-DE" sz="199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ResetClock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/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false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r>
              <a:rPr lang="is-IS" sz="1991" dirty="0">
                <a:latin typeface="Monaco" charset="0"/>
                <a:ea typeface="Monaco" charset="0"/>
                <a:cs typeface="Monaco" charset="0"/>
              </a:rPr>
              <a:t>      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connector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state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ResetClock</a:t>
            </a:r>
            <a:endParaRPr lang="de-DE" sz="199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AssertWakeTime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immediate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pMotorUsec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&gt; </a:t>
            </a:r>
            <a:r>
              <a:rPr lang="de-DE" sz="199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0 &amp; </a:t>
            </a:r>
            <a:r>
              <a:rPr lang="de-DE" sz="1991" dirty="0" err="1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currentUsec</a:t>
            </a:r>
            <a:r>
              <a:rPr lang="de-DE" sz="199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 &lt; </a:t>
            </a:r>
            <a:r>
              <a:rPr lang="de-DE" sz="1991" dirty="0" err="1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myWakeUsec</a:t>
            </a:r>
            <a:endParaRPr lang="de-DE" sz="1991" dirty="0">
              <a:solidFill>
                <a:srgbClr val="909090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Stopped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immediate;</a:t>
            </a:r>
          </a:p>
          <a:p>
            <a:pPr algn="l"/>
            <a:r>
              <a:rPr lang="is-IS" sz="1991" dirty="0">
                <a:latin typeface="Monaco" charset="0"/>
                <a:ea typeface="Monaco" charset="0"/>
                <a:cs typeface="Monaco" charset="0"/>
              </a:rPr>
              <a:t>    };</a:t>
            </a:r>
          </a:p>
          <a:p>
            <a:pPr algn="l"/>
            <a:r>
              <a:rPr lang="is-IS" sz="1991" dirty="0">
                <a:latin typeface="Monaco" charset="0"/>
                <a:ea typeface="Monaco" charset="0"/>
                <a:cs typeface="Monaco" charset="0"/>
              </a:rPr>
              <a:t>    </a:t>
            </a:r>
          </a:p>
          <a:p>
            <a:pPr algn="l"/>
            <a:r>
              <a:rPr lang="mr-IN" sz="199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mr-IN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===================================================================================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region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Motor:</a:t>
            </a:r>
          </a:p>
          <a:p>
            <a:pPr algn="l"/>
            <a:endParaRPr lang="de-DE" sz="199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initial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state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Low</a:t>
            </a:r>
            <a:endParaRPr lang="de-DE" sz="199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High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/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motor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true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endParaRPr lang="de-DE" sz="199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state High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Low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/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motor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false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r>
              <a:rPr lang="mr-IN" sz="1991" dirty="0">
                <a:latin typeface="Monaco" charset="0"/>
                <a:ea typeface="Monaco" charset="0"/>
                <a:cs typeface="Monaco" charset="0"/>
              </a:rPr>
              <a:t>  };</a:t>
            </a:r>
          </a:p>
          <a:p>
            <a:pPr algn="l"/>
            <a:r>
              <a:rPr lang="bg-BG" sz="1991" dirty="0">
                <a:latin typeface="Monaco" charset="0"/>
                <a:ea typeface="Monaco" charset="0"/>
                <a:cs typeface="Monaco" charset="0"/>
              </a:rPr>
              <a:t>  </a:t>
            </a:r>
          </a:p>
          <a:p>
            <a:pPr algn="l"/>
            <a:r>
              <a:rPr lang="mr-IN" sz="199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mr-IN" sz="199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===================================================================================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region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SimTime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: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initial state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SimTimeState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>
                <a:solidFill>
                  <a:srgbClr val="3933FF"/>
                </a:solidFill>
                <a:latin typeface="Monaco" charset="0"/>
                <a:ea typeface="Monaco" charset="0"/>
                <a:cs typeface="Monaco" charset="0"/>
              </a:rPr>
              <a:t>"" {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during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/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pUsec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currentUsec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 err="1">
                <a:latin typeface="Monaco" charset="0"/>
                <a:ea typeface="Monaco" charset="0"/>
                <a:cs typeface="Monaco" charset="0"/>
              </a:rPr>
              <a:t>currentUsec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pre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wakeUsec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);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 err="1">
                <a:latin typeface="Monaco" charset="0"/>
                <a:ea typeface="Monaco" charset="0"/>
                <a:cs typeface="Monaco" charset="0"/>
              </a:rPr>
              <a:t>pUsec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1991" dirty="0" err="1">
                <a:latin typeface="Monaco" charset="0"/>
                <a:ea typeface="Monaco" charset="0"/>
                <a:cs typeface="Monaco" charset="0"/>
              </a:rPr>
              <a:t>currentUsec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- </a:t>
            </a:r>
            <a:r>
              <a:rPr lang="de-DE" sz="1991" dirty="0" err="1">
                <a:latin typeface="Monaco" charset="0"/>
                <a:ea typeface="Monaco" charset="0"/>
                <a:cs typeface="Monaco" charset="0"/>
              </a:rPr>
              <a:t>pUsec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1991" dirty="0" err="1">
                <a:latin typeface="Monaco" charset="0"/>
                <a:ea typeface="Monaco" charset="0"/>
                <a:cs typeface="Monaco" charset="0"/>
              </a:rPr>
              <a:t>pMinUsec</a:t>
            </a:r>
            <a:r>
              <a:rPr lang="de-DE" sz="199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min= </a:t>
            </a:r>
            <a:r>
              <a:rPr lang="de-DE" sz="199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pUsec</a:t>
            </a:r>
            <a:r>
              <a:rPr lang="de-DE" sz="199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r>
              <a:rPr lang="is-IS" sz="199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mr-IN" sz="1991" dirty="0">
                <a:latin typeface="Monaco" charset="0"/>
                <a:ea typeface="Monaco" charset="0"/>
                <a:cs typeface="Monaco" charset="0"/>
              </a:rPr>
              <a:t>};</a:t>
            </a:r>
          </a:p>
          <a:p>
            <a:pPr algn="l"/>
            <a:r>
              <a:rPr lang="pl-PL" sz="1991" dirty="0">
                <a:latin typeface="Monaco" charset="0"/>
                <a:ea typeface="Monaco" charset="0"/>
                <a:cs typeface="Monaco" charset="0"/>
              </a:rPr>
              <a:t>  }</a:t>
            </a:r>
          </a:p>
          <a:p>
            <a:pPr algn="l"/>
            <a:endParaRPr lang="pl-PL" sz="2276" dirty="0">
              <a:latin typeface="Monaco" charset="0"/>
              <a:ea typeface="Monaco" charset="0"/>
              <a:cs typeface="Monac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54929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9262" y="2753289"/>
            <a:ext cx="9153576" cy="4136247"/>
          </a:xfr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en-US" i="1" dirty="0"/>
              <a:t>Now use KIELER to</a:t>
            </a:r>
            <a:br>
              <a:rPr lang="en-US" i="1" dirty="0"/>
            </a:br>
            <a:r>
              <a:rPr lang="en-US" i="1" dirty="0"/>
              <a:t>synthesize graphical </a:t>
            </a:r>
            <a:r>
              <a:rPr lang="en-US" i="1" dirty="0" err="1"/>
              <a:t>SCChart</a:t>
            </a:r>
            <a:r>
              <a:rPr lang="en-US" i="1" dirty="0"/>
              <a:t> with ELK</a:t>
            </a:r>
            <a:br>
              <a:rPr lang="en-US" i="1" dirty="0"/>
            </a:br>
            <a:r>
              <a:rPr lang="en-US" i="1" dirty="0"/>
              <a:t>and simulate ...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AC3D-CB5B-044B-B8EA-E687B5ECD907}" type="slidenum">
              <a:rPr lang="en-US" smtClean="0"/>
              <a:pPr/>
              <a:t>115</a:t>
            </a:fld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225175" y="1549036"/>
            <a:ext cx="6347145" cy="7749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711" dirty="0">
                <a:solidFill>
                  <a:srgbClr val="5377C5"/>
                </a:solidFill>
                <a:latin typeface="Monaco" charset="0"/>
                <a:ea typeface="Monaco" charset="0"/>
                <a:cs typeface="Monaco" charset="0"/>
              </a:rPr>
              <a:t>/** Controller for stepper motor</a:t>
            </a:r>
          </a:p>
          <a:p>
            <a:pPr algn="l"/>
            <a:r>
              <a:rPr lang="mr-IN" sz="711" dirty="0">
                <a:solidFill>
                  <a:srgbClr val="5377C5"/>
                </a:solidFill>
                <a:latin typeface="Monaco" charset="0"/>
                <a:ea typeface="Monaco" charset="0"/>
                <a:cs typeface="Monaco" charset="0"/>
              </a:rPr>
              <a:t> */</a:t>
            </a:r>
          </a:p>
          <a:p>
            <a:pPr algn="l"/>
            <a:endParaRPr lang="mr-IN" sz="71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scchart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MOTOR {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output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latin typeface="Monaco" charset="0"/>
                <a:ea typeface="Monaco" charset="0"/>
                <a:cs typeface="Monaco" charset="0"/>
              </a:rPr>
              <a:t>currentUsec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71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0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;  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[</a:t>
            </a:r>
            <a:r>
              <a:rPr lang="de-DE" sz="711" u="sng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usec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]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Current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simulated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time;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when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deployed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,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this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should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be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input</a:t>
            </a:r>
            <a:endParaRPr lang="de-DE" sz="711" dirty="0">
              <a:solidFill>
                <a:srgbClr val="4E9072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output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latin typeface="Monaco" charset="0"/>
                <a:ea typeface="Monaco" charset="0"/>
                <a:cs typeface="Monaco" charset="0"/>
              </a:rPr>
              <a:t>wakeUsec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;         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[</a:t>
            </a:r>
            <a:r>
              <a:rPr lang="de-DE" sz="711" u="sng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usec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] Time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for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next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wake-up</a:t>
            </a:r>
            <a:endParaRPr lang="de-DE" sz="711" dirty="0">
              <a:solidFill>
                <a:srgbClr val="4E9072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endParaRPr lang="de-DE" sz="71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input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bool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latin typeface="Monaco" charset="0"/>
                <a:ea typeface="Monaco" charset="0"/>
                <a:cs typeface="Monaco" charset="0"/>
              </a:rPr>
              <a:t>accel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, </a:t>
            </a:r>
            <a:r>
              <a:rPr lang="de-DE" sz="711" dirty="0" err="1">
                <a:latin typeface="Monaco" charset="0"/>
                <a:ea typeface="Monaco" charset="0"/>
                <a:cs typeface="Monaco" charset="0"/>
              </a:rPr>
              <a:t>decel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;     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Increase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decrease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speed</a:t>
            </a:r>
            <a:endParaRPr lang="de-DE" sz="711" dirty="0">
              <a:solidFill>
                <a:srgbClr val="4E9072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input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bool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latin typeface="Monaco" charset="0"/>
                <a:ea typeface="Monaco" charset="0"/>
                <a:cs typeface="Monaco" charset="0"/>
              </a:rPr>
              <a:t>stop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;             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Emergency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stop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-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sets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(angular)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speeds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to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0</a:t>
            </a:r>
          </a:p>
          <a:p>
            <a:pPr algn="l"/>
            <a:endParaRPr lang="de-DE" sz="71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output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bool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motor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false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   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Motor pulse</a:t>
            </a:r>
          </a:p>
          <a:p>
            <a:pPr algn="l"/>
            <a:r>
              <a:rPr lang="is-IS" sz="71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is-IS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output</a:t>
            </a:r>
            <a:r>
              <a:rPr lang="is-IS" sz="71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is-IS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float</a:t>
            </a:r>
            <a:r>
              <a:rPr lang="is-IS" sz="711" dirty="0">
                <a:latin typeface="Monaco" charset="0"/>
                <a:ea typeface="Monaco" charset="0"/>
                <a:cs typeface="Monaco" charset="0"/>
              </a:rPr>
              <a:t> v;              </a:t>
            </a:r>
            <a:r>
              <a:rPr lang="is-IS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[</a:t>
            </a:r>
            <a:r>
              <a:rPr lang="is-IS" sz="711" u="sng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cm</a:t>
            </a:r>
            <a:r>
              <a:rPr lang="is-IS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</a:t>
            </a:r>
            <a:r>
              <a:rPr lang="is-IS" sz="711" u="sng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sec</a:t>
            </a:r>
            <a:r>
              <a:rPr lang="is-IS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] Robot speed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output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latin typeface="Monaco" charset="0"/>
                <a:ea typeface="Monaco" charset="0"/>
                <a:cs typeface="Monaco" charset="0"/>
              </a:rPr>
              <a:t>pMotorUsec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;            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[</a:t>
            </a:r>
            <a:r>
              <a:rPr lang="de-DE" sz="711" u="sng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usec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] Half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period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for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motor</a:t>
            </a:r>
            <a:endParaRPr lang="de-DE" sz="711" dirty="0">
              <a:solidFill>
                <a:srgbClr val="4E9072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bg-BG" sz="711" dirty="0">
                <a:latin typeface="Monaco" charset="0"/>
                <a:ea typeface="Monaco" charset="0"/>
                <a:cs typeface="Monaco" charset="0"/>
              </a:rPr>
              <a:t>  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latin typeface="Monaco" charset="0"/>
                <a:ea typeface="Monaco" charset="0"/>
                <a:cs typeface="Monaco" charset="0"/>
              </a:rPr>
              <a:t>pSetSpeedsMaxUsec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71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500000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; 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[</a:t>
            </a:r>
            <a:r>
              <a:rPr lang="de-DE" sz="711" u="sng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usec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] Maximum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period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of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speed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control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loop</a:t>
            </a:r>
            <a:endParaRPr lang="de-DE" sz="711" dirty="0">
              <a:solidFill>
                <a:srgbClr val="4E9072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latin typeface="Monaco" charset="0"/>
                <a:ea typeface="Monaco" charset="0"/>
                <a:cs typeface="Monaco" charset="0"/>
              </a:rPr>
              <a:t>pSetSpeedsMinUsec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71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400000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; 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[</a:t>
            </a:r>
            <a:r>
              <a:rPr lang="de-DE" sz="711" u="sng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usec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] Minimum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period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of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speed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control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loop</a:t>
            </a:r>
            <a:endParaRPr lang="de-DE" sz="711" dirty="0">
              <a:solidFill>
                <a:srgbClr val="4E9072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output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latin typeface="Monaco" charset="0"/>
                <a:ea typeface="Monaco" charset="0"/>
                <a:cs typeface="Monaco" charset="0"/>
              </a:rPr>
              <a:t>pUsec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;             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[</a:t>
            </a:r>
            <a:r>
              <a:rPr lang="de-DE" sz="711" u="sng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usec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]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Previous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period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(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delta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of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wake-up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times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)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output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pMinUsec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pSetSpeedsMaxUsec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 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[</a:t>
            </a:r>
            <a:r>
              <a:rPr lang="de-DE" sz="711" u="sng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usec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] Minimum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period</a:t>
            </a:r>
            <a:endParaRPr lang="de-DE" sz="711" dirty="0">
              <a:solidFill>
                <a:srgbClr val="4E9072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bg-BG" sz="711" dirty="0">
                <a:latin typeface="Monaco" charset="0"/>
                <a:ea typeface="Monaco" charset="0"/>
                <a:cs typeface="Monaco" charset="0"/>
              </a:rPr>
              <a:t>  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float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latin typeface="Monaco" charset="0"/>
                <a:ea typeface="Monaco" charset="0"/>
                <a:cs typeface="Monaco" charset="0"/>
              </a:rPr>
              <a:t>dV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71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2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;                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[</a:t>
            </a:r>
            <a:r>
              <a:rPr lang="de-DE" sz="711" u="sng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cm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</a:t>
            </a:r>
            <a:r>
              <a:rPr lang="de-DE" sz="711" u="sng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sec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] Delta v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applied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during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one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speed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control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loop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cycle</a:t>
            </a:r>
            <a:endParaRPr lang="de-DE" sz="711" dirty="0">
              <a:solidFill>
                <a:srgbClr val="4E9072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float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latin typeface="Monaco" charset="0"/>
                <a:ea typeface="Monaco" charset="0"/>
                <a:cs typeface="Monaco" charset="0"/>
              </a:rPr>
              <a:t>vMax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71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20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;             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[</a:t>
            </a:r>
            <a:r>
              <a:rPr lang="de-DE" sz="711" u="sng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cm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</a:t>
            </a:r>
            <a:r>
              <a:rPr lang="de-DE" sz="711" u="sng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sec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] Max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speed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of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left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right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motor</a:t>
            </a:r>
            <a:endParaRPr lang="de-DE" sz="711" dirty="0">
              <a:solidFill>
                <a:srgbClr val="4E9072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float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latin typeface="Monaco" charset="0"/>
                <a:ea typeface="Monaco" charset="0"/>
                <a:cs typeface="Monaco" charset="0"/>
              </a:rPr>
              <a:t>cmPerHalfPeriod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71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1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;   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[</a:t>
            </a:r>
            <a:r>
              <a:rPr lang="de-DE" sz="711" u="sng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cm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]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Distance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traveled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by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motor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per half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period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(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duration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of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true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or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false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)</a:t>
            </a:r>
          </a:p>
          <a:p>
            <a:pPr algn="l"/>
            <a:endParaRPr lang="de-DE" sz="71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pl-PL" sz="71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mr-IN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===================================================================================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region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SetSpeeds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:</a:t>
            </a:r>
          </a:p>
          <a:p>
            <a:pPr algn="l"/>
            <a:endParaRPr lang="de-DE" sz="71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initial state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SetSpeeds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>
                <a:solidFill>
                  <a:srgbClr val="3933FF"/>
                </a:solidFill>
                <a:latin typeface="Monaco" charset="0"/>
                <a:ea typeface="Monaco" charset="0"/>
                <a:cs typeface="Monaco" charset="0"/>
              </a:rPr>
              <a:t>"" {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Possible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syntax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,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to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replace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the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u="sng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flag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and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the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GenClk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region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,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and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not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having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to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condition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delayed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triggers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"</a:t>
            </a:r>
            <a:r>
              <a:rPr lang="de-DE" sz="711" u="sng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&amp;":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clock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type = soft, </a:t>
            </a:r>
            <a:r>
              <a:rPr lang="de-DE" sz="711" u="sng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min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pSetSpeedsMinUsec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,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max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pSetSpeedsMaxUsec</a:t>
            </a:r>
            <a:endParaRPr lang="de-DE" sz="711" dirty="0">
              <a:solidFill>
                <a:srgbClr val="4E9072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bool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; 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Local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clock</a:t>
            </a:r>
            <a:endParaRPr lang="de-DE" sz="711" dirty="0">
              <a:solidFill>
                <a:srgbClr val="4E9072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is-IS" sz="711" dirty="0">
                <a:latin typeface="Monaco" charset="0"/>
                <a:ea typeface="Monaco" charset="0"/>
                <a:cs typeface="Monaco" charset="0"/>
              </a:rPr>
              <a:t>    </a:t>
            </a:r>
          </a:p>
          <a:p>
            <a:pPr algn="l"/>
            <a:r>
              <a:rPr lang="mr-IN" sz="71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mr-IN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===================================================================================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region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ProcessInputs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:</a:t>
            </a:r>
          </a:p>
          <a:p>
            <a:pPr algn="l"/>
            <a:endParaRPr lang="de-DE" sz="71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initial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state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latin typeface="Monaco" charset="0"/>
                <a:ea typeface="Monaco" charset="0"/>
                <a:cs typeface="Monaco" charset="0"/>
              </a:rPr>
              <a:t>Init</a:t>
            </a:r>
            <a:endParaRPr lang="de-DE" sz="71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Running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immediate;</a:t>
            </a:r>
          </a:p>
          <a:p>
            <a:pPr algn="l"/>
            <a:endParaRPr lang="de-DE" sz="71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state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Running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{</a:t>
            </a:r>
          </a:p>
          <a:p>
            <a:pPr algn="l"/>
            <a:r>
              <a:rPr lang="is-IS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is-IS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entry / v = </a:t>
            </a:r>
            <a:r>
              <a:rPr lang="is-IS" sz="71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0;</a:t>
            </a:r>
          </a:p>
          <a:p>
            <a:pPr algn="l"/>
            <a:r>
              <a:rPr lang="is-IS" sz="711" dirty="0">
                <a:latin typeface="Monaco" charset="0"/>
                <a:ea typeface="Monaco" charset="0"/>
                <a:cs typeface="Monaco" charset="0"/>
              </a:rPr>
              <a:t>      </a:t>
            </a:r>
          </a:p>
          <a:p>
            <a:pPr algn="l"/>
            <a:r>
              <a:rPr lang="mr-IN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mr-IN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===================================================================================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region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CalcV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:</a:t>
            </a:r>
          </a:p>
          <a:p>
            <a:pPr algn="l"/>
            <a:endParaRPr lang="de-DE" sz="71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initial state Pause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Accel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&amp;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accel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&amp; !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decel</a:t>
            </a:r>
            <a:endParaRPr lang="de-DE" sz="71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Decel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&amp;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decel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&amp; !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accel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endParaRPr lang="de-DE" sz="71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state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Accel</a:t>
            </a:r>
            <a:endParaRPr lang="de-DE" sz="71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CheckMax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immediate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/ v +=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dV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endParaRPr lang="de-DE" sz="71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state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Decel</a:t>
            </a:r>
            <a:endParaRPr lang="de-DE" sz="71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CheckMin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immediate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/ v -=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dV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endParaRPr lang="de-DE" sz="71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state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CheckMax</a:t>
            </a:r>
            <a:endParaRPr lang="de-DE" sz="71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SetPeriod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immediate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v &lt;=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vMax</a:t>
            </a:r>
            <a:endParaRPr lang="de-DE" sz="71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SetPeriod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immediate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/ v =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vMax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endParaRPr lang="de-DE" sz="71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state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CheckMin</a:t>
            </a:r>
            <a:endParaRPr lang="de-DE" sz="71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SetPeriod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immediate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v &gt;= -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vMax</a:t>
            </a:r>
            <a:endParaRPr lang="de-DE" sz="71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SetPeriod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immediate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/ v = -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vMax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endParaRPr lang="de-DE" sz="71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state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SetPeriod</a:t>
            </a:r>
            <a:endParaRPr lang="de-DE" sz="71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Pause immediate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v == </a:t>
            </a:r>
            <a:r>
              <a:rPr lang="de-DE" sz="71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0 / </a:t>
            </a:r>
            <a:r>
              <a:rPr lang="de-DE" sz="711" dirty="0" err="1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pMotorUsec</a:t>
            </a:r>
            <a:r>
              <a:rPr lang="de-DE" sz="71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 = 0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Pause immediate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/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pMotorUsec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=</a:t>
            </a:r>
          </a:p>
          <a:p>
            <a:pPr algn="l"/>
            <a:r>
              <a:rPr lang="is-IS" sz="711" dirty="0">
                <a:latin typeface="Monaco" charset="0"/>
                <a:ea typeface="Monaco" charset="0"/>
                <a:cs typeface="Monaco" charset="0"/>
              </a:rPr>
              <a:t>      '(int) (1000000 * cmPerHalfPeriod / v)';</a:t>
            </a:r>
          </a:p>
          <a:p>
            <a:pPr algn="l"/>
            <a:r>
              <a:rPr lang="is-IS" sz="711" dirty="0">
                <a:latin typeface="Monaco" charset="0"/>
                <a:ea typeface="Monaco" charset="0"/>
                <a:cs typeface="Monaco" charset="0"/>
              </a:rPr>
              <a:t>    }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o-&gt;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Running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&amp;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stop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/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pMotorUsec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71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0;    </a:t>
            </a:r>
          </a:p>
          <a:p>
            <a:pPr algn="l"/>
            <a:r>
              <a:rPr lang="is-IS" sz="711" dirty="0">
                <a:latin typeface="Monaco" charset="0"/>
                <a:ea typeface="Monaco" charset="0"/>
                <a:cs typeface="Monaco" charset="0"/>
              </a:rPr>
              <a:t>    </a:t>
            </a:r>
          </a:p>
          <a:p>
            <a:pPr algn="l"/>
            <a:r>
              <a:rPr lang="mr-IN" sz="711" dirty="0">
                <a:latin typeface="Monaco" charset="0"/>
                <a:ea typeface="Monaco" charset="0"/>
                <a:cs typeface="Monaco" charset="0"/>
              </a:rPr>
              <a:t>   </a:t>
            </a:r>
            <a:endParaRPr lang="pl-PL" sz="711" dirty="0">
              <a:latin typeface="Monaco" charset="0"/>
              <a:ea typeface="Monaco" charset="0"/>
              <a:cs typeface="Monaco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416593" y="1549035"/>
            <a:ext cx="6347145" cy="796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mr-IN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===================================================================================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region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GenClk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: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initial state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GenClkState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{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myWakeMinUsec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,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myWakeMaxUsec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endParaRPr lang="de-DE" sz="711" dirty="0">
              <a:latin typeface="Monaco" charset="0"/>
              <a:ea typeface="Monaco" charset="0"/>
              <a:cs typeface="Monaco" charset="0"/>
            </a:endParaRPr>
          </a:p>
          <a:p>
            <a:pPr algn="l"/>
            <a:endParaRPr lang="de-DE" sz="71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initial state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Init</a:t>
            </a:r>
            <a:endParaRPr lang="de-DE" sz="71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AssertWakeTime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immediate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/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true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 err="1">
                <a:latin typeface="Monaco" charset="0"/>
                <a:ea typeface="Monaco" charset="0"/>
                <a:cs typeface="Monaco" charset="0"/>
              </a:rPr>
              <a:t>myWakeMinUsec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711" dirty="0" err="1">
                <a:latin typeface="Monaco" charset="0"/>
                <a:ea typeface="Monaco" charset="0"/>
                <a:cs typeface="Monaco" charset="0"/>
              </a:rPr>
              <a:t>currentUsec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+ </a:t>
            </a:r>
            <a:r>
              <a:rPr lang="de-DE" sz="711" dirty="0" err="1">
                <a:latin typeface="Monaco" charset="0"/>
                <a:ea typeface="Monaco" charset="0"/>
                <a:cs typeface="Monaco" charset="0"/>
              </a:rPr>
              <a:t>pSetSpeedsMinUsec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 err="1">
                <a:latin typeface="Monaco" charset="0"/>
                <a:ea typeface="Monaco" charset="0"/>
                <a:cs typeface="Monaco" charset="0"/>
              </a:rPr>
              <a:t>myWakeMaxUsec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711" dirty="0" err="1">
                <a:latin typeface="Monaco" charset="0"/>
                <a:ea typeface="Monaco" charset="0"/>
                <a:cs typeface="Monaco" charset="0"/>
              </a:rPr>
              <a:t>currentUsec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+ </a:t>
            </a:r>
            <a:r>
              <a:rPr lang="de-DE" sz="711" dirty="0" err="1">
                <a:latin typeface="Monaco" charset="0"/>
                <a:ea typeface="Monaco" charset="0"/>
                <a:cs typeface="Monaco" charset="0"/>
              </a:rPr>
              <a:t>pSetSpeedsMaxUsec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endParaRPr lang="de-DE" sz="71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connector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state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AssertWakeTime</a:t>
            </a:r>
            <a:endParaRPr lang="de-DE" sz="71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Pause immediate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/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wakeUsec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myWakeMaxUsec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 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Initialize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wakeUsec</a:t>
            </a:r>
            <a:endParaRPr lang="de-DE" sz="711" dirty="0">
              <a:solidFill>
                <a:srgbClr val="4E9072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endParaRPr lang="de-DE" sz="71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7ADC6"/>
                </a:solidFill>
                <a:latin typeface="Monaco" charset="0"/>
                <a:ea typeface="Monaco" charset="0"/>
                <a:cs typeface="Monaco" charset="0"/>
              </a:rPr>
              <a:t>@</a:t>
            </a:r>
            <a:r>
              <a:rPr lang="de-DE" sz="711" dirty="0" err="1">
                <a:solidFill>
                  <a:srgbClr val="97ADC6"/>
                </a:solidFill>
                <a:latin typeface="Monaco" charset="0"/>
                <a:ea typeface="Monaco" charset="0"/>
                <a:cs typeface="Monaco" charset="0"/>
              </a:rPr>
              <a:t>layout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[</a:t>
            </a:r>
            <a:r>
              <a:rPr lang="de-DE" sz="711" dirty="0" err="1">
                <a:solidFill>
                  <a:srgbClr val="97ADC6"/>
                </a:solidFill>
                <a:latin typeface="Monaco" charset="0"/>
                <a:ea typeface="Monaco" charset="0"/>
                <a:cs typeface="Monaco" charset="0"/>
              </a:rPr>
              <a:t>layerConstraint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] </a:t>
            </a:r>
            <a:r>
              <a:rPr lang="de-DE" sz="711" dirty="0">
                <a:solidFill>
                  <a:srgbClr val="5377C5"/>
                </a:solidFill>
                <a:latin typeface="Monaco" charset="0"/>
                <a:ea typeface="Monaco" charset="0"/>
                <a:cs typeface="Monaco" charset="0"/>
              </a:rPr>
              <a:t>LAST</a:t>
            </a:r>
            <a:endParaRPr lang="de-DE" sz="711" dirty="0">
              <a:solidFill>
                <a:srgbClr val="97ADC6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state Pause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AssertWakeTime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currentUsec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&lt;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myWakeMinUsec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/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false</a:t>
            </a:r>
            <a:endParaRPr lang="de-DE" sz="71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is-IS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is-IS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Init;</a:t>
            </a:r>
          </a:p>
          <a:p>
            <a:pPr algn="l"/>
            <a:r>
              <a:rPr lang="is-IS" sz="711" dirty="0">
                <a:latin typeface="Monaco" charset="0"/>
                <a:ea typeface="Monaco" charset="0"/>
                <a:cs typeface="Monaco" charset="0"/>
              </a:rPr>
              <a:t>    };</a:t>
            </a:r>
          </a:p>
          <a:p>
            <a:pPr algn="l"/>
            <a:r>
              <a:rPr lang="mr-IN" sz="711" dirty="0">
                <a:latin typeface="Monaco" charset="0"/>
                <a:ea typeface="Monaco" charset="0"/>
                <a:cs typeface="Monaco" charset="0"/>
              </a:rPr>
              <a:t>  };</a:t>
            </a:r>
          </a:p>
          <a:p>
            <a:pPr algn="l"/>
            <a:r>
              <a:rPr lang="bg-BG" sz="711" dirty="0">
                <a:latin typeface="Monaco" charset="0"/>
                <a:ea typeface="Monaco" charset="0"/>
                <a:cs typeface="Monaco" charset="0"/>
              </a:rPr>
              <a:t>  </a:t>
            </a:r>
          </a:p>
          <a:p>
            <a:pPr algn="l"/>
            <a:r>
              <a:rPr lang="mr-IN" sz="71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mr-IN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===================================================================================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region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CtrlMotor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:</a:t>
            </a:r>
          </a:p>
          <a:p>
            <a:pPr algn="l"/>
            <a:endParaRPr lang="de-DE" sz="71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initial state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CtrlMotor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>
                <a:solidFill>
                  <a:srgbClr val="3933FF"/>
                </a:solidFill>
                <a:latin typeface="Monaco" charset="0"/>
                <a:ea typeface="Monaco" charset="0"/>
                <a:cs typeface="Monaco" charset="0"/>
              </a:rPr>
              <a:t>"" {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Possible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syntax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,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to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replace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the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u="sng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flag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and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the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GenClk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region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,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and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not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having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to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condition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delayed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triggers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"</a:t>
            </a:r>
            <a:r>
              <a:rPr lang="de-DE" sz="711" u="sng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&amp;":</a:t>
            </a:r>
          </a:p>
          <a:p>
            <a:pPr algn="l"/>
            <a:r>
              <a:rPr lang="en-US" sz="71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en-US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clock type = hard, </a:t>
            </a:r>
            <a:r>
              <a:rPr lang="en-US" sz="711" u="sng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min</a:t>
            </a:r>
            <a:r>
              <a:rPr lang="en-US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= 1000000 * </a:t>
            </a:r>
            <a:r>
              <a:rPr lang="en-US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cmPerHalfPeriod</a:t>
            </a:r>
            <a:r>
              <a:rPr lang="en-US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 / </a:t>
            </a:r>
            <a:r>
              <a:rPr lang="en-US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vMax</a:t>
            </a:r>
            <a:r>
              <a:rPr lang="en-US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  // = 50000</a:t>
            </a:r>
          </a:p>
          <a:p>
            <a:pPr algn="l"/>
            <a:r>
              <a:rPr lang="en-US" sz="71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en-US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bool</a:t>
            </a:r>
            <a:r>
              <a:rPr lang="en-US" sz="71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en-US" sz="711" dirty="0" err="1"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en-US" sz="711" dirty="0">
                <a:latin typeface="Monaco" charset="0"/>
                <a:ea typeface="Monaco" charset="0"/>
                <a:cs typeface="Monaco" charset="0"/>
              </a:rPr>
              <a:t>; </a:t>
            </a:r>
            <a:r>
              <a:rPr lang="en-US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Local clock</a:t>
            </a:r>
          </a:p>
          <a:p>
            <a:pPr algn="l"/>
            <a:endParaRPr lang="en-US" sz="71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mr-IN" sz="71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mr-IN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===================================================================================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region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GenClk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:</a:t>
            </a:r>
          </a:p>
          <a:p>
            <a:pPr algn="l"/>
            <a:endParaRPr lang="de-DE" sz="71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initial state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GenClkState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>
                <a:solidFill>
                  <a:srgbClr val="3933FF"/>
                </a:solidFill>
                <a:latin typeface="Monaco" charset="0"/>
                <a:ea typeface="Monaco" charset="0"/>
                <a:cs typeface="Monaco" charset="0"/>
              </a:rPr>
              <a:t>"" {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int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myWakeUsec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endParaRPr lang="de-DE" sz="71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initial state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Stopped</a:t>
            </a:r>
            <a:endParaRPr lang="de-DE" sz="71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AssertWakeTime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immediate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pMotorUsec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&gt; </a:t>
            </a:r>
            <a:r>
              <a:rPr lang="de-DE" sz="71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0 / </a:t>
            </a:r>
            <a:r>
              <a:rPr lang="de-DE" sz="711" dirty="0" err="1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myWakeUsec</a:t>
            </a:r>
            <a:r>
              <a:rPr lang="de-DE" sz="71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711" dirty="0" err="1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currentUsec</a:t>
            </a:r>
            <a:r>
              <a:rPr lang="de-DE" sz="71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 +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 err="1">
                <a:latin typeface="Monaco" charset="0"/>
                <a:ea typeface="Monaco" charset="0"/>
                <a:cs typeface="Monaco" charset="0"/>
              </a:rPr>
              <a:t>pMotorUsec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; </a:t>
            </a:r>
            <a:r>
              <a:rPr lang="de-DE" sz="711" dirty="0" err="1"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711" dirty="0" err="1">
                <a:latin typeface="Monaco" charset="0"/>
                <a:ea typeface="Monaco" charset="0"/>
                <a:cs typeface="Monaco" charset="0"/>
              </a:rPr>
              <a:t>true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endParaRPr lang="de-DE" sz="71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connector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state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AssertWakeTime</a:t>
            </a:r>
            <a:endParaRPr lang="de-DE" sz="71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Running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immediate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/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wakeUsec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min=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myWakeUsec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 </a:t>
            </a:r>
            <a:r>
              <a:rPr lang="de-DE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Initialize </a:t>
            </a:r>
            <a:r>
              <a:rPr lang="de-DE" sz="711" dirty="0" err="1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wakeUsec</a:t>
            </a:r>
            <a:endParaRPr lang="de-DE" sz="711" dirty="0">
              <a:solidFill>
                <a:srgbClr val="4E9072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endParaRPr lang="de-DE" sz="71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	  </a:t>
            </a:r>
            <a:r>
              <a:rPr lang="de-DE" sz="711" dirty="0">
                <a:solidFill>
                  <a:srgbClr val="97ADC6"/>
                </a:solidFill>
                <a:latin typeface="Monaco" charset="0"/>
                <a:ea typeface="Monaco" charset="0"/>
                <a:cs typeface="Monaco" charset="0"/>
              </a:rPr>
              <a:t>@</a:t>
            </a:r>
            <a:r>
              <a:rPr lang="de-DE" sz="711" dirty="0" err="1">
                <a:solidFill>
                  <a:srgbClr val="97ADC6"/>
                </a:solidFill>
                <a:latin typeface="Monaco" charset="0"/>
                <a:ea typeface="Monaco" charset="0"/>
                <a:cs typeface="Monaco" charset="0"/>
              </a:rPr>
              <a:t>layout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[</a:t>
            </a:r>
            <a:r>
              <a:rPr lang="de-DE" sz="711" dirty="0" err="1">
                <a:solidFill>
                  <a:srgbClr val="97ADC6"/>
                </a:solidFill>
                <a:latin typeface="Monaco" charset="0"/>
                <a:ea typeface="Monaco" charset="0"/>
                <a:cs typeface="Monaco" charset="0"/>
              </a:rPr>
              <a:t>layerConstraint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] </a:t>
            </a:r>
            <a:r>
              <a:rPr lang="de-DE" sz="711" dirty="0">
                <a:solidFill>
                  <a:srgbClr val="5377C5"/>
                </a:solidFill>
                <a:latin typeface="Monaco" charset="0"/>
                <a:ea typeface="Monaco" charset="0"/>
                <a:cs typeface="Monaco" charset="0"/>
              </a:rPr>
              <a:t>LAST</a:t>
            </a:r>
            <a:endParaRPr lang="de-DE" sz="711" dirty="0">
              <a:solidFill>
                <a:srgbClr val="97ADC6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state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Running</a:t>
            </a:r>
            <a:endParaRPr lang="de-DE" sz="71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ResetClock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/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false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r>
              <a:rPr lang="is-IS" sz="711" dirty="0">
                <a:latin typeface="Monaco" charset="0"/>
                <a:ea typeface="Monaco" charset="0"/>
                <a:cs typeface="Monaco" charset="0"/>
              </a:rPr>
              <a:t>      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connector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state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ResetClock</a:t>
            </a:r>
            <a:endParaRPr lang="de-DE" sz="71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AssertWakeTime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immediate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pMotorUsec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&gt; </a:t>
            </a:r>
            <a:r>
              <a:rPr lang="de-DE" sz="71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0 &amp; </a:t>
            </a:r>
            <a:r>
              <a:rPr lang="de-DE" sz="711" dirty="0" err="1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currentUsec</a:t>
            </a:r>
            <a:r>
              <a:rPr lang="de-DE" sz="711" dirty="0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 &lt; </a:t>
            </a:r>
            <a:r>
              <a:rPr lang="de-DE" sz="711" dirty="0" err="1">
                <a:solidFill>
                  <a:srgbClr val="909090"/>
                </a:solidFill>
                <a:latin typeface="Monaco" charset="0"/>
                <a:ea typeface="Monaco" charset="0"/>
                <a:cs typeface="Monaco" charset="0"/>
              </a:rPr>
              <a:t>myWakeUsec</a:t>
            </a:r>
            <a:endParaRPr lang="de-DE" sz="711" dirty="0">
              <a:solidFill>
                <a:srgbClr val="909090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Stopped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immediate;</a:t>
            </a:r>
          </a:p>
          <a:p>
            <a:pPr algn="l"/>
            <a:r>
              <a:rPr lang="is-IS" sz="711" dirty="0">
                <a:latin typeface="Monaco" charset="0"/>
                <a:ea typeface="Monaco" charset="0"/>
                <a:cs typeface="Monaco" charset="0"/>
              </a:rPr>
              <a:t>    };</a:t>
            </a:r>
          </a:p>
          <a:p>
            <a:pPr algn="l"/>
            <a:r>
              <a:rPr lang="is-IS" sz="711" dirty="0">
                <a:latin typeface="Monaco" charset="0"/>
                <a:ea typeface="Monaco" charset="0"/>
                <a:cs typeface="Monaco" charset="0"/>
              </a:rPr>
              <a:t>    </a:t>
            </a:r>
          </a:p>
          <a:p>
            <a:pPr algn="l"/>
            <a:r>
              <a:rPr lang="mr-IN" sz="71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mr-IN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===================================================================================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region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Motor:</a:t>
            </a:r>
          </a:p>
          <a:p>
            <a:pPr algn="l"/>
            <a:endParaRPr lang="de-DE" sz="71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initial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state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Low</a:t>
            </a:r>
            <a:endParaRPr lang="de-DE" sz="711" dirty="0">
              <a:solidFill>
                <a:srgbClr val="931A68"/>
              </a:solidFill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High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/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motor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true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endParaRPr lang="de-DE" sz="711" dirty="0">
              <a:latin typeface="Monaco" charset="0"/>
              <a:ea typeface="Monaco" charset="0"/>
              <a:cs typeface="Monaco" charset="0"/>
            </a:endParaRP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state High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--&gt; Low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with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clk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/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motor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false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r>
              <a:rPr lang="mr-IN" sz="711" dirty="0">
                <a:latin typeface="Monaco" charset="0"/>
                <a:ea typeface="Monaco" charset="0"/>
                <a:cs typeface="Monaco" charset="0"/>
              </a:rPr>
              <a:t>  };</a:t>
            </a:r>
          </a:p>
          <a:p>
            <a:pPr algn="l"/>
            <a:r>
              <a:rPr lang="bg-BG" sz="711" dirty="0">
                <a:latin typeface="Monaco" charset="0"/>
                <a:ea typeface="Monaco" charset="0"/>
                <a:cs typeface="Monaco" charset="0"/>
              </a:rPr>
              <a:t>  </a:t>
            </a:r>
          </a:p>
          <a:p>
            <a:pPr algn="l"/>
            <a:r>
              <a:rPr lang="mr-IN" sz="71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mr-IN" sz="711" dirty="0">
                <a:solidFill>
                  <a:srgbClr val="4E9072"/>
                </a:solidFill>
                <a:latin typeface="Monaco" charset="0"/>
                <a:ea typeface="Monaco" charset="0"/>
                <a:cs typeface="Monaco" charset="0"/>
              </a:rPr>
              <a:t>// ===================================================================================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region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SimTime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: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initial state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SimTimeState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>
                <a:solidFill>
                  <a:srgbClr val="3933FF"/>
                </a:solidFill>
                <a:latin typeface="Monaco" charset="0"/>
                <a:ea typeface="Monaco" charset="0"/>
                <a:cs typeface="Monaco" charset="0"/>
              </a:rPr>
              <a:t>"" {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during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/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pUsec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currentUsec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 err="1">
                <a:latin typeface="Monaco" charset="0"/>
                <a:ea typeface="Monaco" charset="0"/>
                <a:cs typeface="Monaco" charset="0"/>
              </a:rPr>
              <a:t>currentUsec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pre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(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wakeUsec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);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 err="1">
                <a:latin typeface="Monaco" charset="0"/>
                <a:ea typeface="Monaco" charset="0"/>
                <a:cs typeface="Monaco" charset="0"/>
              </a:rPr>
              <a:t>pUsec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= </a:t>
            </a:r>
            <a:r>
              <a:rPr lang="de-DE" sz="711" dirty="0" err="1">
                <a:latin typeface="Monaco" charset="0"/>
                <a:ea typeface="Monaco" charset="0"/>
                <a:cs typeface="Monaco" charset="0"/>
              </a:rPr>
              <a:t>currentUsec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- </a:t>
            </a:r>
            <a:r>
              <a:rPr lang="de-DE" sz="711" dirty="0" err="1">
                <a:latin typeface="Monaco" charset="0"/>
                <a:ea typeface="Monaco" charset="0"/>
                <a:cs typeface="Monaco" charset="0"/>
              </a:rPr>
              <a:t>pUsec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      </a:t>
            </a:r>
            <a:r>
              <a:rPr lang="de-DE" sz="711" dirty="0" err="1">
                <a:latin typeface="Monaco" charset="0"/>
                <a:ea typeface="Monaco" charset="0"/>
                <a:cs typeface="Monaco" charset="0"/>
              </a:rPr>
              <a:t>pMinUsec</a:t>
            </a:r>
            <a:r>
              <a:rPr lang="de-DE" sz="711" dirty="0">
                <a:latin typeface="Monaco" charset="0"/>
                <a:ea typeface="Monaco" charset="0"/>
                <a:cs typeface="Monaco" charset="0"/>
              </a:rPr>
              <a:t> 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min= </a:t>
            </a:r>
            <a:r>
              <a:rPr lang="de-DE" sz="711" dirty="0" err="1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pUsec</a:t>
            </a:r>
            <a:r>
              <a:rPr lang="de-DE" sz="711" dirty="0">
                <a:solidFill>
                  <a:srgbClr val="931A68"/>
                </a:solidFill>
                <a:latin typeface="Monaco" charset="0"/>
                <a:ea typeface="Monaco" charset="0"/>
                <a:cs typeface="Monaco" charset="0"/>
              </a:rPr>
              <a:t>;</a:t>
            </a:r>
          </a:p>
          <a:p>
            <a:pPr algn="l"/>
            <a:r>
              <a:rPr lang="is-IS" sz="711" dirty="0">
                <a:latin typeface="Monaco" charset="0"/>
                <a:ea typeface="Monaco" charset="0"/>
                <a:cs typeface="Monaco" charset="0"/>
              </a:rPr>
              <a:t>    </a:t>
            </a:r>
            <a:r>
              <a:rPr lang="mr-IN" sz="711" dirty="0">
                <a:latin typeface="Monaco" charset="0"/>
                <a:ea typeface="Monaco" charset="0"/>
                <a:cs typeface="Monaco" charset="0"/>
              </a:rPr>
              <a:t>};</a:t>
            </a:r>
          </a:p>
          <a:p>
            <a:pPr algn="l"/>
            <a:r>
              <a:rPr lang="pl-PL" sz="711" dirty="0">
                <a:latin typeface="Monaco" charset="0"/>
                <a:ea typeface="Monaco" charset="0"/>
                <a:cs typeface="Monaco" charset="0"/>
              </a:rPr>
              <a:t>  }</a:t>
            </a:r>
          </a:p>
          <a:p>
            <a:pPr algn="l"/>
            <a:endParaRPr lang="pl-PL" sz="711" dirty="0">
              <a:latin typeface="Monaco" charset="0"/>
              <a:ea typeface="Monaco" charset="0"/>
              <a:cs typeface="Monac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29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AC3D-CB5B-044B-B8EA-E687B5ECD907}" type="slidenum">
              <a:rPr lang="en-US" smtClean="0"/>
              <a:pPr/>
              <a:t>116</a:t>
            </a:fld>
            <a:endParaRPr lang="en-US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717" y="-140858"/>
            <a:ext cx="13964666" cy="10436325"/>
          </a:xfrm>
        </p:spPr>
      </p:pic>
    </p:spTree>
    <p:extLst>
      <p:ext uri="{BB962C8B-B14F-4D97-AF65-F5344CB8AC3E}">
        <p14:creationId xmlns:p14="http://schemas.microsoft.com/office/powerpoint/2010/main" val="20857489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400" y="304620"/>
            <a:ext cx="10426960" cy="8189039"/>
          </a:xfrm>
          <a:prstGeom prst="rect">
            <a:avLst/>
          </a:prstGeom>
        </p:spPr>
      </p:pic>
      <p:sp>
        <p:nvSpPr>
          <p:cNvPr id="6" name="Fuhrmann, v. Hanxleden Taming Graphical Modeling  MODELS’10"/>
          <p:cNvSpPr txBox="1"/>
          <p:nvPr/>
        </p:nvSpPr>
        <p:spPr>
          <a:xfrm>
            <a:off x="546314" y="8493659"/>
            <a:ext cx="11839585" cy="1416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algn="l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sz="2276" dirty="0">
                <a:solidFill>
                  <a:schemeClr val="tx1"/>
                </a:solidFill>
              </a:rPr>
              <a:t>[Wechselberg, Schulz-Rosengarten, Smyth, von Hanxleden</a:t>
            </a:r>
            <a:br>
              <a:rPr sz="2276" dirty="0">
                <a:solidFill>
                  <a:schemeClr val="tx1"/>
                </a:solidFill>
              </a:rPr>
            </a:br>
            <a:r>
              <a:rPr lang="de-DE" sz="2276" i="1" dirty="0" err="1">
                <a:solidFill>
                  <a:schemeClr val="tx1"/>
                </a:solidFill>
              </a:rPr>
              <a:t>Augmenting</a:t>
            </a:r>
            <a:r>
              <a:rPr lang="de-DE" sz="2276" i="1" dirty="0">
                <a:solidFill>
                  <a:schemeClr val="tx1"/>
                </a:solidFill>
              </a:rPr>
              <a:t> State Models </a:t>
            </a:r>
            <a:r>
              <a:rPr lang="de-DE" sz="2276" i="1" dirty="0" err="1">
                <a:solidFill>
                  <a:schemeClr val="tx1"/>
                </a:solidFill>
              </a:rPr>
              <a:t>with</a:t>
            </a:r>
            <a:r>
              <a:rPr lang="de-DE" sz="2276" i="1" dirty="0">
                <a:solidFill>
                  <a:schemeClr val="tx1"/>
                </a:solidFill>
              </a:rPr>
              <a:t> Data Flow</a:t>
            </a:r>
            <a:br>
              <a:rPr sz="2276" i="1" dirty="0">
                <a:solidFill>
                  <a:schemeClr val="tx1"/>
                </a:solidFill>
              </a:rPr>
            </a:br>
            <a:r>
              <a:rPr lang="de-DE" sz="2276" dirty="0" err="1">
                <a:solidFill>
                  <a:schemeClr val="tx1"/>
                </a:solidFill>
              </a:rPr>
              <a:t>Principles</a:t>
            </a:r>
            <a:r>
              <a:rPr lang="de-DE" sz="2276" dirty="0">
                <a:solidFill>
                  <a:schemeClr val="tx1"/>
                </a:solidFill>
              </a:rPr>
              <a:t> </a:t>
            </a:r>
            <a:r>
              <a:rPr lang="de-DE" sz="2276" dirty="0" err="1">
                <a:solidFill>
                  <a:schemeClr val="tx1"/>
                </a:solidFill>
              </a:rPr>
              <a:t>of</a:t>
            </a:r>
            <a:r>
              <a:rPr lang="de-DE" sz="2276" dirty="0">
                <a:solidFill>
                  <a:schemeClr val="tx1"/>
                </a:solidFill>
              </a:rPr>
              <a:t> Modeling – LNCS Festschrift on Edward </a:t>
            </a:r>
            <a:r>
              <a:rPr lang="de-DE" sz="2276" dirty="0" err="1">
                <a:solidFill>
                  <a:schemeClr val="tx1"/>
                </a:solidFill>
              </a:rPr>
              <a:t>Lee's</a:t>
            </a:r>
            <a:r>
              <a:rPr lang="de-DE" sz="2276" dirty="0">
                <a:solidFill>
                  <a:schemeClr val="tx1"/>
                </a:solidFill>
              </a:rPr>
              <a:t> 60th </a:t>
            </a:r>
            <a:r>
              <a:rPr lang="de-DE" sz="2276" dirty="0" err="1">
                <a:solidFill>
                  <a:schemeClr val="tx1"/>
                </a:solidFill>
              </a:rPr>
              <a:t>Birthday</a:t>
            </a:r>
            <a:r>
              <a:rPr lang="de-DE" sz="2276" dirty="0">
                <a:solidFill>
                  <a:schemeClr val="tx1"/>
                </a:solidFill>
              </a:rPr>
              <a:t> (</a:t>
            </a:r>
            <a:r>
              <a:rPr lang="de-DE" sz="2276" dirty="0" err="1">
                <a:solidFill>
                  <a:schemeClr val="tx1"/>
                </a:solidFill>
              </a:rPr>
              <a:t>to</a:t>
            </a:r>
            <a:r>
              <a:rPr lang="de-DE" sz="2276" dirty="0">
                <a:solidFill>
                  <a:schemeClr val="tx1"/>
                </a:solidFill>
              </a:rPr>
              <a:t> </a:t>
            </a:r>
            <a:r>
              <a:rPr lang="de-DE" sz="2276" dirty="0" err="1">
                <a:solidFill>
                  <a:schemeClr val="tx1"/>
                </a:solidFill>
              </a:rPr>
              <a:t>appear</a:t>
            </a:r>
            <a:r>
              <a:rPr lang="de-DE" sz="2276" dirty="0">
                <a:solidFill>
                  <a:schemeClr val="tx1"/>
                </a:solidFill>
              </a:rPr>
              <a:t>)]</a:t>
            </a:r>
            <a:endParaRPr sz="2276" dirty="0">
              <a:solidFill>
                <a:schemeClr val="tx1"/>
              </a:solidFill>
            </a:endParaRPr>
          </a:p>
        </p:txBody>
      </p:sp>
      <p:sp>
        <p:nvSpPr>
          <p:cNvPr id="8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642761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Modeling Pragmatics</a:t>
            </a:r>
          </a:p>
        </p:txBody>
      </p:sp>
      <p:sp>
        <p:nvSpPr>
          <p:cNvPr id="220" name="Shape 220"/>
          <p:cNvSpPr>
            <a:spLocks noGrp="1"/>
          </p:cNvSpPr>
          <p:nvPr>
            <p:ph type="body" idx="1"/>
          </p:nvPr>
        </p:nvSpPr>
        <p:spPr>
          <a:xfrm>
            <a:off x="937206" y="2410793"/>
            <a:ext cx="10930288" cy="7010592"/>
          </a:xfrm>
          <a:prstGeom prst="rect">
            <a:avLst/>
          </a:prstGeom>
        </p:spPr>
        <p:txBody>
          <a:bodyPr/>
          <a:lstStyle/>
          <a:p>
            <a:pPr marL="345722" indent="-345722"/>
            <a:r>
              <a:rPr b="1">
                <a:latin typeface="Helvetica"/>
                <a:ea typeface="Helvetica"/>
                <a:cs typeface="Helvetica"/>
                <a:sym typeface="Helvetica"/>
              </a:rPr>
              <a:t>Goal:</a:t>
            </a:r>
            <a:r>
              <a:t> Better use of 1) designer’s time, 2) screen real estate</a:t>
            </a:r>
          </a:p>
          <a:p>
            <a:pPr marL="345722" indent="-345722"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State of Practice:</a:t>
            </a:r>
          </a:p>
          <a:p>
            <a:pPr marL="1128888" lvl="1" indent="-493888">
              <a:buSzPct val="100000"/>
              <a:buAutoNum type="arabicPeriod"/>
            </a:pPr>
            <a:r>
              <a:t>Modeler draws view of a model </a:t>
            </a:r>
            <a:br/>
            <a:r>
              <a:t>(manual place &amp; route – tedious!)</a:t>
            </a:r>
          </a:p>
          <a:p>
            <a:pPr marL="1128888" lvl="1" indent="-493888">
              <a:buSzPct val="100000"/>
              <a:buAutoNum type="arabicPeriod"/>
            </a:pPr>
            <a:r>
              <a:t>Tool infers model</a:t>
            </a:r>
          </a:p>
          <a:p>
            <a:pPr marL="345722" indent="-345722"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Our approach:</a:t>
            </a:r>
          </a:p>
          <a:p>
            <a:pPr marL="1128888" lvl="1" indent="-493888">
              <a:buSzPct val="100000"/>
              <a:buAutoNum type="arabicPeriod"/>
            </a:pPr>
            <a:r>
              <a:t>Modeler constructs model</a:t>
            </a:r>
          </a:p>
          <a:p>
            <a:pPr marL="1128888" lvl="1" indent="-493888">
              <a:buSzPct val="100000"/>
              <a:buAutoNum type="arabicPeriod"/>
            </a:pPr>
            <a:r>
              <a:t>Tool continuously updates view of a model, </a:t>
            </a:r>
            <a:br/>
            <a:r>
              <a:t>with </a:t>
            </a:r>
            <a:r>
              <a:rPr i="1"/>
              <a:t>automatic layout</a:t>
            </a:r>
            <a:r>
              <a:t> and </a:t>
            </a:r>
            <a:r>
              <a:rPr i="1"/>
              <a:t>filtering</a:t>
            </a:r>
          </a:p>
        </p:txBody>
      </p:sp>
      <p:sp>
        <p:nvSpPr>
          <p:cNvPr id="221" name="Shape 221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118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1" build="p" animBg="1" advAuto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/>
          </p:cNvSpPr>
          <p:nvPr>
            <p:ph type="body" idx="1"/>
          </p:nvPr>
        </p:nvSpPr>
        <p:spPr>
          <a:xfrm>
            <a:off x="1042304" y="1224064"/>
            <a:ext cx="10920192" cy="8452032"/>
          </a:xfrm>
          <a:prstGeom prst="rect">
            <a:avLst/>
          </a:prstGeom>
        </p:spPr>
        <p:txBody>
          <a:bodyPr/>
          <a:lstStyle/>
          <a:p>
            <a:r>
              <a:t>The Problem: Lots of productivity wasted with drawing diagrams manually</a:t>
            </a:r>
          </a:p>
          <a:p>
            <a:r>
              <a:t>Our Approach: Pragmatics-aware modeling</a:t>
            </a:r>
          </a:p>
          <a:p>
            <a:pPr lvl="1"/>
            <a:r>
              <a:t>Let designer concentrate on model, </a:t>
            </a:r>
            <a:br/>
            <a:r>
              <a:t>automatically synthesize views</a:t>
            </a:r>
          </a:p>
          <a:p>
            <a:pPr lvl="1"/>
            <a:r>
              <a:t>Employ filtering to synthesize views </a:t>
            </a:r>
            <a:br/>
            <a:r>
              <a:t>customized to user stories</a:t>
            </a:r>
          </a:p>
          <a:p>
            <a:pPr lvl="1">
              <a:defRPr>
                <a:solidFill>
                  <a:srgbClr val="FF2600"/>
                </a:solidFill>
              </a:defRPr>
            </a:pPr>
            <a:r>
              <a:t>Key enabler: automatic layout</a:t>
            </a:r>
          </a:p>
        </p:txBody>
      </p:sp>
      <p:sp>
        <p:nvSpPr>
          <p:cNvPr id="333" name="Shape 333"/>
          <p:cNvSpPr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119</a:t>
            </a:fld>
            <a:endParaRPr/>
          </a:p>
        </p:txBody>
      </p:sp>
      <p:sp>
        <p:nvSpPr>
          <p:cNvPr id="334" name="Shape 334"/>
          <p:cNvSpPr>
            <a:spLocks noGrp="1"/>
          </p:cNvSpPr>
          <p:nvPr>
            <p:ph type="title"/>
          </p:nvPr>
        </p:nvSpPr>
        <p:spPr>
          <a:xfrm>
            <a:off x="3011591" y="335432"/>
            <a:ext cx="6981618" cy="107124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6000"/>
            </a:lvl1pPr>
          </a:lstStyle>
          <a:p>
            <a:r>
              <a:rPr lang="de-DE" dirty="0" err="1"/>
              <a:t>Pragmatics</a:t>
            </a:r>
            <a:r>
              <a:rPr lang="de-DE" dirty="0"/>
              <a:t> </a:t>
            </a:r>
            <a:r>
              <a:rPr dirty="0"/>
              <a:t>Wrap-Up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Limitations of Strict Synchrony"/>
          <p:cNvSpPr txBox="1">
            <a:spLocks noGrp="1"/>
          </p:cNvSpPr>
          <p:nvPr>
            <p:ph type="title"/>
          </p:nvPr>
        </p:nvSpPr>
        <p:spPr>
          <a:xfrm>
            <a:off x="952500" y="23767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Limitations of Strict Synchrony</a:t>
            </a:r>
          </a:p>
        </p:txBody>
      </p:sp>
      <p:sp>
        <p:nvSpPr>
          <p:cNvPr id="193" name="Text"/>
          <p:cNvSpPr txBox="1"/>
          <p:nvPr/>
        </p:nvSpPr>
        <p:spPr>
          <a:xfrm>
            <a:off x="6412229" y="4650897"/>
            <a:ext cx="1973835" cy="45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55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66039" algn="l" defTabSz="457200">
              <a:lnSpc>
                <a:spcPts val="2200"/>
              </a:lnSpc>
              <a:defRPr sz="1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94" name="Text"/>
          <p:cNvSpPr txBox="1"/>
          <p:nvPr/>
        </p:nvSpPr>
        <p:spPr>
          <a:xfrm>
            <a:off x="6412229" y="4650897"/>
            <a:ext cx="180341" cy="45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66039" algn="l" defTabSz="457200">
              <a:lnSpc>
                <a:spcPts val="2200"/>
              </a:lnSpc>
              <a:defRPr sz="1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8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 dirty="0"/>
          </a:p>
        </p:txBody>
      </p:sp>
      <p:sp>
        <p:nvSpPr>
          <p:cNvPr id="10" name="if (!x) {…"/>
          <p:cNvSpPr txBox="1"/>
          <p:nvPr/>
        </p:nvSpPr>
        <p:spPr>
          <a:xfrm>
            <a:off x="8386064" y="4373390"/>
            <a:ext cx="4009086" cy="2087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4300"/>
            </a:pPr>
            <a:r>
              <a:rPr lang="de-DE" dirty="0">
                <a:solidFill>
                  <a:srgbClr val="FF0000"/>
                </a:solidFill>
              </a:rPr>
              <a:t>Bad </a:t>
            </a:r>
            <a:r>
              <a:rPr lang="de-DE" dirty="0" err="1">
                <a:solidFill>
                  <a:srgbClr val="FF0000"/>
                </a:solidFill>
              </a:rPr>
              <a:t>Esterel</a:t>
            </a:r>
            <a:endParaRPr lang="de-DE" dirty="0">
              <a:solidFill>
                <a:srgbClr val="FF0000"/>
              </a:solidFill>
            </a:endParaRPr>
          </a:p>
          <a:p>
            <a:pPr algn="l">
              <a:defRPr sz="4300"/>
            </a:pPr>
            <a:endParaRPr lang="de-DE" dirty="0"/>
          </a:p>
          <a:p>
            <a:pPr algn="l">
              <a:defRPr sz="4300"/>
            </a:pPr>
            <a:r>
              <a:rPr lang="de-DE" dirty="0" err="1">
                <a:solidFill>
                  <a:srgbClr val="00B050"/>
                </a:solidFill>
              </a:rPr>
              <a:t>Good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SCEst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9" name="if (!x) {…"/>
          <p:cNvSpPr txBox="1"/>
          <p:nvPr/>
        </p:nvSpPr>
        <p:spPr>
          <a:xfrm>
            <a:off x="1167345" y="4119474"/>
            <a:ext cx="7358202" cy="2595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4300"/>
            </a:pPr>
            <a:r>
              <a:rPr lang="de-DE" sz="5400" dirty="0" err="1"/>
              <a:t>present</a:t>
            </a:r>
            <a:r>
              <a:rPr lang="de-DE" sz="5400" dirty="0"/>
              <a:t> x </a:t>
            </a:r>
            <a:r>
              <a:rPr lang="de-DE" sz="5400" dirty="0" err="1"/>
              <a:t>else</a:t>
            </a:r>
            <a:endParaRPr lang="de-DE" sz="5400" dirty="0"/>
          </a:p>
          <a:p>
            <a:pPr algn="l">
              <a:defRPr sz="4300"/>
            </a:pPr>
            <a:r>
              <a:rPr lang="de-DE" sz="5400" dirty="0"/>
              <a:t>  </a:t>
            </a:r>
            <a:r>
              <a:rPr lang="de-DE" sz="5400" dirty="0" err="1"/>
              <a:t>emit</a:t>
            </a:r>
            <a:r>
              <a:rPr lang="de-DE" sz="5400" dirty="0"/>
              <a:t> x</a:t>
            </a:r>
          </a:p>
          <a:p>
            <a:pPr algn="l">
              <a:defRPr sz="4300"/>
            </a:pPr>
            <a:r>
              <a:rPr lang="de-DE" sz="5400" dirty="0"/>
              <a:t>end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19812793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CCharts – Motiv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SCCharts – Motivation</a:t>
            </a:r>
          </a:p>
        </p:txBody>
      </p:sp>
      <p:sp>
        <p:nvSpPr>
          <p:cNvPr id="200" name="Text"/>
          <p:cNvSpPr txBox="1"/>
          <p:nvPr/>
        </p:nvSpPr>
        <p:spPr>
          <a:xfrm>
            <a:off x="6412229" y="4650897"/>
            <a:ext cx="1973835" cy="45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55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66039" algn="l" defTabSz="457200">
              <a:lnSpc>
                <a:spcPts val="2200"/>
              </a:lnSpc>
              <a:defRPr sz="1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201" name="Text"/>
          <p:cNvSpPr txBox="1"/>
          <p:nvPr/>
        </p:nvSpPr>
        <p:spPr>
          <a:xfrm>
            <a:off x="6412229" y="4650897"/>
            <a:ext cx="180341" cy="45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66039" algn="l" defTabSz="457200">
              <a:lnSpc>
                <a:spcPts val="2200"/>
              </a:lnSpc>
              <a:defRPr sz="1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202" name="Preserve nice properties of synchronous programming…"/>
          <p:cNvSpPr txBox="1">
            <a:spLocks noGrp="1"/>
          </p:cNvSpPr>
          <p:nvPr>
            <p:ph type="body" idx="1"/>
          </p:nvPr>
        </p:nvSpPr>
        <p:spPr>
          <a:xfrm>
            <a:off x="551272" y="2465549"/>
            <a:ext cx="11902256" cy="6252016"/>
          </a:xfrm>
          <a:prstGeom prst="rect">
            <a:avLst/>
          </a:prstGeom>
        </p:spPr>
        <p:txBody>
          <a:bodyPr/>
          <a:lstStyle/>
          <a:p>
            <a:pPr marL="0" indent="0" defTabSz="514095">
              <a:spcBef>
                <a:spcPts val="3600"/>
              </a:spcBef>
              <a:buSzTx/>
              <a:buNone/>
              <a:defRPr sz="3168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Preserve nice properties of synchronous programming</a:t>
            </a:r>
          </a:p>
          <a:p>
            <a:pPr marL="391159" indent="-391159" defTabSz="514095">
              <a:spcBef>
                <a:spcPts val="3600"/>
              </a:spcBef>
              <a:defRPr sz="3168">
                <a:solidFill>
                  <a:srgbClr val="000000"/>
                </a:solidFill>
              </a:defRPr>
            </a:pPr>
            <a:r>
              <a:t>Determinacy</a:t>
            </a:r>
          </a:p>
          <a:p>
            <a:pPr marL="391159" indent="-391159" defTabSz="514095">
              <a:spcBef>
                <a:spcPts val="3600"/>
              </a:spcBef>
              <a:defRPr sz="3168">
                <a:solidFill>
                  <a:srgbClr val="000000"/>
                </a:solidFill>
              </a:defRPr>
            </a:pPr>
            <a:r>
              <a:t>Sound semantic basis</a:t>
            </a:r>
          </a:p>
          <a:p>
            <a:pPr marL="391159" indent="-391159" defTabSz="514095">
              <a:spcBef>
                <a:spcPts val="3600"/>
              </a:spcBef>
              <a:defRPr sz="3168">
                <a:solidFill>
                  <a:srgbClr val="000000"/>
                </a:solidFill>
              </a:defRPr>
            </a:pPr>
            <a:r>
              <a:t>Efficient synthesis</a:t>
            </a:r>
          </a:p>
          <a:p>
            <a:pPr marL="0" indent="0" defTabSz="514095">
              <a:spcBef>
                <a:spcPts val="3600"/>
              </a:spcBef>
              <a:buSzTx/>
              <a:buNone/>
              <a:defRPr sz="3168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Reduce the pain</a:t>
            </a:r>
          </a:p>
          <a:p>
            <a:pPr marL="391159" indent="-391159" defTabSz="514095">
              <a:spcBef>
                <a:spcPts val="3600"/>
              </a:spcBef>
              <a:defRPr sz="3168">
                <a:solidFill>
                  <a:srgbClr val="000000"/>
                </a:solidFill>
              </a:defRPr>
            </a:pPr>
            <a:r>
              <a:t>Make it easy to adapt for mainstream programmer</a:t>
            </a:r>
          </a:p>
          <a:p>
            <a:pPr marL="391159" indent="-391159" defTabSz="514095">
              <a:spcBef>
                <a:spcPts val="3600"/>
              </a:spcBef>
              <a:defRPr sz="3168">
                <a:solidFill>
                  <a:srgbClr val="000000"/>
                </a:solidFill>
              </a:defRPr>
            </a:pPr>
            <a:r>
              <a:t>Reject only models where determinacy is compromised</a:t>
            </a:r>
          </a:p>
        </p:txBody>
      </p:sp>
      <p:sp>
        <p:nvSpPr>
          <p:cNvPr id="7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156347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 build="p" bldLvl="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225800"/>
            <a:ext cx="13004800" cy="3302000"/>
          </a:xfrm>
        </p:spPr>
        <p:txBody>
          <a:bodyPr/>
          <a:lstStyle/>
          <a:p>
            <a:r>
              <a:rPr lang="de-DE" dirty="0"/>
              <a:t>Model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Computation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469878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equential Constructiveness"/>
          <p:cNvSpPr txBox="1">
            <a:spLocks noGrp="1"/>
          </p:cNvSpPr>
          <p:nvPr>
            <p:ph type="title"/>
          </p:nvPr>
        </p:nvSpPr>
        <p:spPr>
          <a:xfrm>
            <a:off x="952500" y="-136423"/>
            <a:ext cx="11099800" cy="2374900"/>
          </a:xfrm>
          <a:prstGeom prst="rect">
            <a:avLst/>
          </a:prstGeom>
        </p:spPr>
        <p:txBody>
          <a:bodyPr/>
          <a:lstStyle>
            <a:lvl1pPr defTabSz="496570">
              <a:defRPr sz="6800"/>
            </a:lvl1pPr>
          </a:lstStyle>
          <a:p>
            <a:r>
              <a:t>Sequential Constructiveness</a:t>
            </a:r>
          </a:p>
        </p:txBody>
      </p:sp>
      <p:sp>
        <p:nvSpPr>
          <p:cNvPr id="205" name="Sequential control flow overrides „write before read“…"/>
          <p:cNvSpPr txBox="1">
            <a:spLocks noGrp="1"/>
          </p:cNvSpPr>
          <p:nvPr>
            <p:ph type="body" idx="1"/>
          </p:nvPr>
        </p:nvSpPr>
        <p:spPr>
          <a:xfrm>
            <a:off x="952500" y="1816202"/>
            <a:ext cx="11099800" cy="621461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rPr dirty="0"/>
              <a:t>Sequential control flow overrides „write before read“</a:t>
            </a:r>
          </a:p>
          <a:p>
            <a:pPr marL="0" indent="0">
              <a:buSzTx/>
              <a:buNone/>
            </a:pPr>
            <a:r>
              <a:rPr dirty="0"/>
              <a:t>Writes visible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only</a:t>
            </a:r>
            <a:r>
              <a:rPr dirty="0"/>
              <a:t> to reads that are</a:t>
            </a:r>
          </a:p>
          <a:p>
            <a:pPr marL="635000" indent="-635000">
              <a:buSzPct val="100000"/>
              <a:buAutoNum type="arabicPeriod"/>
            </a:pPr>
            <a:r>
              <a:rPr dirty="0"/>
              <a:t>sequential successors or</a:t>
            </a:r>
          </a:p>
          <a:p>
            <a:pPr marL="635000" indent="-635000">
              <a:buSzPct val="100000"/>
              <a:buAutoNum type="arabicPeriod"/>
            </a:pPr>
            <a:r>
              <a:rPr dirty="0"/>
              <a:t>concurrent</a:t>
            </a:r>
          </a:p>
        </p:txBody>
      </p:sp>
      <p:sp>
        <p:nvSpPr>
          <p:cNvPr id="5" name="Shape 196"/>
          <p:cNvSpPr/>
          <p:nvPr/>
        </p:nvSpPr>
        <p:spPr>
          <a:xfrm>
            <a:off x="457201" y="7832035"/>
            <a:ext cx="11342756" cy="1854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 defTabSz="549148">
              <a:defRPr sz="2256"/>
            </a:pPr>
            <a:r>
              <a:rPr lang="de-DE" dirty="0">
                <a:solidFill>
                  <a:schemeClr val="tx1"/>
                </a:solidFill>
              </a:rPr>
              <a:t>[</a:t>
            </a:r>
            <a:r>
              <a:rPr dirty="0">
                <a:solidFill>
                  <a:schemeClr val="tx1"/>
                </a:solidFill>
              </a:rPr>
              <a:t>v. Hanxleden, </a:t>
            </a:r>
            <a:r>
              <a:rPr lang="de-DE" dirty="0" err="1">
                <a:solidFill>
                  <a:schemeClr val="tx1"/>
                </a:solidFill>
              </a:rPr>
              <a:t>Mendler</a:t>
            </a:r>
            <a:r>
              <a:rPr lang="de-DE" dirty="0">
                <a:solidFill>
                  <a:schemeClr val="tx1"/>
                </a:solidFill>
              </a:rPr>
              <a:t>, et al.,</a:t>
            </a:r>
            <a:br>
              <a:rPr lang="de-DE" dirty="0">
                <a:solidFill>
                  <a:schemeClr val="tx1"/>
                </a:solidFill>
              </a:rPr>
            </a:br>
            <a:r>
              <a:rPr i="1" dirty="0">
                <a:solidFill>
                  <a:schemeClr val="tx1"/>
                </a:solidFill>
              </a:rPr>
              <a:t>Sequentially </a:t>
            </a:r>
            <a:r>
              <a:rPr lang="de-DE" i="1" dirty="0" err="1">
                <a:solidFill>
                  <a:schemeClr val="tx1"/>
                </a:solidFill>
              </a:rPr>
              <a:t>Constructive</a:t>
            </a:r>
            <a:r>
              <a:rPr lang="de-DE" i="1" dirty="0">
                <a:solidFill>
                  <a:schemeClr val="tx1"/>
                </a:solidFill>
              </a:rPr>
              <a:t> </a:t>
            </a:r>
            <a:r>
              <a:rPr lang="de-DE" i="1" dirty="0" err="1">
                <a:solidFill>
                  <a:schemeClr val="tx1"/>
                </a:solidFill>
              </a:rPr>
              <a:t>Concurrency</a:t>
            </a:r>
            <a:r>
              <a:rPr lang="de-DE" i="1" dirty="0">
                <a:solidFill>
                  <a:schemeClr val="tx1"/>
                </a:solidFill>
              </a:rPr>
              <a:t>—A </a:t>
            </a:r>
            <a:r>
              <a:rPr lang="de-DE" i="1" dirty="0" err="1">
                <a:solidFill>
                  <a:schemeClr val="tx1"/>
                </a:solidFill>
              </a:rPr>
              <a:t>Conservative</a:t>
            </a:r>
            <a:r>
              <a:rPr lang="de-DE" i="1" dirty="0">
                <a:solidFill>
                  <a:schemeClr val="tx1"/>
                </a:solidFill>
              </a:rPr>
              <a:t> Extension </a:t>
            </a:r>
            <a:r>
              <a:rPr lang="de-DE" i="1" dirty="0" err="1">
                <a:solidFill>
                  <a:schemeClr val="tx1"/>
                </a:solidFill>
              </a:rPr>
              <a:t>of</a:t>
            </a:r>
            <a:r>
              <a:rPr lang="de-DE" i="1" dirty="0">
                <a:solidFill>
                  <a:schemeClr val="tx1"/>
                </a:solidFill>
              </a:rPr>
              <a:t> </a:t>
            </a:r>
            <a:r>
              <a:rPr lang="de-DE" i="1" dirty="0" err="1">
                <a:solidFill>
                  <a:schemeClr val="tx1"/>
                </a:solidFill>
              </a:rPr>
              <a:t>the</a:t>
            </a:r>
            <a:r>
              <a:rPr lang="de-DE" i="1" dirty="0">
                <a:solidFill>
                  <a:schemeClr val="tx1"/>
                </a:solidFill>
              </a:rPr>
              <a:t> </a:t>
            </a:r>
            <a:r>
              <a:rPr lang="de-DE" i="1" dirty="0" err="1">
                <a:solidFill>
                  <a:schemeClr val="tx1"/>
                </a:solidFill>
              </a:rPr>
              <a:t>Synchronous</a:t>
            </a:r>
            <a:r>
              <a:rPr lang="de-DE" i="1" dirty="0">
                <a:solidFill>
                  <a:schemeClr val="tx1"/>
                </a:solidFill>
              </a:rPr>
              <a:t> Model </a:t>
            </a:r>
            <a:r>
              <a:rPr lang="de-DE" i="1" dirty="0" err="1">
                <a:solidFill>
                  <a:schemeClr val="tx1"/>
                </a:solidFill>
              </a:rPr>
              <a:t>of</a:t>
            </a:r>
            <a:r>
              <a:rPr lang="de-DE" i="1" dirty="0">
                <a:solidFill>
                  <a:schemeClr val="tx1"/>
                </a:solidFill>
              </a:rPr>
              <a:t> </a:t>
            </a:r>
            <a:r>
              <a:rPr lang="de-DE" i="1" dirty="0" err="1">
                <a:solidFill>
                  <a:schemeClr val="tx1"/>
                </a:solidFill>
              </a:rPr>
              <a:t>Computation</a:t>
            </a:r>
            <a:r>
              <a:rPr lang="de-DE" i="1" dirty="0">
                <a:solidFill>
                  <a:schemeClr val="tx1"/>
                </a:solidFill>
              </a:rPr>
              <a:t>,</a:t>
            </a:r>
            <a:br>
              <a:rPr i="1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ACM TECS </a:t>
            </a:r>
            <a:r>
              <a:rPr dirty="0">
                <a:solidFill>
                  <a:schemeClr val="tx1"/>
                </a:solidFill>
              </a:rPr>
              <a:t>’14</a:t>
            </a:r>
            <a:r>
              <a:rPr lang="de-DE" dirty="0">
                <a:solidFill>
                  <a:schemeClr val="tx1"/>
                </a:solidFill>
              </a:rPr>
              <a:t>]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7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026196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 build="p" bldLvl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CEst – Mo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SC</a:t>
            </a:r>
            <a:r>
              <a:rPr lang="de-DE" dirty="0"/>
              <a:t>Charts</a:t>
            </a:r>
            <a:r>
              <a:rPr dirty="0"/>
              <a:t> – MoC</a:t>
            </a:r>
          </a:p>
        </p:txBody>
      </p:sp>
      <p:sp>
        <p:nvSpPr>
          <p:cNvPr id="164" name="It’s all about scheduling variable accesses within reaction ……"/>
          <p:cNvSpPr txBox="1">
            <a:spLocks noGrp="1"/>
          </p:cNvSpPr>
          <p:nvPr>
            <p:ph type="body" idx="1"/>
          </p:nvPr>
        </p:nvSpPr>
        <p:spPr>
          <a:xfrm>
            <a:off x="952500" y="1737967"/>
            <a:ext cx="11902256" cy="7803598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marL="0" indent="0" defTabSz="554990">
              <a:spcBef>
                <a:spcPts val="3900"/>
              </a:spcBef>
              <a:buSzTx/>
              <a:buNone/>
              <a:defRPr sz="3420"/>
            </a:pPr>
            <a:r>
              <a:rPr dirty="0"/>
              <a:t>It’s all about scheduling variable accesses within reaction …</a:t>
            </a:r>
          </a:p>
          <a:p>
            <a:pPr marL="422275" indent="-422275" defTabSz="554990">
              <a:spcBef>
                <a:spcPts val="3900"/>
              </a:spcBef>
              <a:defRPr sz="3420"/>
            </a:pPr>
            <a:r>
              <a:rPr dirty="0"/>
              <a:t>Sequential accesses to </a:t>
            </a:r>
            <a:r>
              <a:rPr dirty="0">
                <a:latin typeface="Courier"/>
                <a:ea typeface="Courier"/>
                <a:cs typeface="Courier"/>
                <a:sym typeface="Courier"/>
              </a:rPr>
              <a:t>x</a:t>
            </a:r>
            <a:r>
              <a:rPr dirty="0"/>
              <a:t>: unconstrained</a:t>
            </a:r>
          </a:p>
          <a:p>
            <a:pPr marL="422275" indent="-422275" defTabSz="554990">
              <a:spcBef>
                <a:spcPts val="3900"/>
              </a:spcBef>
              <a:defRPr sz="3420"/>
            </a:pPr>
            <a:r>
              <a:rPr dirty="0"/>
              <a:t>Concurrent accesses to </a:t>
            </a:r>
            <a:r>
              <a:rPr dirty="0">
                <a:latin typeface="Courier"/>
                <a:ea typeface="Courier"/>
                <a:cs typeface="Courier"/>
                <a:sym typeface="Courier"/>
              </a:rPr>
              <a:t>x</a:t>
            </a:r>
            <a:r>
              <a:rPr lang="de-DE" dirty="0"/>
              <a:t> („</a:t>
            </a:r>
            <a:r>
              <a:rPr lang="de-DE" dirty="0" err="1"/>
              <a:t>iur</a:t>
            </a:r>
            <a:r>
              <a:rPr lang="de-DE" dirty="0"/>
              <a:t> </a:t>
            </a:r>
            <a:r>
              <a:rPr lang="de-DE" dirty="0" err="1"/>
              <a:t>protocol</a:t>
            </a:r>
            <a:r>
              <a:rPr lang="de-DE" dirty="0"/>
              <a:t>“):</a:t>
            </a:r>
            <a:br>
              <a:rPr dirty="0"/>
            </a:br>
            <a:r>
              <a:rPr b="1" dirty="0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rPr>
              <a:t>init            </a:t>
            </a:r>
            <a:br>
              <a:rPr b="1" dirty="0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b="1" dirty="0">
                <a:solidFill>
                  <a:schemeClr val="accent5"/>
                </a:solidFill>
                <a:latin typeface="Courier"/>
                <a:ea typeface="Courier"/>
                <a:cs typeface="Courier"/>
                <a:sym typeface="Courier"/>
              </a:rPr>
              <a:t>x = 1 …</a:t>
            </a:r>
            <a:endParaRPr lang="de-DE" b="1" dirty="0">
              <a:solidFill>
                <a:schemeClr val="accent2"/>
              </a:solidFill>
              <a:latin typeface="Courier"/>
              <a:ea typeface="Courier"/>
              <a:cs typeface="Courier"/>
              <a:sym typeface="Courier"/>
            </a:endParaRPr>
          </a:p>
          <a:p>
            <a:pPr marL="422275" indent="-422275" defTabSz="554990">
              <a:spcBef>
                <a:spcPts val="3900"/>
              </a:spcBef>
              <a:defRPr sz="3420"/>
            </a:pPr>
            <a:r>
              <a:rPr dirty="0"/>
              <a:t>Concurrent accesses may lead to causality cycles</a:t>
            </a:r>
            <a:r>
              <a:rPr lang="de-DE" dirty="0"/>
              <a:t> – </a:t>
            </a:r>
            <a:r>
              <a:rPr lang="de-DE" dirty="0" err="1"/>
              <a:t>compiler</a:t>
            </a:r>
            <a:r>
              <a:rPr lang="de-DE" dirty="0"/>
              <a:t> must </a:t>
            </a:r>
            <a:r>
              <a:rPr lang="de-DE" dirty="0" err="1"/>
              <a:t>reject</a:t>
            </a:r>
            <a:r>
              <a:rPr lang="de-DE" dirty="0"/>
              <a:t> </a:t>
            </a:r>
            <a:r>
              <a:rPr lang="de-DE" dirty="0" err="1"/>
              <a:t>those</a:t>
            </a:r>
            <a:endParaRPr dirty="0"/>
          </a:p>
        </p:txBody>
      </p:sp>
      <p:sp>
        <p:nvSpPr>
          <p:cNvPr id="9" name="It’s all about scheduling variable accesses within reaction ……"/>
          <p:cNvSpPr txBox="1">
            <a:spLocks/>
          </p:cNvSpPr>
          <p:nvPr/>
        </p:nvSpPr>
        <p:spPr>
          <a:xfrm>
            <a:off x="3867978" y="5473648"/>
            <a:ext cx="4799772" cy="1303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defTabSz="554990" hangingPunct="1">
              <a:spcBef>
                <a:spcPts val="3900"/>
              </a:spcBef>
              <a:buNone/>
              <a:defRPr sz="3420"/>
            </a:pPr>
            <a:r>
              <a:rPr lang="de-DE" sz="3420" b="1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⇒   </a:t>
            </a:r>
            <a:r>
              <a:rPr lang="de-DE" sz="3420" b="1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updates</a:t>
            </a:r>
            <a:r>
              <a:rPr lang="de-DE" sz="3420" b="1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br>
              <a:rPr lang="de-DE" sz="3420" b="1" dirty="0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lang="de-DE" sz="3420" b="1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Courier"/>
                <a:ea typeface="Courier"/>
                <a:cs typeface="Courier"/>
                <a:sym typeface="Courier"/>
              </a:rPr>
              <a:t>x += 2 … x += 5 …</a:t>
            </a:r>
            <a:endParaRPr lang="de-DE" sz="3420" b="1" dirty="0"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10" name="It’s all about scheduling variable accesses within reaction ……"/>
          <p:cNvSpPr txBox="1">
            <a:spLocks/>
          </p:cNvSpPr>
          <p:nvPr/>
        </p:nvSpPr>
        <p:spPr>
          <a:xfrm>
            <a:off x="8886411" y="5473647"/>
            <a:ext cx="4378790" cy="1303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defTabSz="554990" hangingPunct="1">
              <a:spcBef>
                <a:spcPts val="3900"/>
              </a:spcBef>
              <a:buNone/>
              <a:defRPr sz="3420"/>
            </a:pPr>
            <a:r>
              <a:rPr lang="de-DE" sz="3420" b="1" dirty="0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rPr>
              <a:t>⇒  </a:t>
            </a:r>
            <a:r>
              <a:rPr lang="de-DE" sz="3420" b="1" dirty="0" err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rPr>
              <a:t>reads</a:t>
            </a:r>
            <a:br>
              <a:rPr lang="de-DE" sz="3420" b="1" dirty="0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rPr>
            </a:br>
            <a:r>
              <a:rPr lang="de-DE" sz="3420" b="1" dirty="0" err="1">
                <a:solidFill>
                  <a:schemeClr val="accent2"/>
                </a:solidFill>
                <a:latin typeface="Courier"/>
                <a:ea typeface="Courier"/>
                <a:cs typeface="Courier"/>
                <a:sym typeface="Courier"/>
              </a:rPr>
              <a:t>y</a:t>
            </a:r>
            <a:r>
              <a:rPr lang="de-DE" sz="3420" b="1" dirty="0">
                <a:solidFill>
                  <a:schemeClr val="accent2"/>
                </a:solidFill>
                <a:latin typeface="Courier"/>
                <a:ea typeface="Courier"/>
                <a:cs typeface="Courier"/>
                <a:sym typeface="Courier"/>
              </a:rPr>
              <a:t> = x … </a:t>
            </a:r>
            <a:r>
              <a:rPr lang="de-DE" sz="3420" b="1" dirty="0" err="1">
                <a:solidFill>
                  <a:schemeClr val="accent2"/>
                </a:solidFill>
                <a:latin typeface="Courier"/>
                <a:ea typeface="Courier"/>
                <a:cs typeface="Courier"/>
                <a:sym typeface="Courier"/>
              </a:rPr>
              <a:t>z</a:t>
            </a:r>
            <a:r>
              <a:rPr lang="de-DE" sz="3420" b="1" dirty="0">
                <a:solidFill>
                  <a:schemeClr val="accent2"/>
                </a:solidFill>
                <a:latin typeface="Courier"/>
                <a:ea typeface="Courier"/>
                <a:cs typeface="Courier"/>
                <a:sym typeface="Courier"/>
              </a:rPr>
              <a:t> = x</a:t>
            </a:r>
            <a:endParaRPr lang="de-DE" sz="3420" b="1" dirty="0">
              <a:latin typeface="Courier"/>
              <a:ea typeface="Courier"/>
              <a:cs typeface="Courier"/>
              <a:sym typeface="Courier"/>
            </a:endParaRPr>
          </a:p>
        </p:txBody>
      </p:sp>
      <p:sp>
        <p:nvSpPr>
          <p:cNvPr id="11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135251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uiExpand="1" build="p" bldLvl="5" animBg="1" advAuto="0"/>
      <p:bldP spid="9" grpId="0" build="p" bldLvl="5" animBg="1" advAuto="0"/>
      <p:bldP spid="10" grpId="0" build="p" bldLvl="5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CEst – Mo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SC</a:t>
            </a:r>
            <a:r>
              <a:rPr lang="de-DE" dirty="0"/>
              <a:t>Charts</a:t>
            </a:r>
            <a:r>
              <a:rPr dirty="0"/>
              <a:t> – MoC</a:t>
            </a:r>
          </a:p>
        </p:txBody>
      </p:sp>
      <p:sp>
        <p:nvSpPr>
          <p:cNvPr id="164" name="It’s all about scheduling variable accesses within reaction ……"/>
          <p:cNvSpPr txBox="1">
            <a:spLocks noGrp="1"/>
          </p:cNvSpPr>
          <p:nvPr>
            <p:ph type="body" idx="1"/>
          </p:nvPr>
        </p:nvSpPr>
        <p:spPr>
          <a:xfrm>
            <a:off x="952499" y="1936750"/>
            <a:ext cx="11684051" cy="7803598"/>
          </a:xfrm>
          <a:prstGeom prst="rect">
            <a:avLst/>
          </a:prstGeom>
        </p:spPr>
        <p:txBody>
          <a:bodyPr tIns="0" bIns="0">
            <a:noAutofit/>
          </a:bodyPr>
          <a:lstStyle/>
          <a:p>
            <a:pPr marL="0" indent="0" defTabSz="554990">
              <a:spcBef>
                <a:spcPts val="3900"/>
              </a:spcBef>
              <a:buSzTx/>
              <a:buNone/>
              <a:defRPr sz="3420"/>
            </a:pPr>
            <a:r>
              <a:rPr lang="de-DE" sz="4000" dirty="0" err="1"/>
              <a:t>SCChart</a:t>
            </a:r>
            <a:r>
              <a:rPr lang="de-DE" sz="4000" dirty="0"/>
              <a:t> / </a:t>
            </a:r>
            <a:r>
              <a:rPr lang="de-DE" sz="4000" dirty="0" err="1"/>
              <a:t>SCEst</a:t>
            </a:r>
            <a:r>
              <a:rPr lang="de-DE" sz="4000" dirty="0"/>
              <a:t> </a:t>
            </a:r>
            <a:r>
              <a:rPr lang="de-DE" sz="4000" dirty="0" err="1"/>
              <a:t>program</a:t>
            </a:r>
            <a:r>
              <a:rPr lang="de-DE" sz="4000" dirty="0"/>
              <a:t> </a:t>
            </a:r>
            <a:r>
              <a:rPr lang="de-DE" sz="4000" dirty="0" err="1"/>
              <a:t>is</a:t>
            </a:r>
            <a:r>
              <a:rPr lang="de-DE" sz="4000" dirty="0"/>
              <a:t> </a:t>
            </a:r>
            <a:r>
              <a:rPr lang="mr-IN" sz="4000" dirty="0"/>
              <a:t>…</a:t>
            </a:r>
            <a:endParaRPr lang="de-DE" sz="4000" dirty="0"/>
          </a:p>
          <a:p>
            <a:pPr marL="0" indent="0" defTabSz="554990">
              <a:spcBef>
                <a:spcPts val="3900"/>
              </a:spcBef>
              <a:buSzTx/>
              <a:buNone/>
              <a:defRPr sz="3420"/>
            </a:pPr>
            <a:r>
              <a:rPr lang="mr-IN" sz="4000" dirty="0"/>
              <a:t>…</a:t>
            </a:r>
            <a:r>
              <a:rPr lang="de-DE" sz="4000" dirty="0"/>
              <a:t> </a:t>
            </a:r>
            <a:r>
              <a:rPr lang="de-DE" sz="4000" b="1" dirty="0"/>
              <a:t>SC</a:t>
            </a:r>
            <a:r>
              <a:rPr lang="de-DE" sz="4000" dirty="0"/>
              <a:t>, „</a:t>
            </a:r>
            <a:r>
              <a:rPr lang="de-DE" sz="4000" dirty="0" err="1"/>
              <a:t>is</a:t>
            </a:r>
            <a:r>
              <a:rPr lang="de-DE" sz="4000" dirty="0"/>
              <a:t> </a:t>
            </a:r>
            <a:r>
              <a:rPr lang="de-DE" sz="4000" dirty="0" err="1"/>
              <a:t>sequentially</a:t>
            </a:r>
            <a:r>
              <a:rPr lang="de-DE" sz="4000" dirty="0"/>
              <a:t> </a:t>
            </a:r>
            <a:r>
              <a:rPr lang="de-DE" sz="4000" dirty="0" err="1"/>
              <a:t>constructive</a:t>
            </a:r>
            <a:r>
              <a:rPr lang="de-DE" sz="4000" dirty="0"/>
              <a:t>,“ </a:t>
            </a:r>
            <a:r>
              <a:rPr lang="de-DE" sz="4000" dirty="0" err="1"/>
              <a:t>if</a:t>
            </a:r>
            <a:endParaRPr lang="de-DE" sz="4000" dirty="0"/>
          </a:p>
          <a:p>
            <a:pPr marL="1187450" lvl="1" indent="-742950" defTabSz="554990">
              <a:spcBef>
                <a:spcPts val="3900"/>
              </a:spcBef>
              <a:buSzTx/>
              <a:buFont typeface="+mj-lt"/>
              <a:buAutoNum type="arabicPeriod"/>
              <a:defRPr sz="3420"/>
            </a:pPr>
            <a:r>
              <a:rPr lang="de-DE" sz="4000" dirty="0" err="1"/>
              <a:t>there</a:t>
            </a:r>
            <a:r>
              <a:rPr lang="de-DE" sz="4000" dirty="0"/>
              <a:t> </a:t>
            </a:r>
            <a:r>
              <a:rPr lang="de-DE" sz="4000" dirty="0" err="1"/>
              <a:t>exist</a:t>
            </a:r>
            <a:r>
              <a:rPr lang="de-DE" sz="4000" dirty="0"/>
              <a:t> </a:t>
            </a:r>
            <a:r>
              <a:rPr lang="de-DE" sz="4000" dirty="0" err="1"/>
              <a:t>runs</a:t>
            </a:r>
            <a:r>
              <a:rPr lang="de-DE" sz="4000" dirty="0"/>
              <a:t> </a:t>
            </a:r>
            <a:r>
              <a:rPr lang="de-DE" sz="4000" dirty="0" err="1"/>
              <a:t>obeying</a:t>
            </a:r>
            <a:r>
              <a:rPr lang="de-DE" sz="4000" dirty="0"/>
              <a:t> </a:t>
            </a:r>
            <a:r>
              <a:rPr lang="de-DE" sz="4000" dirty="0" err="1"/>
              <a:t>iur</a:t>
            </a:r>
            <a:r>
              <a:rPr lang="de-DE" sz="4000" dirty="0"/>
              <a:t> </a:t>
            </a:r>
            <a:r>
              <a:rPr lang="de-DE" sz="4000" dirty="0" err="1"/>
              <a:t>protocol</a:t>
            </a:r>
            <a:endParaRPr lang="de-DE" sz="4000" dirty="0"/>
          </a:p>
          <a:p>
            <a:pPr marL="1187450" lvl="1" indent="-742950" defTabSz="554990">
              <a:spcBef>
                <a:spcPts val="3900"/>
              </a:spcBef>
              <a:buSzTx/>
              <a:buFont typeface="+mj-lt"/>
              <a:buAutoNum type="arabicPeriod"/>
              <a:defRPr sz="3420"/>
            </a:pPr>
            <a:r>
              <a:rPr lang="de-DE" sz="4000" dirty="0"/>
              <a:t>all such </a:t>
            </a:r>
            <a:r>
              <a:rPr lang="de-DE" sz="4000" dirty="0" err="1"/>
              <a:t>runs</a:t>
            </a:r>
            <a:r>
              <a:rPr lang="de-DE" sz="4000" dirty="0"/>
              <a:t> </a:t>
            </a:r>
            <a:r>
              <a:rPr lang="de-DE" sz="4000" dirty="0" err="1"/>
              <a:t>produce</a:t>
            </a:r>
            <a:r>
              <a:rPr lang="de-DE" sz="4000" dirty="0"/>
              <a:t> same </a:t>
            </a:r>
            <a:r>
              <a:rPr lang="de-DE" sz="4000" dirty="0" err="1"/>
              <a:t>result</a:t>
            </a:r>
            <a:endParaRPr lang="de-DE" sz="4000" dirty="0"/>
          </a:p>
          <a:p>
            <a:pPr marL="0" indent="0" defTabSz="554990">
              <a:spcBef>
                <a:spcPts val="3900"/>
              </a:spcBef>
              <a:buSzTx/>
              <a:buNone/>
              <a:defRPr sz="3420"/>
            </a:pPr>
            <a:r>
              <a:rPr lang="mr-IN" sz="4000" dirty="0"/>
              <a:t>…</a:t>
            </a:r>
            <a:r>
              <a:rPr lang="de-DE" sz="4000" dirty="0"/>
              <a:t> </a:t>
            </a:r>
            <a:r>
              <a:rPr lang="de-DE" sz="4000" b="1" dirty="0"/>
              <a:t>SCC</a:t>
            </a:r>
            <a:r>
              <a:rPr lang="de-DE" sz="4000" dirty="0"/>
              <a:t>, „</a:t>
            </a:r>
            <a:r>
              <a:rPr lang="de-DE" sz="4000" dirty="0" err="1"/>
              <a:t>corresponds</a:t>
            </a:r>
            <a:r>
              <a:rPr lang="de-DE" sz="4000" dirty="0"/>
              <a:t> </a:t>
            </a:r>
            <a:r>
              <a:rPr lang="de-DE" sz="4000" dirty="0" err="1"/>
              <a:t>to</a:t>
            </a:r>
            <a:r>
              <a:rPr lang="de-DE" sz="4000" dirty="0"/>
              <a:t> </a:t>
            </a:r>
            <a:r>
              <a:rPr lang="de-DE" sz="4000" dirty="0" err="1"/>
              <a:t>sequentially</a:t>
            </a:r>
            <a:r>
              <a:rPr lang="de-DE" sz="4000" dirty="0"/>
              <a:t> </a:t>
            </a:r>
            <a:r>
              <a:rPr lang="de-DE" sz="4000" dirty="0" err="1"/>
              <a:t>constructive</a:t>
            </a:r>
            <a:r>
              <a:rPr lang="de-DE" sz="4000" dirty="0"/>
              <a:t> </a:t>
            </a:r>
            <a:r>
              <a:rPr lang="de-DE" sz="4000" dirty="0" err="1"/>
              <a:t>circuit</a:t>
            </a:r>
            <a:r>
              <a:rPr lang="de-DE" sz="4000" dirty="0"/>
              <a:t>,“ </a:t>
            </a:r>
            <a:r>
              <a:rPr lang="de-DE" sz="4000" dirty="0" err="1"/>
              <a:t>if</a:t>
            </a:r>
            <a:r>
              <a:rPr lang="de-DE" sz="4000" dirty="0"/>
              <a:t> </a:t>
            </a:r>
            <a:r>
              <a:rPr lang="de-DE" sz="4000" dirty="0" err="1"/>
              <a:t>it</a:t>
            </a:r>
            <a:r>
              <a:rPr lang="de-DE" sz="4000" dirty="0"/>
              <a:t> </a:t>
            </a:r>
            <a:r>
              <a:rPr lang="de-DE" sz="4000" dirty="0" err="1"/>
              <a:t>is</a:t>
            </a:r>
            <a:r>
              <a:rPr lang="de-DE" sz="4000" dirty="0"/>
              <a:t> SC </a:t>
            </a:r>
            <a:r>
              <a:rPr lang="de-DE" sz="4000" dirty="0" err="1"/>
              <a:t>and</a:t>
            </a:r>
            <a:r>
              <a:rPr lang="de-DE" sz="4000" dirty="0"/>
              <a:t> </a:t>
            </a:r>
            <a:r>
              <a:rPr lang="de-DE" sz="4000" dirty="0" err="1"/>
              <a:t>does</a:t>
            </a:r>
            <a:r>
              <a:rPr lang="de-DE" sz="4000" dirty="0"/>
              <a:t> not „</a:t>
            </a:r>
            <a:r>
              <a:rPr lang="de-DE" sz="4000" dirty="0" err="1"/>
              <a:t>speculate</a:t>
            </a:r>
            <a:r>
              <a:rPr lang="de-DE" sz="4000" dirty="0"/>
              <a:t>“</a:t>
            </a:r>
          </a:p>
        </p:txBody>
      </p:sp>
      <p:sp>
        <p:nvSpPr>
          <p:cNvPr id="11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827842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2"/>
          <p:cNvSpPr/>
          <p:nvPr/>
        </p:nvSpPr>
        <p:spPr>
          <a:xfrm>
            <a:off x="4063284" y="2859534"/>
            <a:ext cx="4866280" cy="4922476"/>
          </a:xfrm>
          <a:prstGeom prst="ellipse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1" name="CustomShape 3"/>
          <p:cNvSpPr/>
          <p:nvPr/>
        </p:nvSpPr>
        <p:spPr>
          <a:xfrm>
            <a:off x="4341941" y="3075028"/>
            <a:ext cx="4308502" cy="3962967"/>
          </a:xfrm>
          <a:prstGeom prst="ellipse">
            <a:avLst/>
          </a:prstGeom>
          <a:noFill/>
          <a:ln w="381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2" name="CustomShape 4"/>
          <p:cNvSpPr/>
          <p:nvPr/>
        </p:nvSpPr>
        <p:spPr>
          <a:xfrm>
            <a:off x="4823554" y="3313280"/>
            <a:ext cx="3345277" cy="2144730"/>
          </a:xfrm>
          <a:prstGeom prst="ellipse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3" name="CustomShape 5"/>
          <p:cNvSpPr/>
          <p:nvPr/>
        </p:nvSpPr>
        <p:spPr>
          <a:xfrm>
            <a:off x="5840651" y="6216886"/>
            <a:ext cx="1311546" cy="838293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5484" tIns="65484" rIns="65484" bIns="65484" anchor="ctr"/>
          <a:lstStyle/>
          <a:p>
            <a:pPr algn="ctr">
              <a:lnSpc>
                <a:spcPct val="100000"/>
              </a:lnSpc>
            </a:pPr>
            <a:r>
              <a:rPr lang="en-US" sz="4644" spc="-1" dirty="0">
                <a:latin typeface="Arial" charset="0"/>
                <a:ea typeface="Arial" charset="0"/>
                <a:cs typeface="Arial" charset="0"/>
              </a:rPr>
              <a:t>SCC</a:t>
            </a:r>
          </a:p>
        </p:txBody>
      </p:sp>
      <p:sp>
        <p:nvSpPr>
          <p:cNvPr id="364" name="CustomShape 6"/>
          <p:cNvSpPr/>
          <p:nvPr/>
        </p:nvSpPr>
        <p:spPr>
          <a:xfrm>
            <a:off x="4270884" y="3311422"/>
            <a:ext cx="4450152" cy="837364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484" tIns="65484" rIns="65484" bIns="65484" anchor="ctr"/>
          <a:lstStyle/>
          <a:p>
            <a:pPr algn="ctr">
              <a:lnSpc>
                <a:spcPct val="100000"/>
              </a:lnSpc>
            </a:pPr>
            <a:r>
              <a:rPr lang="en-US" sz="4644" spc="-1" dirty="0">
                <a:latin typeface="Arial" charset="0"/>
                <a:ea typeface="Arial" charset="0"/>
                <a:cs typeface="Arial" charset="0"/>
              </a:rPr>
              <a:t>BC</a:t>
            </a:r>
          </a:p>
        </p:txBody>
      </p:sp>
      <p:sp>
        <p:nvSpPr>
          <p:cNvPr id="365" name="CustomShape 7"/>
          <p:cNvSpPr/>
          <p:nvPr/>
        </p:nvSpPr>
        <p:spPr>
          <a:xfrm>
            <a:off x="4270884" y="5300105"/>
            <a:ext cx="4450152" cy="837364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484" tIns="65484" rIns="65484" bIns="65484" anchor="ctr"/>
          <a:lstStyle/>
          <a:p>
            <a:pPr algn="ctr">
              <a:lnSpc>
                <a:spcPct val="100000"/>
              </a:lnSpc>
            </a:pPr>
            <a:r>
              <a:rPr lang="en-US" sz="4644" spc="-1" dirty="0">
                <a:latin typeface="Arial" charset="0"/>
                <a:ea typeface="Arial" charset="0"/>
                <a:cs typeface="Arial" charset="0"/>
              </a:rPr>
              <a:t>Acyclic</a:t>
            </a:r>
          </a:p>
        </p:txBody>
      </p:sp>
      <p:sp>
        <p:nvSpPr>
          <p:cNvPr id="366" name="CustomShape 8"/>
          <p:cNvSpPr/>
          <p:nvPr/>
        </p:nvSpPr>
        <p:spPr>
          <a:xfrm>
            <a:off x="4270884" y="6935357"/>
            <a:ext cx="4450152" cy="837364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484" tIns="65484" rIns="65484" bIns="65484" anchor="ctr"/>
          <a:lstStyle/>
          <a:p>
            <a:pPr algn="ctr">
              <a:lnSpc>
                <a:spcPct val="100000"/>
              </a:lnSpc>
            </a:pPr>
            <a:r>
              <a:rPr lang="en-US" sz="4644" spc="-1" dirty="0">
                <a:latin typeface="Arial" charset="0"/>
                <a:ea typeface="Arial" charset="0"/>
                <a:cs typeface="Arial" charset="0"/>
              </a:rPr>
              <a:t>SC</a:t>
            </a:r>
          </a:p>
        </p:txBody>
      </p:sp>
      <p:sp>
        <p:nvSpPr>
          <p:cNvPr id="367" name="CustomShape 9"/>
          <p:cNvSpPr/>
          <p:nvPr/>
        </p:nvSpPr>
        <p:spPr>
          <a:xfrm>
            <a:off x="4270884" y="4353600"/>
            <a:ext cx="4450152" cy="837364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5484" tIns="65484" rIns="65484" bIns="65484" anchor="ctr"/>
          <a:lstStyle/>
          <a:p>
            <a:pPr algn="ctr">
              <a:lnSpc>
                <a:spcPct val="100000"/>
              </a:lnSpc>
            </a:pPr>
            <a:r>
              <a:rPr lang="en-US" sz="4644" spc="-1">
                <a:latin typeface="Arial" charset="0"/>
                <a:ea typeface="Arial" charset="0"/>
                <a:cs typeface="Arial" charset="0"/>
              </a:rPr>
              <a:t>Acyclic BC</a:t>
            </a:r>
          </a:p>
        </p:txBody>
      </p:sp>
      <p:sp>
        <p:nvSpPr>
          <p:cNvPr id="368" name="CustomShape 10"/>
          <p:cNvSpPr/>
          <p:nvPr/>
        </p:nvSpPr>
        <p:spPr>
          <a:xfrm>
            <a:off x="4823554" y="4168292"/>
            <a:ext cx="3345277" cy="2145195"/>
          </a:xfrm>
          <a:prstGeom prst="ellipse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CustomShape 11"/>
          <p:cNvSpPr/>
          <p:nvPr/>
        </p:nvSpPr>
        <p:spPr>
          <a:xfrm>
            <a:off x="50623" y="7382137"/>
            <a:ext cx="3581207" cy="1998900"/>
          </a:xfrm>
          <a:prstGeom prst="rect">
            <a:avLst/>
          </a:prstGeom>
          <a:solidFill>
            <a:srgbClr val="F2F2F2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6107" tIns="58054" rIns="116107" bIns="58054"/>
          <a:lstStyle/>
          <a:p>
            <a:pPr algn="l">
              <a:lnSpc>
                <a:spcPct val="100000"/>
              </a:lnSpc>
            </a:pPr>
            <a:r>
              <a:rPr lang="en-US" sz="2000" b="1" spc="-1" dirty="0">
                <a:latin typeface="Arial"/>
                <a:ea typeface="Arial"/>
              </a:rPr>
              <a:t>module</a:t>
            </a:r>
            <a:r>
              <a:rPr lang="en-US" sz="2000" spc="-1" dirty="0">
                <a:latin typeface="Arial"/>
                <a:ea typeface="Arial"/>
              </a:rPr>
              <a:t> XY:</a:t>
            </a:r>
            <a:endParaRPr lang="en-US" sz="2000" spc="-1" dirty="0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00" spc="-1" dirty="0">
                <a:latin typeface="Arial"/>
                <a:ea typeface="Arial"/>
              </a:rPr>
              <a:t>[</a:t>
            </a:r>
            <a:endParaRPr lang="en-US" sz="2000" spc="-1" dirty="0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00" spc="-1" dirty="0">
                <a:latin typeface="Arial"/>
                <a:ea typeface="Arial"/>
              </a:rPr>
              <a:t>  </a:t>
            </a:r>
            <a:r>
              <a:rPr lang="en-US" sz="2000" b="1" spc="-1" dirty="0">
                <a:latin typeface="Arial"/>
                <a:ea typeface="Arial"/>
              </a:rPr>
              <a:t>present</a:t>
            </a:r>
            <a:r>
              <a:rPr lang="en-US" sz="2000" spc="-1" dirty="0">
                <a:latin typeface="Arial"/>
                <a:ea typeface="Arial"/>
              </a:rPr>
              <a:t> X </a:t>
            </a:r>
            <a:r>
              <a:rPr lang="en-US" sz="2000" b="1" spc="-1" dirty="0">
                <a:latin typeface="Arial"/>
                <a:ea typeface="Arial"/>
              </a:rPr>
              <a:t>then emit </a:t>
            </a:r>
            <a:r>
              <a:rPr lang="en-US" sz="2000" spc="-1" dirty="0">
                <a:latin typeface="Arial"/>
                <a:ea typeface="Arial"/>
              </a:rPr>
              <a:t>Y </a:t>
            </a:r>
            <a:r>
              <a:rPr lang="en-US" sz="2000" b="1" spc="-1" dirty="0">
                <a:latin typeface="Arial"/>
                <a:ea typeface="Arial"/>
              </a:rPr>
              <a:t>end</a:t>
            </a:r>
            <a:endParaRPr lang="en-US" sz="2000" spc="-1" dirty="0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00" spc="-1" dirty="0">
                <a:latin typeface="Arial"/>
                <a:ea typeface="Arial"/>
              </a:rPr>
              <a:t>||</a:t>
            </a:r>
            <a:endParaRPr lang="en-US" sz="2000" spc="-1" dirty="0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00" spc="-1" dirty="0">
                <a:latin typeface="Arial"/>
                <a:ea typeface="Arial"/>
              </a:rPr>
              <a:t>  </a:t>
            </a:r>
            <a:r>
              <a:rPr lang="en-US" sz="2000" b="1" spc="-1" dirty="0">
                <a:latin typeface="Arial"/>
                <a:ea typeface="Arial"/>
              </a:rPr>
              <a:t>present</a:t>
            </a:r>
            <a:r>
              <a:rPr lang="en-US" sz="2000" spc="-1" dirty="0">
                <a:latin typeface="Arial"/>
                <a:ea typeface="Arial"/>
              </a:rPr>
              <a:t> Y </a:t>
            </a:r>
            <a:r>
              <a:rPr lang="en-US" sz="2000" b="1" spc="-1" dirty="0">
                <a:latin typeface="Arial"/>
                <a:ea typeface="Arial"/>
              </a:rPr>
              <a:t>then emit</a:t>
            </a:r>
            <a:r>
              <a:rPr lang="en-US" sz="2000" spc="-1" dirty="0">
                <a:latin typeface="Arial"/>
                <a:ea typeface="Arial"/>
              </a:rPr>
              <a:t> X </a:t>
            </a:r>
            <a:r>
              <a:rPr lang="en-US" sz="2000" b="1" spc="-1" dirty="0">
                <a:latin typeface="Arial"/>
                <a:ea typeface="Arial"/>
              </a:rPr>
              <a:t>end</a:t>
            </a:r>
            <a:endParaRPr lang="en-US" sz="2000" spc="-1" dirty="0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00" spc="-1" dirty="0">
                <a:latin typeface="Arial"/>
                <a:ea typeface="Arial"/>
              </a:rPr>
              <a:t>]</a:t>
            </a:r>
            <a:endParaRPr lang="en-US" sz="2000" spc="-1" dirty="0">
              <a:latin typeface="Arial"/>
            </a:endParaRPr>
          </a:p>
        </p:txBody>
      </p:sp>
      <p:sp>
        <p:nvSpPr>
          <p:cNvPr id="370" name="CustomShape 12"/>
          <p:cNvSpPr/>
          <p:nvPr/>
        </p:nvSpPr>
        <p:spPr>
          <a:xfrm>
            <a:off x="46443" y="4507325"/>
            <a:ext cx="3577492" cy="2031875"/>
          </a:xfrm>
          <a:prstGeom prst="rect">
            <a:avLst/>
          </a:prstGeom>
          <a:solidFill>
            <a:srgbClr val="F2F2F2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6107" tIns="58054" rIns="116107" bIns="58054"/>
          <a:lstStyle/>
          <a:p>
            <a:pPr algn="l">
              <a:lnSpc>
                <a:spcPct val="100000"/>
              </a:lnSpc>
            </a:pPr>
            <a:r>
              <a:rPr lang="en-US" sz="2000" b="1" spc="-1" dirty="0">
                <a:latin typeface="Arial"/>
                <a:ea typeface="Arial"/>
              </a:rPr>
              <a:t>module</a:t>
            </a:r>
            <a:r>
              <a:rPr lang="en-US" sz="2000" spc="-1" dirty="0">
                <a:latin typeface="Arial"/>
                <a:ea typeface="Arial"/>
              </a:rPr>
              <a:t> </a:t>
            </a:r>
            <a:r>
              <a:rPr lang="en-US" sz="2000" spc="-1" dirty="0" err="1">
                <a:latin typeface="Arial"/>
                <a:ea typeface="Arial"/>
              </a:rPr>
              <a:t>XYelse</a:t>
            </a:r>
            <a:r>
              <a:rPr lang="en-US" sz="2000" spc="-1" dirty="0">
                <a:latin typeface="Arial"/>
                <a:ea typeface="Arial"/>
              </a:rPr>
              <a:t>:</a:t>
            </a:r>
            <a:endParaRPr lang="en-US" sz="2000" spc="-1" dirty="0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00" spc="-1" dirty="0">
                <a:latin typeface="Arial"/>
                <a:ea typeface="Arial"/>
              </a:rPr>
              <a:t>[</a:t>
            </a:r>
            <a:endParaRPr lang="en-US" sz="2000" spc="-1" dirty="0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00" spc="-1" dirty="0">
                <a:latin typeface="Arial"/>
                <a:ea typeface="Arial"/>
              </a:rPr>
              <a:t>  </a:t>
            </a:r>
            <a:r>
              <a:rPr lang="en-US" sz="2000" b="1" spc="-1" dirty="0">
                <a:latin typeface="Arial"/>
                <a:ea typeface="Arial"/>
              </a:rPr>
              <a:t>present</a:t>
            </a:r>
            <a:r>
              <a:rPr lang="en-US" sz="2000" spc="-1" dirty="0">
                <a:latin typeface="Arial"/>
                <a:ea typeface="Arial"/>
              </a:rPr>
              <a:t> X </a:t>
            </a:r>
            <a:r>
              <a:rPr lang="en-US" sz="2000" b="1" spc="-1" dirty="0">
                <a:latin typeface="Arial"/>
                <a:ea typeface="Arial"/>
              </a:rPr>
              <a:t>then emit </a:t>
            </a:r>
            <a:r>
              <a:rPr lang="en-US" sz="2000" spc="-1" dirty="0">
                <a:latin typeface="Arial"/>
                <a:ea typeface="Arial"/>
              </a:rPr>
              <a:t>Y </a:t>
            </a:r>
            <a:r>
              <a:rPr lang="en-US" sz="2000" b="1" spc="-1" dirty="0">
                <a:latin typeface="Arial"/>
                <a:ea typeface="Arial"/>
              </a:rPr>
              <a:t>end</a:t>
            </a:r>
            <a:endParaRPr lang="en-US" sz="2000" spc="-1" dirty="0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00" spc="-1" dirty="0">
                <a:latin typeface="Arial"/>
                <a:ea typeface="Arial"/>
              </a:rPr>
              <a:t>||</a:t>
            </a:r>
            <a:endParaRPr lang="en-US" sz="2000" spc="-1" dirty="0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00" spc="-1" dirty="0">
                <a:latin typeface="Arial"/>
                <a:ea typeface="Arial"/>
              </a:rPr>
              <a:t>  </a:t>
            </a:r>
            <a:r>
              <a:rPr lang="en-US" sz="2000" b="1" spc="-1" dirty="0">
                <a:latin typeface="Arial"/>
                <a:ea typeface="Arial"/>
              </a:rPr>
              <a:t>present</a:t>
            </a:r>
            <a:r>
              <a:rPr lang="en-US" sz="2000" spc="-1" dirty="0">
                <a:latin typeface="Arial"/>
                <a:ea typeface="Arial"/>
              </a:rPr>
              <a:t> Y </a:t>
            </a:r>
            <a:r>
              <a:rPr lang="en-US" sz="2000" b="1" spc="-1" dirty="0">
                <a:latin typeface="Arial"/>
                <a:ea typeface="Arial"/>
              </a:rPr>
              <a:t>else emit</a:t>
            </a:r>
            <a:r>
              <a:rPr lang="en-US" sz="2000" spc="-1" dirty="0">
                <a:latin typeface="Arial"/>
                <a:ea typeface="Arial"/>
              </a:rPr>
              <a:t> X </a:t>
            </a:r>
            <a:r>
              <a:rPr lang="en-US" sz="2000" b="1" spc="-1" dirty="0">
                <a:latin typeface="Arial"/>
                <a:ea typeface="Arial"/>
              </a:rPr>
              <a:t>end</a:t>
            </a:r>
            <a:endParaRPr lang="en-US" sz="2000" spc="-1" dirty="0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00" spc="-1" dirty="0">
                <a:latin typeface="Arial"/>
                <a:ea typeface="Arial"/>
              </a:rPr>
              <a:t>]</a:t>
            </a:r>
            <a:endParaRPr lang="en-US" sz="2000" spc="-1" dirty="0">
              <a:latin typeface="Arial"/>
            </a:endParaRPr>
          </a:p>
        </p:txBody>
      </p:sp>
      <p:sp>
        <p:nvSpPr>
          <p:cNvPr id="371" name="CustomShape 13"/>
          <p:cNvSpPr/>
          <p:nvPr/>
        </p:nvSpPr>
        <p:spPr>
          <a:xfrm>
            <a:off x="9344299" y="7075150"/>
            <a:ext cx="3581207" cy="2305887"/>
          </a:xfrm>
          <a:prstGeom prst="rect">
            <a:avLst/>
          </a:prstGeom>
          <a:solidFill>
            <a:srgbClr val="F2F2F2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6107" tIns="58054" rIns="116107" bIns="58054"/>
          <a:lstStyle/>
          <a:p>
            <a:pPr algn="l">
              <a:lnSpc>
                <a:spcPct val="100000"/>
              </a:lnSpc>
            </a:pPr>
            <a:r>
              <a:rPr lang="en-US" sz="2000" b="1" spc="-1" dirty="0">
                <a:latin typeface="Arial"/>
                <a:ea typeface="Arial"/>
              </a:rPr>
              <a:t>module</a:t>
            </a:r>
            <a:r>
              <a:rPr lang="en-US" sz="2000" spc="-1" dirty="0">
                <a:latin typeface="Arial"/>
                <a:ea typeface="Arial"/>
              </a:rPr>
              <a:t> Dynamic:</a:t>
            </a:r>
            <a:endParaRPr lang="en-US" sz="2000" spc="-1" dirty="0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00" b="1" spc="-1" dirty="0">
                <a:latin typeface="Arial"/>
                <a:ea typeface="Arial"/>
              </a:rPr>
              <a:t>loop</a:t>
            </a:r>
            <a:endParaRPr lang="en-US" sz="2000" spc="-1" dirty="0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00" spc="-1" dirty="0">
                <a:latin typeface="Arial"/>
                <a:ea typeface="Arial"/>
              </a:rPr>
              <a:t>  </a:t>
            </a:r>
            <a:r>
              <a:rPr lang="en-US" sz="2000" b="1" spc="-1" dirty="0">
                <a:latin typeface="Arial"/>
                <a:ea typeface="Arial"/>
              </a:rPr>
              <a:t>emit</a:t>
            </a:r>
            <a:r>
              <a:rPr lang="en-US" sz="2000" spc="-1" dirty="0">
                <a:latin typeface="Arial"/>
                <a:ea typeface="Arial"/>
              </a:rPr>
              <a:t> S;</a:t>
            </a:r>
            <a:endParaRPr lang="en-US" sz="2000" spc="-1" dirty="0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00" spc="-1" dirty="0">
                <a:latin typeface="Arial"/>
                <a:ea typeface="Arial"/>
              </a:rPr>
              <a:t>  </a:t>
            </a:r>
            <a:r>
              <a:rPr lang="en-US" sz="2000" b="1" spc="-1" dirty="0">
                <a:latin typeface="Arial"/>
                <a:ea typeface="Arial"/>
              </a:rPr>
              <a:t>present</a:t>
            </a:r>
            <a:r>
              <a:rPr lang="en-US" sz="2000" spc="-1" dirty="0">
                <a:latin typeface="Arial"/>
                <a:ea typeface="Arial"/>
              </a:rPr>
              <a:t> I </a:t>
            </a:r>
            <a:r>
              <a:rPr lang="en-US" sz="2000" b="1" spc="-1" dirty="0">
                <a:latin typeface="Arial"/>
                <a:ea typeface="Arial"/>
              </a:rPr>
              <a:t>then pause end</a:t>
            </a:r>
            <a:r>
              <a:rPr lang="en-US" sz="2000" spc="-1" dirty="0">
                <a:latin typeface="Arial"/>
                <a:ea typeface="Arial"/>
              </a:rPr>
              <a:t>;</a:t>
            </a:r>
            <a:endParaRPr lang="en-US" sz="2000" spc="-1" dirty="0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00" spc="-1" dirty="0">
                <a:latin typeface="Arial"/>
                <a:ea typeface="Arial"/>
              </a:rPr>
              <a:t>  </a:t>
            </a:r>
            <a:r>
              <a:rPr lang="en-US" sz="2000" b="1" spc="-1" dirty="0">
                <a:latin typeface="Arial"/>
                <a:ea typeface="Arial"/>
              </a:rPr>
              <a:t>present</a:t>
            </a:r>
            <a:r>
              <a:rPr lang="en-US" sz="2000" spc="-1" dirty="0">
                <a:latin typeface="Arial"/>
                <a:ea typeface="Arial"/>
              </a:rPr>
              <a:t> S </a:t>
            </a:r>
            <a:r>
              <a:rPr lang="en-US" sz="2000" b="1" spc="-1" dirty="0">
                <a:latin typeface="Arial"/>
                <a:ea typeface="Arial"/>
              </a:rPr>
              <a:t>then emit </a:t>
            </a:r>
            <a:r>
              <a:rPr lang="en-US" sz="2000" spc="-1" dirty="0">
                <a:latin typeface="Arial"/>
                <a:ea typeface="Arial"/>
              </a:rPr>
              <a:t>T</a:t>
            </a:r>
            <a:r>
              <a:rPr lang="en-US" sz="2000" b="1" spc="-1" dirty="0">
                <a:latin typeface="Arial"/>
                <a:ea typeface="Arial"/>
              </a:rPr>
              <a:t> end</a:t>
            </a:r>
            <a:r>
              <a:rPr lang="en-US" sz="2000" spc="-1" dirty="0">
                <a:latin typeface="Arial"/>
                <a:ea typeface="Arial"/>
              </a:rPr>
              <a:t>;</a:t>
            </a:r>
            <a:endParaRPr lang="en-US" sz="2000" spc="-1" dirty="0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00" spc="-1" dirty="0">
                <a:latin typeface="Arial"/>
                <a:ea typeface="Arial"/>
              </a:rPr>
              <a:t>  </a:t>
            </a:r>
            <a:r>
              <a:rPr lang="en-US" sz="2000" b="1" spc="-1" dirty="0">
                <a:latin typeface="Arial"/>
                <a:ea typeface="Arial"/>
              </a:rPr>
              <a:t>present</a:t>
            </a:r>
            <a:r>
              <a:rPr lang="en-US" sz="2000" spc="-1" dirty="0">
                <a:latin typeface="Arial"/>
                <a:ea typeface="Arial"/>
              </a:rPr>
              <a:t> I </a:t>
            </a:r>
            <a:r>
              <a:rPr lang="en-US" sz="2000" b="1" spc="-1" dirty="0">
                <a:latin typeface="Arial"/>
                <a:ea typeface="Arial"/>
              </a:rPr>
              <a:t>else pause end</a:t>
            </a:r>
            <a:endParaRPr lang="en-US" sz="2000" spc="-1" dirty="0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00" b="1" spc="-1" dirty="0">
                <a:latin typeface="Arial"/>
                <a:ea typeface="Arial"/>
              </a:rPr>
              <a:t>end</a:t>
            </a:r>
            <a:endParaRPr lang="en-US" sz="2000" spc="-1" dirty="0">
              <a:latin typeface="Arial"/>
            </a:endParaRPr>
          </a:p>
        </p:txBody>
      </p:sp>
      <p:sp>
        <p:nvSpPr>
          <p:cNvPr id="372" name="CustomShape 14"/>
          <p:cNvSpPr/>
          <p:nvPr/>
        </p:nvSpPr>
        <p:spPr>
          <a:xfrm>
            <a:off x="9339190" y="5397170"/>
            <a:ext cx="3585851" cy="1370992"/>
          </a:xfrm>
          <a:prstGeom prst="rect">
            <a:avLst/>
          </a:prstGeom>
          <a:solidFill>
            <a:srgbClr val="F2F2F2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6107" tIns="58054" rIns="116107" bIns="58054"/>
          <a:lstStyle/>
          <a:p>
            <a:pPr algn="l">
              <a:lnSpc>
                <a:spcPct val="100000"/>
              </a:lnSpc>
            </a:pPr>
            <a:r>
              <a:rPr lang="en-US" sz="2064" b="1" spc="-1">
                <a:latin typeface="Arial"/>
                <a:ea typeface="Arial"/>
              </a:rPr>
              <a:t>module</a:t>
            </a:r>
            <a:r>
              <a:rPr lang="en-US" sz="2064" spc="-1">
                <a:latin typeface="Arial"/>
                <a:ea typeface="Arial"/>
              </a:rPr>
              <a:t> OffOn:</a:t>
            </a:r>
            <a:endParaRPr lang="en-US" sz="2064" spc="-1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64" b="1" spc="-1">
                <a:latin typeface="Arial"/>
                <a:ea typeface="Arial"/>
              </a:rPr>
              <a:t>present</a:t>
            </a:r>
            <a:r>
              <a:rPr lang="en-US" sz="2064" spc="-1">
                <a:latin typeface="Arial"/>
                <a:ea typeface="Arial"/>
              </a:rPr>
              <a:t> S </a:t>
            </a:r>
            <a:r>
              <a:rPr lang="en-US" sz="2064" b="1" spc="-1">
                <a:latin typeface="Arial"/>
                <a:ea typeface="Arial"/>
              </a:rPr>
              <a:t>then emit </a:t>
            </a:r>
            <a:r>
              <a:rPr lang="en-US" sz="2064" spc="-1">
                <a:latin typeface="Arial"/>
                <a:ea typeface="Arial"/>
              </a:rPr>
              <a:t>T </a:t>
            </a:r>
            <a:r>
              <a:rPr lang="en-US" sz="2064" b="1" spc="-1">
                <a:latin typeface="Arial"/>
                <a:ea typeface="Arial"/>
              </a:rPr>
              <a:t>end</a:t>
            </a:r>
            <a:r>
              <a:rPr lang="en-US" sz="2064" spc="-1">
                <a:latin typeface="Arial"/>
                <a:ea typeface="Arial"/>
              </a:rPr>
              <a:t>;</a:t>
            </a:r>
            <a:endParaRPr lang="en-US" sz="2064" spc="-1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64" b="1" spc="-1">
                <a:latin typeface="Arial"/>
                <a:ea typeface="Arial"/>
              </a:rPr>
              <a:t>emit</a:t>
            </a:r>
            <a:r>
              <a:rPr lang="en-US" sz="2064" spc="-1">
                <a:latin typeface="Arial"/>
                <a:ea typeface="Arial"/>
              </a:rPr>
              <a:t> S;</a:t>
            </a:r>
            <a:endParaRPr lang="en-US" sz="2064" spc="-1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64" b="1" spc="-1">
                <a:latin typeface="Arial"/>
                <a:ea typeface="Arial"/>
              </a:rPr>
              <a:t>present</a:t>
            </a:r>
            <a:r>
              <a:rPr lang="en-US" sz="2064" spc="-1">
                <a:latin typeface="Arial"/>
                <a:ea typeface="Arial"/>
              </a:rPr>
              <a:t> S </a:t>
            </a:r>
            <a:r>
              <a:rPr lang="en-US" sz="2064" b="1" spc="-1">
                <a:latin typeface="Arial"/>
                <a:ea typeface="Arial"/>
              </a:rPr>
              <a:t>then emit </a:t>
            </a:r>
            <a:r>
              <a:rPr lang="en-US" sz="2064" spc="-1">
                <a:latin typeface="Arial"/>
                <a:ea typeface="Arial"/>
              </a:rPr>
              <a:t>U </a:t>
            </a:r>
            <a:r>
              <a:rPr lang="en-US" sz="2064" b="1" spc="-1">
                <a:latin typeface="Arial"/>
                <a:ea typeface="Arial"/>
              </a:rPr>
              <a:t>end</a:t>
            </a:r>
            <a:endParaRPr lang="en-US" sz="2064" spc="-1">
              <a:latin typeface="Arial"/>
            </a:endParaRPr>
          </a:p>
        </p:txBody>
      </p:sp>
      <p:sp>
        <p:nvSpPr>
          <p:cNvPr id="373" name="CustomShape 15"/>
          <p:cNvSpPr/>
          <p:nvPr/>
        </p:nvSpPr>
        <p:spPr>
          <a:xfrm>
            <a:off x="50623" y="1632514"/>
            <a:ext cx="3581207" cy="1998900"/>
          </a:xfrm>
          <a:prstGeom prst="rect">
            <a:avLst/>
          </a:prstGeom>
          <a:solidFill>
            <a:srgbClr val="F2F2F2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6107" tIns="58054" rIns="116107" bIns="58054"/>
          <a:lstStyle/>
          <a:p>
            <a:pPr algn="l">
              <a:lnSpc>
                <a:spcPct val="100000"/>
              </a:lnSpc>
            </a:pPr>
            <a:r>
              <a:rPr lang="en-US" sz="2000" b="1" spc="-1" dirty="0">
                <a:latin typeface="Arial"/>
                <a:ea typeface="Arial"/>
              </a:rPr>
              <a:t>module</a:t>
            </a:r>
            <a:r>
              <a:rPr lang="en-US" sz="2000" spc="-1" dirty="0">
                <a:latin typeface="Arial"/>
                <a:ea typeface="Arial"/>
              </a:rPr>
              <a:t> </a:t>
            </a:r>
            <a:r>
              <a:rPr lang="en-US" sz="2000" spc="-1" dirty="0" err="1">
                <a:latin typeface="Arial"/>
                <a:ea typeface="Arial"/>
              </a:rPr>
              <a:t>XYpresent</a:t>
            </a:r>
            <a:r>
              <a:rPr lang="en-US" sz="2000" spc="-1" dirty="0">
                <a:latin typeface="Arial"/>
                <a:ea typeface="Arial"/>
              </a:rPr>
              <a:t>:</a:t>
            </a:r>
            <a:endParaRPr lang="en-US" sz="2000" spc="-1" dirty="0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00" spc="-1" dirty="0">
                <a:latin typeface="Arial"/>
                <a:ea typeface="Arial"/>
              </a:rPr>
              <a:t>[</a:t>
            </a:r>
            <a:endParaRPr lang="en-US" sz="2000" spc="-1" dirty="0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00" b="1" spc="-1" dirty="0">
                <a:latin typeface="Arial"/>
                <a:ea typeface="Arial"/>
              </a:rPr>
              <a:t>  emit </a:t>
            </a:r>
            <a:r>
              <a:rPr lang="en-US" sz="2000" spc="-1" dirty="0">
                <a:latin typeface="Arial"/>
                <a:ea typeface="Arial"/>
              </a:rPr>
              <a:t>X</a:t>
            </a:r>
            <a:endParaRPr lang="en-US" sz="2000" spc="-1" dirty="0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00" spc="-1" dirty="0">
                <a:latin typeface="Arial"/>
                <a:ea typeface="Arial"/>
              </a:rPr>
              <a:t>||</a:t>
            </a:r>
            <a:endParaRPr lang="en-US" sz="2000" spc="-1" dirty="0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00" spc="-1" dirty="0">
                <a:latin typeface="Arial"/>
                <a:ea typeface="Arial"/>
              </a:rPr>
              <a:t>  </a:t>
            </a:r>
            <a:r>
              <a:rPr lang="en-US" sz="2000" b="1" spc="-1" dirty="0">
                <a:latin typeface="Arial"/>
                <a:ea typeface="Arial"/>
              </a:rPr>
              <a:t>present</a:t>
            </a:r>
            <a:r>
              <a:rPr lang="en-US" sz="2000" spc="-1" dirty="0">
                <a:latin typeface="Arial"/>
                <a:ea typeface="Arial"/>
              </a:rPr>
              <a:t> X </a:t>
            </a:r>
            <a:r>
              <a:rPr lang="en-US" sz="2000" b="1" spc="-1" dirty="0">
                <a:latin typeface="Arial"/>
                <a:ea typeface="Arial"/>
              </a:rPr>
              <a:t>then emit</a:t>
            </a:r>
            <a:r>
              <a:rPr lang="en-US" sz="2000" spc="-1" dirty="0">
                <a:latin typeface="Arial"/>
                <a:ea typeface="Arial"/>
              </a:rPr>
              <a:t> Y </a:t>
            </a:r>
            <a:r>
              <a:rPr lang="en-US" sz="2000" b="1" spc="-1" dirty="0">
                <a:latin typeface="Arial"/>
                <a:ea typeface="Arial"/>
              </a:rPr>
              <a:t>end</a:t>
            </a:r>
            <a:endParaRPr lang="en-US" sz="2000" spc="-1" dirty="0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00" spc="-1" dirty="0">
                <a:latin typeface="Arial"/>
                <a:ea typeface="Arial"/>
              </a:rPr>
              <a:t>]</a:t>
            </a:r>
            <a:endParaRPr lang="en-US" sz="2000" spc="-1" dirty="0">
              <a:latin typeface="Arial"/>
            </a:endParaRPr>
          </a:p>
        </p:txBody>
      </p:sp>
      <p:sp>
        <p:nvSpPr>
          <p:cNvPr id="374" name="CustomShape 16"/>
          <p:cNvSpPr/>
          <p:nvPr/>
        </p:nvSpPr>
        <p:spPr>
          <a:xfrm>
            <a:off x="9344299" y="1635301"/>
            <a:ext cx="3585387" cy="3568667"/>
          </a:xfrm>
          <a:prstGeom prst="rect">
            <a:avLst/>
          </a:prstGeom>
          <a:solidFill>
            <a:srgbClr val="F2F2F2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6107" tIns="58054" rIns="116107" bIns="58054"/>
          <a:lstStyle/>
          <a:p>
            <a:pPr algn="l">
              <a:lnSpc>
                <a:spcPct val="100000"/>
              </a:lnSpc>
            </a:pPr>
            <a:r>
              <a:rPr lang="en-US" sz="2064" b="1" spc="-1">
                <a:latin typeface="Arial"/>
                <a:ea typeface="Arial"/>
              </a:rPr>
              <a:t>module</a:t>
            </a:r>
            <a:r>
              <a:rPr lang="en-US" sz="2064" spc="-1">
                <a:latin typeface="Arial"/>
                <a:ea typeface="Arial"/>
              </a:rPr>
              <a:t> ABBA:</a:t>
            </a:r>
            <a:endParaRPr lang="en-US" sz="2064" spc="-1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64" spc="-1">
                <a:latin typeface="Arial"/>
                <a:ea typeface="Arial"/>
              </a:rPr>
              <a:t>[</a:t>
            </a:r>
            <a:endParaRPr lang="en-US" sz="2064" spc="-1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64" spc="-1">
                <a:latin typeface="Arial"/>
                <a:ea typeface="Arial"/>
              </a:rPr>
              <a:t>  </a:t>
            </a:r>
            <a:r>
              <a:rPr lang="en-US" sz="2064" b="1" spc="-1">
                <a:latin typeface="Arial"/>
                <a:ea typeface="Arial"/>
              </a:rPr>
              <a:t>present</a:t>
            </a:r>
            <a:r>
              <a:rPr lang="en-US" sz="2064" spc="-1">
                <a:latin typeface="Arial"/>
                <a:ea typeface="Arial"/>
              </a:rPr>
              <a:t> A </a:t>
            </a:r>
            <a:r>
              <a:rPr lang="en-US" sz="2064" b="1" spc="-1">
                <a:latin typeface="Arial"/>
                <a:ea typeface="Arial"/>
              </a:rPr>
              <a:t>and</a:t>
            </a:r>
            <a:r>
              <a:rPr lang="en-US" sz="2064" spc="-1">
                <a:latin typeface="Arial"/>
                <a:ea typeface="Arial"/>
              </a:rPr>
              <a:t> I</a:t>
            </a:r>
            <a:endParaRPr lang="en-US" sz="2064" spc="-1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64" spc="-1">
                <a:latin typeface="Arial"/>
                <a:ea typeface="Arial"/>
              </a:rPr>
              <a:t>    </a:t>
            </a:r>
            <a:r>
              <a:rPr lang="en-US" sz="2064" b="1" spc="-1">
                <a:latin typeface="Arial"/>
                <a:ea typeface="Arial"/>
              </a:rPr>
              <a:t>then emit </a:t>
            </a:r>
            <a:r>
              <a:rPr lang="en-US" sz="2064" spc="-1">
                <a:latin typeface="Arial"/>
                <a:ea typeface="Arial"/>
              </a:rPr>
              <a:t>B </a:t>
            </a:r>
            <a:r>
              <a:rPr lang="en-US" sz="2064" b="1" spc="-1">
                <a:latin typeface="Arial"/>
                <a:ea typeface="Arial"/>
              </a:rPr>
              <a:t>end</a:t>
            </a:r>
            <a:endParaRPr lang="en-US" sz="2064" spc="-1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64" spc="-1">
                <a:latin typeface="Arial"/>
                <a:ea typeface="Arial"/>
              </a:rPr>
              <a:t>||</a:t>
            </a:r>
            <a:endParaRPr lang="en-US" sz="2064" spc="-1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64" spc="-1">
                <a:latin typeface="Arial"/>
                <a:ea typeface="Arial"/>
              </a:rPr>
              <a:t>  </a:t>
            </a:r>
            <a:r>
              <a:rPr lang="en-US" sz="2064" b="1" spc="-1">
                <a:latin typeface="Arial"/>
                <a:ea typeface="Arial"/>
              </a:rPr>
              <a:t>present</a:t>
            </a:r>
            <a:r>
              <a:rPr lang="en-US" sz="2064" spc="-1">
                <a:latin typeface="Arial"/>
                <a:ea typeface="Arial"/>
              </a:rPr>
              <a:t> B </a:t>
            </a:r>
            <a:r>
              <a:rPr lang="en-US" sz="2064" b="1" spc="-1">
                <a:latin typeface="Arial"/>
                <a:ea typeface="Arial"/>
              </a:rPr>
              <a:t>and not </a:t>
            </a:r>
            <a:r>
              <a:rPr lang="en-US" sz="2064" spc="-1">
                <a:latin typeface="Arial"/>
                <a:ea typeface="Arial"/>
              </a:rPr>
              <a:t>I</a:t>
            </a:r>
            <a:endParaRPr lang="en-US" sz="2064" spc="-1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64" spc="-1">
                <a:latin typeface="Arial"/>
                <a:ea typeface="Arial"/>
              </a:rPr>
              <a:t>    </a:t>
            </a:r>
            <a:r>
              <a:rPr lang="en-US" sz="2064" b="1" spc="-1">
                <a:latin typeface="Arial"/>
                <a:ea typeface="Arial"/>
              </a:rPr>
              <a:t>then emit </a:t>
            </a:r>
            <a:r>
              <a:rPr lang="en-US" sz="2064" spc="-1">
                <a:latin typeface="Arial"/>
                <a:ea typeface="Arial"/>
              </a:rPr>
              <a:t>A </a:t>
            </a:r>
            <a:r>
              <a:rPr lang="en-US" sz="2064" b="1" spc="-1">
                <a:latin typeface="Arial"/>
                <a:ea typeface="Arial"/>
              </a:rPr>
              <a:t>end</a:t>
            </a:r>
            <a:endParaRPr lang="en-US" sz="2064" spc="-1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64" spc="-1">
                <a:latin typeface="Arial"/>
                <a:ea typeface="Arial"/>
              </a:rPr>
              <a:t>||</a:t>
            </a:r>
            <a:endParaRPr lang="en-US" sz="2064" spc="-1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64" spc="-1">
                <a:latin typeface="Arial"/>
                <a:ea typeface="Arial"/>
              </a:rPr>
              <a:t>  </a:t>
            </a:r>
            <a:r>
              <a:rPr lang="en-US" sz="2064" b="1" spc="-1">
                <a:latin typeface="Arial"/>
                <a:ea typeface="Arial"/>
              </a:rPr>
              <a:t>present</a:t>
            </a:r>
            <a:r>
              <a:rPr lang="en-US" sz="2064" spc="-1">
                <a:latin typeface="Arial"/>
                <a:ea typeface="Arial"/>
              </a:rPr>
              <a:t> A </a:t>
            </a:r>
            <a:r>
              <a:rPr lang="en-US" sz="2064" b="1" spc="-1">
                <a:latin typeface="Arial"/>
                <a:ea typeface="Arial"/>
              </a:rPr>
              <a:t>or</a:t>
            </a:r>
            <a:r>
              <a:rPr lang="en-US" sz="2064" spc="-1">
                <a:latin typeface="Arial"/>
                <a:ea typeface="Arial"/>
              </a:rPr>
              <a:t> B</a:t>
            </a:r>
            <a:endParaRPr lang="en-US" sz="2064" spc="-1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64" spc="-1">
                <a:latin typeface="Arial"/>
                <a:ea typeface="Arial"/>
              </a:rPr>
              <a:t>    </a:t>
            </a:r>
            <a:r>
              <a:rPr lang="en-US" sz="2064" b="1" spc="-1">
                <a:latin typeface="Arial"/>
                <a:ea typeface="Arial"/>
              </a:rPr>
              <a:t>then emit </a:t>
            </a:r>
            <a:r>
              <a:rPr lang="en-US" sz="2064" spc="-1">
                <a:latin typeface="Arial"/>
                <a:ea typeface="Arial"/>
              </a:rPr>
              <a:t>O </a:t>
            </a:r>
            <a:r>
              <a:rPr lang="en-US" sz="2064" b="1" spc="-1">
                <a:latin typeface="Arial"/>
                <a:ea typeface="Arial"/>
              </a:rPr>
              <a:t>end</a:t>
            </a:r>
            <a:endParaRPr lang="en-US" sz="2064" spc="-1">
              <a:latin typeface="Arial"/>
            </a:endParaRPr>
          </a:p>
          <a:p>
            <a:pPr algn="l">
              <a:lnSpc>
                <a:spcPct val="100000"/>
              </a:lnSpc>
            </a:pPr>
            <a:r>
              <a:rPr lang="en-US" sz="2064" spc="-1">
                <a:latin typeface="Arial"/>
                <a:ea typeface="Arial"/>
              </a:rPr>
              <a:t>]</a:t>
            </a:r>
            <a:endParaRPr lang="en-US" sz="2064" spc="-1">
              <a:latin typeface="Arial"/>
            </a:endParaRPr>
          </a:p>
        </p:txBody>
      </p:sp>
      <p:sp>
        <p:nvSpPr>
          <p:cNvPr id="375" name="Line 17"/>
          <p:cNvSpPr/>
          <p:nvPr/>
        </p:nvSpPr>
        <p:spPr>
          <a:xfrm>
            <a:off x="3632759" y="2593416"/>
            <a:ext cx="2517666" cy="1880935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6" name="Line 18"/>
          <p:cNvSpPr/>
          <p:nvPr/>
        </p:nvSpPr>
        <p:spPr>
          <a:xfrm flipH="1">
            <a:off x="7341220" y="3349506"/>
            <a:ext cx="2002615" cy="617225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7" name="Line 19"/>
          <p:cNvSpPr/>
          <p:nvPr/>
        </p:nvSpPr>
        <p:spPr>
          <a:xfrm flipH="1" flipV="1">
            <a:off x="7562752" y="5625204"/>
            <a:ext cx="1776903" cy="430525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8" name="Line 20"/>
          <p:cNvSpPr/>
          <p:nvPr/>
        </p:nvSpPr>
        <p:spPr>
          <a:xfrm flipH="1" flipV="1">
            <a:off x="7533957" y="6494614"/>
            <a:ext cx="1809877" cy="1691912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Line 21"/>
          <p:cNvSpPr/>
          <p:nvPr/>
        </p:nvSpPr>
        <p:spPr>
          <a:xfrm flipH="1">
            <a:off x="3632759" y="6941859"/>
            <a:ext cx="1464343" cy="1400716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0" name="Line 22"/>
          <p:cNvSpPr/>
          <p:nvPr/>
        </p:nvSpPr>
        <p:spPr>
          <a:xfrm>
            <a:off x="3632759" y="5458475"/>
            <a:ext cx="247540" cy="464"/>
          </a:xfrm>
          <a:prstGeom prst="line">
            <a:avLst/>
          </a:prstGeom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" name="SCEst – MoC"/>
          <p:cNvSpPr txBox="1">
            <a:spLocks/>
          </p:cNvSpPr>
          <p:nvPr/>
        </p:nvSpPr>
        <p:spPr>
          <a:xfrm>
            <a:off x="952500" y="214150"/>
            <a:ext cx="11099800" cy="1253958"/>
          </a:xfrm>
          <a:prstGeom prst="rect">
            <a:avLst/>
          </a:prstGeom>
        </p:spPr>
        <p:txBody>
          <a:bodyPr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de-DE" dirty="0" err="1"/>
              <a:t>Program</a:t>
            </a:r>
            <a:r>
              <a:rPr lang="de-DE" dirty="0"/>
              <a:t> </a:t>
            </a:r>
            <a:r>
              <a:rPr lang="de-DE" dirty="0" err="1"/>
              <a:t>Classes</a:t>
            </a:r>
            <a:endParaRPr lang="de-DE" dirty="0"/>
          </a:p>
        </p:txBody>
      </p:sp>
      <p:sp>
        <p:nvSpPr>
          <p:cNvPr id="25" name="Shape 159"/>
          <p:cNvSpPr txBox="1">
            <a:spLocks/>
          </p:cNvSpPr>
          <p:nvPr/>
        </p:nvSpPr>
        <p:spPr>
          <a:xfrm>
            <a:off x="12395149" y="9382578"/>
            <a:ext cx="241402" cy="3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86CB4B4D-7CA3-9044-876B-883B54F8677D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16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" grpId="0"/>
      <p:bldP spid="364" grpId="0"/>
      <p:bldP spid="365" grpId="0"/>
      <p:bldP spid="366" grpId="0"/>
      <p:bldP spid="367" grpId="0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6" name="Table"/>
          <p:cNvGraphicFramePr/>
          <p:nvPr/>
        </p:nvGraphicFramePr>
        <p:xfrm>
          <a:off x="51163" y="0"/>
          <a:ext cx="13004796" cy="9115972"/>
        </p:xfrm>
        <a:graphic>
          <a:graphicData uri="http://schemas.openxmlformats.org/drawingml/2006/table">
            <a:tbl>
              <a:tblPr firstCol="1">
                <a:tableStyleId>{2708684C-4D16-4618-839F-0558EEFCDFE6}</a:tableStyleId>
              </a:tblPr>
              <a:tblGrid>
                <a:gridCol w="18376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8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9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8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58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745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702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702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3815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2200">
                          <a:sym typeface="Helvetica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12700">
                      <a:miter lim="400000"/>
                    </a:lnT>
                  </a:tcPr>
                </a:tc>
                <a:tc gridSpan="3"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</a:pPr>
                      <a:r>
                        <a:rPr sz="22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Variables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T w="12700">
                      <a:miter lim="400000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</a:pPr>
                      <a:r>
                        <a:rPr sz="22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Pure Signals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</a:pPr>
                      <a:r>
                        <a:rPr sz="22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Signal Values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lnT w="12700">
                      <a:miter lim="400000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2200">
                          <a:sym typeface="Helvetica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</a:pPr>
                      <a:r>
                        <a:rPr sz="22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</a:pPr>
                      <a:r>
                        <a:rPr sz="22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Esterel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</a:pPr>
                      <a:r>
                        <a:rPr sz="22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SCEst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FF2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</a:pPr>
                      <a:r>
                        <a:rPr sz="22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Esterel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</a:pPr>
                      <a:r>
                        <a:rPr sz="22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SCEst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</a:pPr>
                      <a:r>
                        <a:rPr sz="22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Esterel 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</a:pPr>
                      <a:r>
                        <a:rPr sz="22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SCEst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1551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2200" b="1">
                          <a:sym typeface="Helvetica"/>
                        </a:rPr>
                        <a:t>Syntax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>
                          <a:latin typeface="+mn-lt"/>
                          <a:ea typeface="+mn-ea"/>
                          <a:cs typeface="+mn-cs"/>
                          <a:sym typeface="Courier New"/>
                        </a:rPr>
                        <a:t>x = y
if (x)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>
                          <a:latin typeface="+mn-lt"/>
                          <a:ea typeface="+mn-ea"/>
                          <a:cs typeface="+mn-cs"/>
                          <a:sym typeface="Courier New"/>
                        </a:rPr>
                        <a:t>x := y
if x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>
                          <a:latin typeface="+mn-lt"/>
                          <a:ea typeface="+mn-ea"/>
                          <a:cs typeface="+mn-cs"/>
                          <a:sym typeface="Courier New"/>
                        </a:rPr>
                        <a:t>x = y
if (x)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EFF2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>
                          <a:latin typeface="+mn-lt"/>
                          <a:ea typeface="+mn-ea"/>
                          <a:cs typeface="+mn-cs"/>
                          <a:sym typeface="Courier New"/>
                        </a:rPr>
                        <a:t>emit x
present x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>
                          <a:latin typeface="+mn-lt"/>
                          <a:ea typeface="+mn-ea"/>
                          <a:cs typeface="+mn-cs"/>
                          <a:sym typeface="Courier New"/>
                        </a:rPr>
                        <a:t>emit x
unemit x
present x if (x)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>
                          <a:latin typeface="+mn-lt"/>
                          <a:ea typeface="+mn-ea"/>
                          <a:cs typeface="+mn-cs"/>
                          <a:sym typeface="Courier New"/>
                        </a:rPr>
                        <a:t>emit x(v)
?x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>
                          <a:latin typeface="+mn-lt"/>
                          <a:ea typeface="+mn-ea"/>
                          <a:cs typeface="+mn-cs"/>
                          <a:sym typeface="Courier New"/>
                        </a:rPr>
                        <a:t>emit x(v)
?x
set x(v)
unemit x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470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2200" b="1">
                          <a:sym typeface="Helvetica"/>
                        </a:rPr>
                        <a:t>Type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arbitrary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arbitrary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arbitrary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EFF2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present/
absent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present/absent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arbitrary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arbitrary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470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2200" b="1">
                          <a:sym typeface="Helvetica"/>
                        </a:rPr>
                        <a:t>Initialized
each tick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no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no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no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EFF2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yes (absent)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yes (absent)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no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no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470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2200" b="1">
                          <a:sym typeface="Helvetica"/>
                        </a:rPr>
                        <a:t>Persistence across ticks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yes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yes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yes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EFF2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no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no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yes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yes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0490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2200" b="1">
                          <a:sym typeface="Helvetica"/>
                        </a:rPr>
                        <a:t>Allow multiple values /  tick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yes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yes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yes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EFF2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no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yes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no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yes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0490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2200" b="1">
                          <a:sym typeface="Helvetica"/>
                        </a:rPr>
                        <a:t>Sequential scheduling constraints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 b="1">
                          <a:solidFill>
                            <a:schemeClr val="accent2">
                              <a:hueOff val="-2473792"/>
                              <a:satOff val="-50209"/>
                              <a:lumOff val="23543"/>
                            </a:schemeClr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 b="1">
                          <a:solidFill>
                            <a:schemeClr val="accent2">
                              <a:hueOff val="-2473792"/>
                              <a:satOff val="-50209"/>
                              <a:lumOff val="23543"/>
                            </a:schemeClr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 b="1">
                          <a:solidFill>
                            <a:schemeClr val="accent2">
                              <a:hueOff val="-2473792"/>
                              <a:satOff val="-50209"/>
                              <a:lumOff val="23543"/>
                            </a:schemeClr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EFF2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200"/>
                      </a:pPr>
                      <a:r>
                        <a:t>first </a:t>
                      </a:r>
                      <a:r>
                        <a:rPr>
                          <a:latin typeface="+mn-lt"/>
                          <a:ea typeface="+mn-ea"/>
                          <a:cs typeface="+mn-cs"/>
                          <a:sym typeface="Courier New"/>
                        </a:rPr>
                        <a:t>emit</a:t>
                      </a:r>
                      <a:r>
                        <a:t> ➛ reads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 b="1">
                          <a:solidFill>
                            <a:schemeClr val="accent2">
                              <a:hueOff val="-2473792"/>
                              <a:satOff val="-50209"/>
                              <a:lumOff val="23543"/>
                            </a:schemeClr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EFF2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emits ➛ 
reads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 b="1">
                          <a:solidFill>
                            <a:schemeClr val="accent2">
                              <a:hueOff val="-2473792"/>
                              <a:satOff val="-50209"/>
                              <a:lumOff val="23543"/>
                            </a:schemeClr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none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solidFill>
                      <a:srgbClr val="EF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44182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2200" b="1">
                          <a:sym typeface="Helvetica"/>
                        </a:rPr>
                        <a:t>Concurrent scheduling constraints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none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 b="1">
                          <a:solidFill>
                            <a:schemeClr val="accent5">
                              <a:hueOff val="-444211"/>
                              <a:satOff val="-14915"/>
                              <a:lumOff val="22857"/>
                            </a:schemeClr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read only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inits ➛ updates ➛ reads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EFF2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first emit ➛ reads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unemits 
➛ first emit
➛ reads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emits ➛ 
reads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/>
                        <a:t>unemits ➛ sets ➛ emits ➛ reads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9855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b="0"/>
                      </a:pPr>
                      <a:r>
                        <a:rPr sz="2200" b="1">
                          <a:sym typeface="Helvetica"/>
                        </a:rPr>
                        <a:t>I/O determinacy guaranteed</a:t>
                      </a:r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 b="1">
                          <a:solidFill>
                            <a:schemeClr val="accent5">
                              <a:hueOff val="-444211"/>
                              <a:satOff val="-14915"/>
                              <a:lumOff val="22857"/>
                            </a:schemeClr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</a:t>
                      </a:r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 b="1">
                          <a:solidFill>
                            <a:schemeClr val="accent2">
                              <a:hueOff val="-2473792"/>
                              <a:satOff val="-50209"/>
                              <a:lumOff val="23543"/>
                            </a:schemeClr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 b="1">
                          <a:solidFill>
                            <a:schemeClr val="accent2">
                              <a:hueOff val="-2473792"/>
                              <a:satOff val="-50209"/>
                              <a:lumOff val="23543"/>
                            </a:schemeClr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  <a:solidFill>
                      <a:srgbClr val="EFF2F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 b="1">
                          <a:solidFill>
                            <a:schemeClr val="accent2">
                              <a:hueOff val="-2473792"/>
                              <a:satOff val="-50209"/>
                              <a:lumOff val="23543"/>
                            </a:schemeClr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 b="1">
                          <a:solidFill>
                            <a:schemeClr val="accent2">
                              <a:hueOff val="-2473792"/>
                              <a:satOff val="-50209"/>
                              <a:lumOff val="23543"/>
                            </a:schemeClr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 b="1">
                          <a:solidFill>
                            <a:schemeClr val="accent2">
                              <a:hueOff val="-2473792"/>
                              <a:satOff val="-50209"/>
                              <a:lumOff val="23543"/>
                            </a:schemeClr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200" b="1">
                          <a:solidFill>
                            <a:schemeClr val="accent2">
                              <a:hueOff val="-2473792"/>
                              <a:satOff val="-50209"/>
                              <a:lumOff val="23543"/>
                            </a:schemeClr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yes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77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97891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732"/>
            <a:ext cx="13004801" cy="4966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3013" y="4247121"/>
            <a:ext cx="7672312" cy="5641406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>
            <a:spLocks noGrp="1"/>
          </p:cNvSpPr>
          <p:nvPr>
            <p:ph type="sldNum" sz="quarter" idx="4294967295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225800"/>
            <a:ext cx="13004800" cy="3302000"/>
          </a:xfrm>
        </p:spPr>
        <p:txBody>
          <a:bodyPr>
            <a:normAutofit/>
          </a:bodyPr>
          <a:lstStyle/>
          <a:p>
            <a:r>
              <a:rPr lang="de-DE" sz="7200" dirty="0" err="1"/>
              <a:t>SCCharts</a:t>
            </a:r>
            <a:r>
              <a:rPr lang="de-DE" sz="7200" dirty="0"/>
              <a:t> – The Language(s)</a:t>
            </a:r>
          </a:p>
        </p:txBody>
      </p:sp>
    </p:spTree>
    <p:extLst>
      <p:ext uri="{BB962C8B-B14F-4D97-AF65-F5344CB8AC3E}">
        <p14:creationId xmlns:p14="http://schemas.microsoft.com/office/powerpoint/2010/main" val="191268034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1031" y="1442719"/>
            <a:ext cx="8787272" cy="689074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Rechteck"/>
          <p:cNvSpPr/>
          <p:nvPr/>
        </p:nvSpPr>
        <p:spPr>
          <a:xfrm>
            <a:off x="6669475" y="3007360"/>
            <a:ext cx="4517" cy="3002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457200">
              <a:defRPr sz="140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9" name="Rechteck"/>
          <p:cNvSpPr/>
          <p:nvPr/>
        </p:nvSpPr>
        <p:spPr>
          <a:xfrm>
            <a:off x="3057031" y="4161084"/>
            <a:ext cx="81281" cy="1467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0" name="Rechteck"/>
          <p:cNvSpPr/>
          <p:nvPr/>
        </p:nvSpPr>
        <p:spPr>
          <a:xfrm>
            <a:off x="3054773" y="3747911"/>
            <a:ext cx="4516" cy="3025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457200">
              <a:defRPr sz="1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1" name="Oval"/>
          <p:cNvSpPr/>
          <p:nvPr/>
        </p:nvSpPr>
        <p:spPr>
          <a:xfrm>
            <a:off x="4576515" y="7355840"/>
            <a:ext cx="101601" cy="13772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2" name="Oval"/>
          <p:cNvSpPr/>
          <p:nvPr/>
        </p:nvSpPr>
        <p:spPr>
          <a:xfrm>
            <a:off x="4077546" y="6915573"/>
            <a:ext cx="101601" cy="13772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3" name="Rechteck"/>
          <p:cNvSpPr/>
          <p:nvPr/>
        </p:nvSpPr>
        <p:spPr>
          <a:xfrm>
            <a:off x="2251004" y="2716106"/>
            <a:ext cx="8236374" cy="5283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16" name="Gruppieren"/>
          <p:cNvGrpSpPr/>
          <p:nvPr/>
        </p:nvGrpSpPr>
        <p:grpSpPr>
          <a:xfrm>
            <a:off x="-121921" y="870542"/>
            <a:ext cx="2289208" cy="1102109"/>
            <a:chOff x="0" y="29068"/>
            <a:chExt cx="2289207" cy="1102107"/>
          </a:xfrm>
        </p:grpSpPr>
        <p:sp>
          <p:nvSpPr>
            <p:cNvPr id="214" name="Linie"/>
            <p:cNvSpPr/>
            <p:nvPr/>
          </p:nvSpPr>
          <p:spPr>
            <a:xfrm flipH="1" flipV="1">
              <a:off x="1743594" y="440376"/>
              <a:ext cx="545614" cy="690801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5" name="Interface declaration"/>
            <p:cNvSpPr txBox="1"/>
            <p:nvPr/>
          </p:nvSpPr>
          <p:spPr>
            <a:xfrm>
              <a:off x="0" y="29068"/>
              <a:ext cx="2165209" cy="866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Interface declaration</a:t>
              </a:r>
            </a:p>
          </p:txBody>
        </p:sp>
      </p:grpSp>
      <p:sp>
        <p:nvSpPr>
          <p:cNvPr id="217" name="Rechteck"/>
          <p:cNvSpPr/>
          <p:nvPr/>
        </p:nvSpPr>
        <p:spPr>
          <a:xfrm>
            <a:off x="958426" y="1916853"/>
            <a:ext cx="4517" cy="3928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defTabSz="457200">
              <a:defRPr sz="240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20" name="Gruppieren"/>
          <p:cNvGrpSpPr/>
          <p:nvPr/>
        </p:nvGrpSpPr>
        <p:grpSpPr>
          <a:xfrm>
            <a:off x="-119663" y="2447741"/>
            <a:ext cx="4326705" cy="498349"/>
            <a:chOff x="0" y="14534"/>
            <a:chExt cx="4326703" cy="498347"/>
          </a:xfrm>
        </p:grpSpPr>
        <p:sp>
          <p:nvSpPr>
            <p:cNvPr id="218" name="Linie"/>
            <p:cNvSpPr/>
            <p:nvPr/>
          </p:nvSpPr>
          <p:spPr>
            <a:xfrm flipH="1">
              <a:off x="1944052" y="103344"/>
              <a:ext cx="2382652" cy="151030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9" name="Initialization"/>
            <p:cNvSpPr txBox="1"/>
            <p:nvPr/>
          </p:nvSpPr>
          <p:spPr>
            <a:xfrm>
              <a:off x="0" y="14534"/>
              <a:ext cx="2162952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Initialization</a:t>
              </a:r>
            </a:p>
          </p:txBody>
        </p:sp>
      </p:grpSp>
      <p:sp>
        <p:nvSpPr>
          <p:cNvPr id="16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8732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912301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1031" y="1442719"/>
            <a:ext cx="8787272" cy="689074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Rechteck"/>
          <p:cNvSpPr/>
          <p:nvPr/>
        </p:nvSpPr>
        <p:spPr>
          <a:xfrm>
            <a:off x="6669475" y="3007360"/>
            <a:ext cx="4517" cy="3002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457200">
              <a:defRPr sz="140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4" name="Oval"/>
          <p:cNvSpPr/>
          <p:nvPr/>
        </p:nvSpPr>
        <p:spPr>
          <a:xfrm>
            <a:off x="4576515" y="7355840"/>
            <a:ext cx="101601" cy="13772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5" name="Oval"/>
          <p:cNvSpPr/>
          <p:nvPr/>
        </p:nvSpPr>
        <p:spPr>
          <a:xfrm>
            <a:off x="4077546" y="6915573"/>
            <a:ext cx="101601" cy="13772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6" name="Rechteck"/>
          <p:cNvSpPr/>
          <p:nvPr/>
        </p:nvSpPr>
        <p:spPr>
          <a:xfrm>
            <a:off x="2576124" y="3711786"/>
            <a:ext cx="6804944" cy="39985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7" name="Rechteck"/>
          <p:cNvSpPr/>
          <p:nvPr/>
        </p:nvSpPr>
        <p:spPr>
          <a:xfrm>
            <a:off x="9670062" y="3553741"/>
            <a:ext cx="806028" cy="39985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30" name="Gruppieren"/>
          <p:cNvGrpSpPr/>
          <p:nvPr/>
        </p:nvGrpSpPr>
        <p:grpSpPr>
          <a:xfrm>
            <a:off x="-121921" y="870542"/>
            <a:ext cx="2289208" cy="1102109"/>
            <a:chOff x="0" y="29068"/>
            <a:chExt cx="2289207" cy="1102107"/>
          </a:xfrm>
        </p:grpSpPr>
        <p:sp>
          <p:nvSpPr>
            <p:cNvPr id="228" name="Linie"/>
            <p:cNvSpPr/>
            <p:nvPr/>
          </p:nvSpPr>
          <p:spPr>
            <a:xfrm flipH="1" flipV="1">
              <a:off x="1743594" y="440376"/>
              <a:ext cx="545614" cy="690801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9" name="Interface declaration"/>
            <p:cNvSpPr txBox="1"/>
            <p:nvPr/>
          </p:nvSpPr>
          <p:spPr>
            <a:xfrm>
              <a:off x="0" y="29068"/>
              <a:ext cx="2165209" cy="866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Interface declaration</a:t>
              </a:r>
            </a:p>
          </p:txBody>
        </p:sp>
      </p:grpSp>
      <p:grpSp>
        <p:nvGrpSpPr>
          <p:cNvPr id="233" name="Gruppieren"/>
          <p:cNvGrpSpPr/>
          <p:nvPr/>
        </p:nvGrpSpPr>
        <p:grpSpPr>
          <a:xfrm>
            <a:off x="-121921" y="3386792"/>
            <a:ext cx="5522387" cy="575298"/>
            <a:chOff x="0" y="0"/>
            <a:chExt cx="5522385" cy="575297"/>
          </a:xfrm>
        </p:grpSpPr>
        <p:sp>
          <p:nvSpPr>
            <p:cNvPr id="231" name="Linie"/>
            <p:cNvSpPr/>
            <p:nvPr/>
          </p:nvSpPr>
          <p:spPr>
            <a:xfrm flipH="1">
              <a:off x="1870800" y="-1"/>
              <a:ext cx="3651586" cy="346620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2" name="Superstate"/>
            <p:cNvSpPr txBox="1"/>
            <p:nvPr/>
          </p:nvSpPr>
          <p:spPr>
            <a:xfrm>
              <a:off x="0" y="76949"/>
              <a:ext cx="216520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Superstate</a:t>
              </a:r>
            </a:p>
          </p:txBody>
        </p:sp>
      </p:grpSp>
      <p:sp>
        <p:nvSpPr>
          <p:cNvPr id="234" name="Rechteck"/>
          <p:cNvSpPr/>
          <p:nvPr/>
        </p:nvSpPr>
        <p:spPr>
          <a:xfrm>
            <a:off x="958426" y="1916853"/>
            <a:ext cx="4517" cy="3928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defTabSz="457200">
              <a:defRPr sz="240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37" name="Gruppieren"/>
          <p:cNvGrpSpPr/>
          <p:nvPr/>
        </p:nvGrpSpPr>
        <p:grpSpPr>
          <a:xfrm>
            <a:off x="-119663" y="2447741"/>
            <a:ext cx="4326705" cy="498349"/>
            <a:chOff x="0" y="14534"/>
            <a:chExt cx="4326703" cy="498347"/>
          </a:xfrm>
        </p:grpSpPr>
        <p:sp>
          <p:nvSpPr>
            <p:cNvPr id="235" name="Linie"/>
            <p:cNvSpPr/>
            <p:nvPr/>
          </p:nvSpPr>
          <p:spPr>
            <a:xfrm flipH="1">
              <a:off x="1944052" y="103344"/>
              <a:ext cx="2382652" cy="151030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6" name="Initialization"/>
            <p:cNvSpPr txBox="1"/>
            <p:nvPr/>
          </p:nvSpPr>
          <p:spPr>
            <a:xfrm>
              <a:off x="0" y="14534"/>
              <a:ext cx="2162952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Initialization</a:t>
              </a:r>
            </a:p>
          </p:txBody>
        </p:sp>
      </p:grpSp>
      <p:sp>
        <p:nvSpPr>
          <p:cNvPr id="18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42750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1031" y="1442719"/>
            <a:ext cx="8787272" cy="689074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Rechteck"/>
          <p:cNvSpPr/>
          <p:nvPr/>
        </p:nvSpPr>
        <p:spPr>
          <a:xfrm>
            <a:off x="6669475" y="3007360"/>
            <a:ext cx="4517" cy="3002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457200">
              <a:defRPr sz="140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1" name="Rechteck"/>
          <p:cNvSpPr/>
          <p:nvPr/>
        </p:nvSpPr>
        <p:spPr>
          <a:xfrm>
            <a:off x="3057031" y="4161084"/>
            <a:ext cx="81281" cy="1467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2" name="Rechteck"/>
          <p:cNvSpPr/>
          <p:nvPr/>
        </p:nvSpPr>
        <p:spPr>
          <a:xfrm>
            <a:off x="3054773" y="3747911"/>
            <a:ext cx="4516" cy="3025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457200">
              <a:defRPr sz="1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3" name="Oval"/>
          <p:cNvSpPr/>
          <p:nvPr/>
        </p:nvSpPr>
        <p:spPr>
          <a:xfrm>
            <a:off x="4576515" y="7355840"/>
            <a:ext cx="101601" cy="13772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4" name="Oval"/>
          <p:cNvSpPr/>
          <p:nvPr/>
        </p:nvSpPr>
        <p:spPr>
          <a:xfrm>
            <a:off x="4077546" y="6915573"/>
            <a:ext cx="101601" cy="13772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5" name="Rechteck"/>
          <p:cNvSpPr/>
          <p:nvPr/>
        </p:nvSpPr>
        <p:spPr>
          <a:xfrm>
            <a:off x="3057031" y="5025813"/>
            <a:ext cx="2722881" cy="8760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6" name="Rechteck"/>
          <p:cNvSpPr/>
          <p:nvPr/>
        </p:nvSpPr>
        <p:spPr>
          <a:xfrm>
            <a:off x="9670062" y="3553741"/>
            <a:ext cx="806028" cy="39985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7" name="Rechteck"/>
          <p:cNvSpPr/>
          <p:nvPr/>
        </p:nvSpPr>
        <p:spPr>
          <a:xfrm>
            <a:off x="2917048" y="6477564"/>
            <a:ext cx="2862864" cy="8760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8" name="Rechteck"/>
          <p:cNvSpPr/>
          <p:nvPr/>
        </p:nvSpPr>
        <p:spPr>
          <a:xfrm>
            <a:off x="6030524" y="5400604"/>
            <a:ext cx="3379894" cy="9211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51" name="Gruppieren"/>
          <p:cNvGrpSpPr/>
          <p:nvPr/>
        </p:nvGrpSpPr>
        <p:grpSpPr>
          <a:xfrm>
            <a:off x="-121921" y="870542"/>
            <a:ext cx="2289208" cy="1102109"/>
            <a:chOff x="0" y="29068"/>
            <a:chExt cx="2289207" cy="1102107"/>
          </a:xfrm>
        </p:grpSpPr>
        <p:sp>
          <p:nvSpPr>
            <p:cNvPr id="249" name="Linie"/>
            <p:cNvSpPr/>
            <p:nvPr/>
          </p:nvSpPr>
          <p:spPr>
            <a:xfrm flipH="1" flipV="1">
              <a:off x="1743594" y="440376"/>
              <a:ext cx="545614" cy="690801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0" name="Interface declaration"/>
            <p:cNvSpPr txBox="1"/>
            <p:nvPr/>
          </p:nvSpPr>
          <p:spPr>
            <a:xfrm>
              <a:off x="0" y="29068"/>
              <a:ext cx="2165209" cy="866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Interface declaration</a:t>
              </a:r>
            </a:p>
          </p:txBody>
        </p:sp>
      </p:grpSp>
      <p:grpSp>
        <p:nvGrpSpPr>
          <p:cNvPr id="254" name="Gruppieren"/>
          <p:cNvGrpSpPr/>
          <p:nvPr/>
        </p:nvGrpSpPr>
        <p:grpSpPr>
          <a:xfrm>
            <a:off x="-243841" y="4777768"/>
            <a:ext cx="3167454" cy="498349"/>
            <a:chOff x="0" y="14534"/>
            <a:chExt cx="3167453" cy="498347"/>
          </a:xfrm>
        </p:grpSpPr>
        <p:sp>
          <p:nvSpPr>
            <p:cNvPr id="252" name="Linie"/>
            <p:cNvSpPr/>
            <p:nvPr/>
          </p:nvSpPr>
          <p:spPr>
            <a:xfrm flipH="1">
              <a:off x="1766078" y="123746"/>
              <a:ext cx="1401376" cy="149319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3" name="Region"/>
            <p:cNvSpPr txBox="1"/>
            <p:nvPr/>
          </p:nvSpPr>
          <p:spPr>
            <a:xfrm>
              <a:off x="0" y="14534"/>
              <a:ext cx="240904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Region</a:t>
              </a:r>
            </a:p>
          </p:txBody>
        </p:sp>
      </p:grpSp>
      <p:grpSp>
        <p:nvGrpSpPr>
          <p:cNvPr id="257" name="Gruppieren"/>
          <p:cNvGrpSpPr/>
          <p:nvPr/>
        </p:nvGrpSpPr>
        <p:grpSpPr>
          <a:xfrm>
            <a:off x="-121921" y="3386792"/>
            <a:ext cx="5522387" cy="575298"/>
            <a:chOff x="0" y="0"/>
            <a:chExt cx="5522385" cy="575297"/>
          </a:xfrm>
        </p:grpSpPr>
        <p:sp>
          <p:nvSpPr>
            <p:cNvPr id="255" name="Linie"/>
            <p:cNvSpPr/>
            <p:nvPr/>
          </p:nvSpPr>
          <p:spPr>
            <a:xfrm flipH="1">
              <a:off x="1870800" y="-1"/>
              <a:ext cx="3651586" cy="346620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6" name="Superstate"/>
            <p:cNvSpPr txBox="1"/>
            <p:nvPr/>
          </p:nvSpPr>
          <p:spPr>
            <a:xfrm>
              <a:off x="0" y="76949"/>
              <a:ext cx="216520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Superstate</a:t>
              </a:r>
            </a:p>
          </p:txBody>
        </p:sp>
      </p:grpSp>
      <p:sp>
        <p:nvSpPr>
          <p:cNvPr id="258" name="Rechteck"/>
          <p:cNvSpPr/>
          <p:nvPr/>
        </p:nvSpPr>
        <p:spPr>
          <a:xfrm>
            <a:off x="958426" y="1916853"/>
            <a:ext cx="4517" cy="3928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defTabSz="457200">
              <a:defRPr sz="240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9" name="Rechteck"/>
          <p:cNvSpPr/>
          <p:nvPr/>
        </p:nvSpPr>
        <p:spPr>
          <a:xfrm>
            <a:off x="918915" y="4569742"/>
            <a:ext cx="83539" cy="1512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62" name="Gruppieren"/>
          <p:cNvGrpSpPr/>
          <p:nvPr/>
        </p:nvGrpSpPr>
        <p:grpSpPr>
          <a:xfrm>
            <a:off x="-119663" y="2447741"/>
            <a:ext cx="4326705" cy="498349"/>
            <a:chOff x="0" y="14534"/>
            <a:chExt cx="4326703" cy="498347"/>
          </a:xfrm>
        </p:grpSpPr>
        <p:sp>
          <p:nvSpPr>
            <p:cNvPr id="260" name="Linie"/>
            <p:cNvSpPr/>
            <p:nvPr/>
          </p:nvSpPr>
          <p:spPr>
            <a:xfrm flipH="1">
              <a:off x="1944052" y="103344"/>
              <a:ext cx="2382652" cy="151030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1" name="Initialization"/>
            <p:cNvSpPr txBox="1"/>
            <p:nvPr/>
          </p:nvSpPr>
          <p:spPr>
            <a:xfrm>
              <a:off x="0" y="14534"/>
              <a:ext cx="2162952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Initialization</a:t>
              </a:r>
            </a:p>
          </p:txBody>
        </p:sp>
      </p:grpSp>
      <p:sp>
        <p:nvSpPr>
          <p:cNvPr id="26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707360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1031" y="1442719"/>
            <a:ext cx="8787272" cy="6890740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Rechteck"/>
          <p:cNvSpPr/>
          <p:nvPr/>
        </p:nvSpPr>
        <p:spPr>
          <a:xfrm>
            <a:off x="6669475" y="3007360"/>
            <a:ext cx="4517" cy="3002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457200">
              <a:defRPr sz="140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6" name="Rechteck"/>
          <p:cNvSpPr/>
          <p:nvPr/>
        </p:nvSpPr>
        <p:spPr>
          <a:xfrm>
            <a:off x="3057031" y="4161084"/>
            <a:ext cx="81281" cy="1467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7" name="Rechteck"/>
          <p:cNvSpPr/>
          <p:nvPr/>
        </p:nvSpPr>
        <p:spPr>
          <a:xfrm>
            <a:off x="3054773" y="3747911"/>
            <a:ext cx="4516" cy="3025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457200">
              <a:defRPr sz="1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8" name="Oval"/>
          <p:cNvSpPr/>
          <p:nvPr/>
        </p:nvSpPr>
        <p:spPr>
          <a:xfrm>
            <a:off x="4576515" y="7355840"/>
            <a:ext cx="101601" cy="13772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9" name="Oval"/>
          <p:cNvSpPr/>
          <p:nvPr/>
        </p:nvSpPr>
        <p:spPr>
          <a:xfrm>
            <a:off x="4077546" y="6915573"/>
            <a:ext cx="101601" cy="13772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0" name="Rechteck"/>
          <p:cNvSpPr/>
          <p:nvPr/>
        </p:nvSpPr>
        <p:spPr>
          <a:xfrm>
            <a:off x="3978204" y="4987431"/>
            <a:ext cx="1801708" cy="8737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1" name="Rechteck"/>
          <p:cNvSpPr/>
          <p:nvPr/>
        </p:nvSpPr>
        <p:spPr>
          <a:xfrm>
            <a:off x="9670062" y="3553741"/>
            <a:ext cx="806028" cy="39985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2" name="Rechteck"/>
          <p:cNvSpPr/>
          <p:nvPr/>
        </p:nvSpPr>
        <p:spPr>
          <a:xfrm>
            <a:off x="3978204" y="6477564"/>
            <a:ext cx="1801708" cy="8760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3" name="Rechteck"/>
          <p:cNvSpPr/>
          <p:nvPr/>
        </p:nvSpPr>
        <p:spPr>
          <a:xfrm>
            <a:off x="6030524" y="5400604"/>
            <a:ext cx="3379894" cy="9211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76" name="Gruppieren"/>
          <p:cNvGrpSpPr/>
          <p:nvPr/>
        </p:nvGrpSpPr>
        <p:grpSpPr>
          <a:xfrm>
            <a:off x="-121921" y="870542"/>
            <a:ext cx="2289208" cy="1102109"/>
            <a:chOff x="0" y="29068"/>
            <a:chExt cx="2289207" cy="1102107"/>
          </a:xfrm>
        </p:grpSpPr>
        <p:sp>
          <p:nvSpPr>
            <p:cNvPr id="274" name="Linie"/>
            <p:cNvSpPr/>
            <p:nvPr/>
          </p:nvSpPr>
          <p:spPr>
            <a:xfrm flipH="1" flipV="1">
              <a:off x="1743594" y="440376"/>
              <a:ext cx="545614" cy="690801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5" name="Interface declaration"/>
            <p:cNvSpPr txBox="1"/>
            <p:nvPr/>
          </p:nvSpPr>
          <p:spPr>
            <a:xfrm>
              <a:off x="0" y="29068"/>
              <a:ext cx="2165209" cy="866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Interface declaration</a:t>
              </a:r>
            </a:p>
          </p:txBody>
        </p:sp>
      </p:grpSp>
      <p:grpSp>
        <p:nvGrpSpPr>
          <p:cNvPr id="279" name="Gruppieren"/>
          <p:cNvGrpSpPr/>
          <p:nvPr/>
        </p:nvGrpSpPr>
        <p:grpSpPr>
          <a:xfrm>
            <a:off x="-121921" y="5734383"/>
            <a:ext cx="3409704" cy="764320"/>
            <a:chOff x="0" y="0"/>
            <a:chExt cx="3409702" cy="764319"/>
          </a:xfrm>
        </p:grpSpPr>
        <p:sp>
          <p:nvSpPr>
            <p:cNvPr id="277" name="Linie"/>
            <p:cNvSpPr/>
            <p:nvPr/>
          </p:nvSpPr>
          <p:spPr>
            <a:xfrm flipH="1">
              <a:off x="1940768" y="-1"/>
              <a:ext cx="1468935" cy="495633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78" name="Initial state"/>
            <p:cNvSpPr txBox="1"/>
            <p:nvPr/>
          </p:nvSpPr>
          <p:spPr>
            <a:xfrm>
              <a:off x="0" y="265971"/>
              <a:ext cx="216520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Initial state</a:t>
              </a:r>
            </a:p>
          </p:txBody>
        </p:sp>
      </p:grpSp>
      <p:grpSp>
        <p:nvGrpSpPr>
          <p:cNvPr id="282" name="Gruppieren"/>
          <p:cNvGrpSpPr/>
          <p:nvPr/>
        </p:nvGrpSpPr>
        <p:grpSpPr>
          <a:xfrm>
            <a:off x="-243841" y="4777768"/>
            <a:ext cx="3167454" cy="498349"/>
            <a:chOff x="0" y="14534"/>
            <a:chExt cx="3167453" cy="498347"/>
          </a:xfrm>
        </p:grpSpPr>
        <p:sp>
          <p:nvSpPr>
            <p:cNvPr id="280" name="Linie"/>
            <p:cNvSpPr/>
            <p:nvPr/>
          </p:nvSpPr>
          <p:spPr>
            <a:xfrm flipH="1">
              <a:off x="1766078" y="123746"/>
              <a:ext cx="1401376" cy="149319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1" name="Region"/>
            <p:cNvSpPr txBox="1"/>
            <p:nvPr/>
          </p:nvSpPr>
          <p:spPr>
            <a:xfrm>
              <a:off x="0" y="14534"/>
              <a:ext cx="240904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Region</a:t>
              </a:r>
            </a:p>
          </p:txBody>
        </p:sp>
      </p:grpSp>
      <p:grpSp>
        <p:nvGrpSpPr>
          <p:cNvPr id="285" name="Gruppieren"/>
          <p:cNvGrpSpPr/>
          <p:nvPr/>
        </p:nvGrpSpPr>
        <p:grpSpPr>
          <a:xfrm>
            <a:off x="-121921" y="3386792"/>
            <a:ext cx="5522387" cy="575298"/>
            <a:chOff x="0" y="0"/>
            <a:chExt cx="5522385" cy="575297"/>
          </a:xfrm>
        </p:grpSpPr>
        <p:sp>
          <p:nvSpPr>
            <p:cNvPr id="283" name="Linie"/>
            <p:cNvSpPr/>
            <p:nvPr/>
          </p:nvSpPr>
          <p:spPr>
            <a:xfrm flipH="1">
              <a:off x="1870800" y="-1"/>
              <a:ext cx="3651586" cy="346620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4" name="Superstate"/>
            <p:cNvSpPr txBox="1"/>
            <p:nvPr/>
          </p:nvSpPr>
          <p:spPr>
            <a:xfrm>
              <a:off x="0" y="76949"/>
              <a:ext cx="216520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Superstate</a:t>
              </a:r>
            </a:p>
          </p:txBody>
        </p:sp>
      </p:grpSp>
      <p:sp>
        <p:nvSpPr>
          <p:cNvPr id="286" name="Rechteck"/>
          <p:cNvSpPr/>
          <p:nvPr/>
        </p:nvSpPr>
        <p:spPr>
          <a:xfrm>
            <a:off x="958426" y="1916853"/>
            <a:ext cx="4517" cy="3928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defTabSz="457200">
              <a:defRPr sz="240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87" name="Rechteck"/>
          <p:cNvSpPr/>
          <p:nvPr/>
        </p:nvSpPr>
        <p:spPr>
          <a:xfrm>
            <a:off x="918915" y="4569742"/>
            <a:ext cx="83539" cy="1512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290" name="Gruppieren"/>
          <p:cNvGrpSpPr/>
          <p:nvPr/>
        </p:nvGrpSpPr>
        <p:grpSpPr>
          <a:xfrm>
            <a:off x="-119663" y="2447741"/>
            <a:ext cx="4326705" cy="498349"/>
            <a:chOff x="0" y="14534"/>
            <a:chExt cx="4326703" cy="498347"/>
          </a:xfrm>
        </p:grpSpPr>
        <p:sp>
          <p:nvSpPr>
            <p:cNvPr id="288" name="Linie"/>
            <p:cNvSpPr/>
            <p:nvPr/>
          </p:nvSpPr>
          <p:spPr>
            <a:xfrm flipH="1">
              <a:off x="1944052" y="103344"/>
              <a:ext cx="2382652" cy="151030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9" name="Initialization"/>
            <p:cNvSpPr txBox="1"/>
            <p:nvPr/>
          </p:nvSpPr>
          <p:spPr>
            <a:xfrm>
              <a:off x="0" y="14534"/>
              <a:ext cx="2162952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Initialization</a:t>
              </a:r>
            </a:p>
          </p:txBody>
        </p:sp>
      </p:grpSp>
      <p:sp>
        <p:nvSpPr>
          <p:cNvPr id="29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70132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1031" y="1442719"/>
            <a:ext cx="8787272" cy="6890740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Rechteck"/>
          <p:cNvSpPr/>
          <p:nvPr/>
        </p:nvSpPr>
        <p:spPr>
          <a:xfrm>
            <a:off x="6669475" y="3007360"/>
            <a:ext cx="4517" cy="3002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457200">
              <a:defRPr sz="140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4" name="Rechteck"/>
          <p:cNvSpPr/>
          <p:nvPr/>
        </p:nvSpPr>
        <p:spPr>
          <a:xfrm>
            <a:off x="3057031" y="4161084"/>
            <a:ext cx="81281" cy="1467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5" name="Rechteck"/>
          <p:cNvSpPr/>
          <p:nvPr/>
        </p:nvSpPr>
        <p:spPr>
          <a:xfrm>
            <a:off x="3054773" y="3747911"/>
            <a:ext cx="4516" cy="3025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457200">
              <a:defRPr sz="1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6" name="Oval"/>
          <p:cNvSpPr/>
          <p:nvPr/>
        </p:nvSpPr>
        <p:spPr>
          <a:xfrm>
            <a:off x="4576515" y="7355840"/>
            <a:ext cx="101601" cy="13772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7" name="Oval"/>
          <p:cNvSpPr/>
          <p:nvPr/>
        </p:nvSpPr>
        <p:spPr>
          <a:xfrm>
            <a:off x="4077546" y="6915573"/>
            <a:ext cx="101601" cy="13772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8" name="Rechteck"/>
          <p:cNvSpPr/>
          <p:nvPr/>
        </p:nvSpPr>
        <p:spPr>
          <a:xfrm>
            <a:off x="3978204" y="4987431"/>
            <a:ext cx="699912" cy="8737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9" name="Rechteck"/>
          <p:cNvSpPr/>
          <p:nvPr/>
        </p:nvSpPr>
        <p:spPr>
          <a:xfrm>
            <a:off x="9670062" y="3553741"/>
            <a:ext cx="806028" cy="39985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0" name="Rechteck"/>
          <p:cNvSpPr/>
          <p:nvPr/>
        </p:nvSpPr>
        <p:spPr>
          <a:xfrm>
            <a:off x="3978204" y="6477564"/>
            <a:ext cx="699912" cy="8760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1" name="Rechteck"/>
          <p:cNvSpPr/>
          <p:nvPr/>
        </p:nvSpPr>
        <p:spPr>
          <a:xfrm>
            <a:off x="6030524" y="5400604"/>
            <a:ext cx="3379894" cy="9211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04" name="Gruppieren"/>
          <p:cNvGrpSpPr/>
          <p:nvPr/>
        </p:nvGrpSpPr>
        <p:grpSpPr>
          <a:xfrm>
            <a:off x="-121921" y="870542"/>
            <a:ext cx="2289208" cy="1102109"/>
            <a:chOff x="0" y="29068"/>
            <a:chExt cx="2289207" cy="1102107"/>
          </a:xfrm>
        </p:grpSpPr>
        <p:sp>
          <p:nvSpPr>
            <p:cNvPr id="302" name="Linie"/>
            <p:cNvSpPr/>
            <p:nvPr/>
          </p:nvSpPr>
          <p:spPr>
            <a:xfrm flipH="1" flipV="1">
              <a:off x="1743594" y="440376"/>
              <a:ext cx="545614" cy="690801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3" name="Interface declaration"/>
            <p:cNvSpPr txBox="1"/>
            <p:nvPr/>
          </p:nvSpPr>
          <p:spPr>
            <a:xfrm>
              <a:off x="0" y="29068"/>
              <a:ext cx="2165209" cy="866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Interface declaration</a:t>
              </a:r>
            </a:p>
          </p:txBody>
        </p:sp>
      </p:grpSp>
      <p:grpSp>
        <p:nvGrpSpPr>
          <p:cNvPr id="307" name="Gruppieren"/>
          <p:cNvGrpSpPr/>
          <p:nvPr/>
        </p:nvGrpSpPr>
        <p:grpSpPr>
          <a:xfrm>
            <a:off x="-121921" y="7082117"/>
            <a:ext cx="4871320" cy="879626"/>
            <a:chOff x="0" y="0"/>
            <a:chExt cx="4871319" cy="879625"/>
          </a:xfrm>
        </p:grpSpPr>
        <p:sp>
          <p:nvSpPr>
            <p:cNvPr id="305" name="Linie"/>
            <p:cNvSpPr/>
            <p:nvPr/>
          </p:nvSpPr>
          <p:spPr>
            <a:xfrm flipH="1">
              <a:off x="1846241" y="-1"/>
              <a:ext cx="3025079" cy="621904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6" name="Final state"/>
            <p:cNvSpPr txBox="1"/>
            <p:nvPr/>
          </p:nvSpPr>
          <p:spPr>
            <a:xfrm>
              <a:off x="0" y="381277"/>
              <a:ext cx="216520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Final state</a:t>
              </a:r>
            </a:p>
          </p:txBody>
        </p:sp>
      </p:grpSp>
      <p:grpSp>
        <p:nvGrpSpPr>
          <p:cNvPr id="310" name="Gruppieren"/>
          <p:cNvGrpSpPr/>
          <p:nvPr/>
        </p:nvGrpSpPr>
        <p:grpSpPr>
          <a:xfrm>
            <a:off x="-121921" y="5734383"/>
            <a:ext cx="3409704" cy="764320"/>
            <a:chOff x="0" y="0"/>
            <a:chExt cx="3409702" cy="764319"/>
          </a:xfrm>
        </p:grpSpPr>
        <p:sp>
          <p:nvSpPr>
            <p:cNvPr id="308" name="Linie"/>
            <p:cNvSpPr/>
            <p:nvPr/>
          </p:nvSpPr>
          <p:spPr>
            <a:xfrm flipH="1">
              <a:off x="1940768" y="-1"/>
              <a:ext cx="1468935" cy="495633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9" name="Initial state"/>
            <p:cNvSpPr txBox="1"/>
            <p:nvPr/>
          </p:nvSpPr>
          <p:spPr>
            <a:xfrm>
              <a:off x="0" y="265971"/>
              <a:ext cx="216520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Initial state</a:t>
              </a:r>
            </a:p>
          </p:txBody>
        </p:sp>
      </p:grpSp>
      <p:grpSp>
        <p:nvGrpSpPr>
          <p:cNvPr id="313" name="Gruppieren"/>
          <p:cNvGrpSpPr/>
          <p:nvPr/>
        </p:nvGrpSpPr>
        <p:grpSpPr>
          <a:xfrm>
            <a:off x="-243841" y="4777768"/>
            <a:ext cx="3167454" cy="498349"/>
            <a:chOff x="0" y="14534"/>
            <a:chExt cx="3167453" cy="498347"/>
          </a:xfrm>
        </p:grpSpPr>
        <p:sp>
          <p:nvSpPr>
            <p:cNvPr id="311" name="Linie"/>
            <p:cNvSpPr/>
            <p:nvPr/>
          </p:nvSpPr>
          <p:spPr>
            <a:xfrm flipH="1">
              <a:off x="1766078" y="123746"/>
              <a:ext cx="1401376" cy="149319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2" name="Region"/>
            <p:cNvSpPr txBox="1"/>
            <p:nvPr/>
          </p:nvSpPr>
          <p:spPr>
            <a:xfrm>
              <a:off x="0" y="14534"/>
              <a:ext cx="240904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Region</a:t>
              </a:r>
            </a:p>
          </p:txBody>
        </p:sp>
      </p:grpSp>
      <p:grpSp>
        <p:nvGrpSpPr>
          <p:cNvPr id="316" name="Gruppieren"/>
          <p:cNvGrpSpPr/>
          <p:nvPr/>
        </p:nvGrpSpPr>
        <p:grpSpPr>
          <a:xfrm>
            <a:off x="-121921" y="3386792"/>
            <a:ext cx="5522387" cy="575298"/>
            <a:chOff x="0" y="0"/>
            <a:chExt cx="5522385" cy="575297"/>
          </a:xfrm>
        </p:grpSpPr>
        <p:sp>
          <p:nvSpPr>
            <p:cNvPr id="314" name="Linie"/>
            <p:cNvSpPr/>
            <p:nvPr/>
          </p:nvSpPr>
          <p:spPr>
            <a:xfrm flipH="1">
              <a:off x="1870800" y="-1"/>
              <a:ext cx="3651586" cy="346620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5" name="Superstate"/>
            <p:cNvSpPr txBox="1"/>
            <p:nvPr/>
          </p:nvSpPr>
          <p:spPr>
            <a:xfrm>
              <a:off x="0" y="76949"/>
              <a:ext cx="216520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Superstate</a:t>
              </a:r>
            </a:p>
          </p:txBody>
        </p:sp>
      </p:grpSp>
      <p:sp>
        <p:nvSpPr>
          <p:cNvPr id="317" name="Rechteck"/>
          <p:cNvSpPr/>
          <p:nvPr/>
        </p:nvSpPr>
        <p:spPr>
          <a:xfrm>
            <a:off x="958426" y="1916853"/>
            <a:ext cx="4517" cy="3928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defTabSz="457200">
              <a:defRPr sz="240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8" name="Rechteck"/>
          <p:cNvSpPr/>
          <p:nvPr/>
        </p:nvSpPr>
        <p:spPr>
          <a:xfrm>
            <a:off x="918915" y="4569742"/>
            <a:ext cx="83539" cy="1512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21" name="Gruppieren"/>
          <p:cNvGrpSpPr/>
          <p:nvPr/>
        </p:nvGrpSpPr>
        <p:grpSpPr>
          <a:xfrm>
            <a:off x="-119663" y="2447741"/>
            <a:ext cx="4326705" cy="498349"/>
            <a:chOff x="0" y="14534"/>
            <a:chExt cx="4326703" cy="498347"/>
          </a:xfrm>
        </p:grpSpPr>
        <p:sp>
          <p:nvSpPr>
            <p:cNvPr id="319" name="Linie"/>
            <p:cNvSpPr/>
            <p:nvPr/>
          </p:nvSpPr>
          <p:spPr>
            <a:xfrm flipH="1">
              <a:off x="1944052" y="103344"/>
              <a:ext cx="2382652" cy="151030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0" name="Initialization"/>
            <p:cNvSpPr txBox="1"/>
            <p:nvPr/>
          </p:nvSpPr>
          <p:spPr>
            <a:xfrm>
              <a:off x="0" y="14534"/>
              <a:ext cx="2162952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Initialization</a:t>
              </a:r>
            </a:p>
          </p:txBody>
        </p:sp>
      </p:grpSp>
      <p:sp>
        <p:nvSpPr>
          <p:cNvPr id="32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569385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1031" y="1442719"/>
            <a:ext cx="8787272" cy="6890740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Rechteck"/>
          <p:cNvSpPr/>
          <p:nvPr/>
        </p:nvSpPr>
        <p:spPr>
          <a:xfrm>
            <a:off x="6669475" y="3007360"/>
            <a:ext cx="4517" cy="3002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457200">
              <a:defRPr sz="140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25" name="Rechteck"/>
          <p:cNvSpPr/>
          <p:nvPr/>
        </p:nvSpPr>
        <p:spPr>
          <a:xfrm>
            <a:off x="3057031" y="4161084"/>
            <a:ext cx="81281" cy="1467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26" name="Rechteck"/>
          <p:cNvSpPr/>
          <p:nvPr/>
        </p:nvSpPr>
        <p:spPr>
          <a:xfrm>
            <a:off x="3054773" y="3747911"/>
            <a:ext cx="4516" cy="3025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457200">
              <a:defRPr sz="1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27" name="Oval"/>
          <p:cNvSpPr/>
          <p:nvPr/>
        </p:nvSpPr>
        <p:spPr>
          <a:xfrm>
            <a:off x="4576515" y="7355840"/>
            <a:ext cx="101601" cy="13772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28" name="Oval"/>
          <p:cNvSpPr/>
          <p:nvPr/>
        </p:nvSpPr>
        <p:spPr>
          <a:xfrm>
            <a:off x="4077546" y="6915573"/>
            <a:ext cx="101601" cy="13772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29" name="Rechteck"/>
          <p:cNvSpPr/>
          <p:nvPr/>
        </p:nvSpPr>
        <p:spPr>
          <a:xfrm>
            <a:off x="9670062" y="3553741"/>
            <a:ext cx="806028" cy="39985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0" name="Rechteck"/>
          <p:cNvSpPr/>
          <p:nvPr/>
        </p:nvSpPr>
        <p:spPr>
          <a:xfrm>
            <a:off x="6030524" y="5400604"/>
            <a:ext cx="3379894" cy="9211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33" name="Gruppieren"/>
          <p:cNvGrpSpPr/>
          <p:nvPr/>
        </p:nvGrpSpPr>
        <p:grpSpPr>
          <a:xfrm>
            <a:off x="-121921" y="870542"/>
            <a:ext cx="2289208" cy="1102109"/>
            <a:chOff x="0" y="29068"/>
            <a:chExt cx="2289207" cy="1102107"/>
          </a:xfrm>
        </p:grpSpPr>
        <p:sp>
          <p:nvSpPr>
            <p:cNvPr id="331" name="Linie"/>
            <p:cNvSpPr/>
            <p:nvPr/>
          </p:nvSpPr>
          <p:spPr>
            <a:xfrm flipH="1" flipV="1">
              <a:off x="1743594" y="440376"/>
              <a:ext cx="545614" cy="690801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2" name="Interface declaration"/>
            <p:cNvSpPr txBox="1"/>
            <p:nvPr/>
          </p:nvSpPr>
          <p:spPr>
            <a:xfrm>
              <a:off x="0" y="29068"/>
              <a:ext cx="2165209" cy="866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Interface declaration</a:t>
              </a:r>
            </a:p>
          </p:txBody>
        </p:sp>
      </p:grpSp>
      <p:grpSp>
        <p:nvGrpSpPr>
          <p:cNvPr id="336" name="Gruppieren"/>
          <p:cNvGrpSpPr/>
          <p:nvPr/>
        </p:nvGrpSpPr>
        <p:grpSpPr>
          <a:xfrm>
            <a:off x="-121921" y="7082117"/>
            <a:ext cx="4871320" cy="879626"/>
            <a:chOff x="0" y="0"/>
            <a:chExt cx="4871319" cy="879625"/>
          </a:xfrm>
        </p:grpSpPr>
        <p:sp>
          <p:nvSpPr>
            <p:cNvPr id="334" name="Linie"/>
            <p:cNvSpPr/>
            <p:nvPr/>
          </p:nvSpPr>
          <p:spPr>
            <a:xfrm flipH="1">
              <a:off x="1846241" y="-1"/>
              <a:ext cx="3025079" cy="621904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5" name="Final state"/>
            <p:cNvSpPr txBox="1"/>
            <p:nvPr/>
          </p:nvSpPr>
          <p:spPr>
            <a:xfrm>
              <a:off x="0" y="381277"/>
              <a:ext cx="216520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Final state</a:t>
              </a:r>
            </a:p>
          </p:txBody>
        </p:sp>
      </p:grpSp>
      <p:grpSp>
        <p:nvGrpSpPr>
          <p:cNvPr id="339" name="Gruppieren"/>
          <p:cNvGrpSpPr/>
          <p:nvPr/>
        </p:nvGrpSpPr>
        <p:grpSpPr>
          <a:xfrm>
            <a:off x="-121921" y="5734383"/>
            <a:ext cx="3409704" cy="764320"/>
            <a:chOff x="0" y="0"/>
            <a:chExt cx="3409702" cy="764319"/>
          </a:xfrm>
        </p:grpSpPr>
        <p:sp>
          <p:nvSpPr>
            <p:cNvPr id="337" name="Linie"/>
            <p:cNvSpPr/>
            <p:nvPr/>
          </p:nvSpPr>
          <p:spPr>
            <a:xfrm flipH="1">
              <a:off x="1940768" y="-1"/>
              <a:ext cx="1468935" cy="495633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38" name="Initial state"/>
            <p:cNvSpPr txBox="1"/>
            <p:nvPr/>
          </p:nvSpPr>
          <p:spPr>
            <a:xfrm>
              <a:off x="0" y="265971"/>
              <a:ext cx="216520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Initial state</a:t>
              </a:r>
            </a:p>
          </p:txBody>
        </p:sp>
      </p:grpSp>
      <p:grpSp>
        <p:nvGrpSpPr>
          <p:cNvPr id="342" name="Gruppieren"/>
          <p:cNvGrpSpPr/>
          <p:nvPr/>
        </p:nvGrpSpPr>
        <p:grpSpPr>
          <a:xfrm>
            <a:off x="4085638" y="1027316"/>
            <a:ext cx="8898842" cy="4382462"/>
            <a:chOff x="0" y="43603"/>
            <a:chExt cx="8898841" cy="4382460"/>
          </a:xfrm>
        </p:grpSpPr>
        <p:sp>
          <p:nvSpPr>
            <p:cNvPr id="340" name="Linie"/>
            <p:cNvSpPr/>
            <p:nvPr/>
          </p:nvSpPr>
          <p:spPr>
            <a:xfrm flipV="1">
              <a:off x="-1" y="662849"/>
              <a:ext cx="7029292" cy="3763215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1" name="Delayed…"/>
            <p:cNvSpPr txBox="1"/>
            <p:nvPr/>
          </p:nvSpPr>
          <p:spPr>
            <a:xfrm>
              <a:off x="6735890" y="43603"/>
              <a:ext cx="2162952" cy="1234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/>
            <a:p>
              <a: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Delayed</a:t>
              </a:r>
            </a:p>
            <a:p>
              <a: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Transition</a:t>
              </a:r>
            </a:p>
            <a:p>
              <a: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(+ Trigger)</a:t>
              </a:r>
            </a:p>
          </p:txBody>
        </p:sp>
      </p:grpSp>
      <p:grpSp>
        <p:nvGrpSpPr>
          <p:cNvPr id="345" name="Gruppieren"/>
          <p:cNvGrpSpPr/>
          <p:nvPr/>
        </p:nvGrpSpPr>
        <p:grpSpPr>
          <a:xfrm>
            <a:off x="-243841" y="4777768"/>
            <a:ext cx="3167454" cy="498349"/>
            <a:chOff x="0" y="14534"/>
            <a:chExt cx="3167453" cy="498347"/>
          </a:xfrm>
        </p:grpSpPr>
        <p:sp>
          <p:nvSpPr>
            <p:cNvPr id="343" name="Linie"/>
            <p:cNvSpPr/>
            <p:nvPr/>
          </p:nvSpPr>
          <p:spPr>
            <a:xfrm flipH="1">
              <a:off x="1766078" y="123746"/>
              <a:ext cx="1401376" cy="149319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4" name="Region"/>
            <p:cNvSpPr txBox="1"/>
            <p:nvPr/>
          </p:nvSpPr>
          <p:spPr>
            <a:xfrm>
              <a:off x="0" y="14534"/>
              <a:ext cx="240904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Region</a:t>
              </a:r>
            </a:p>
          </p:txBody>
        </p:sp>
      </p:grpSp>
      <p:grpSp>
        <p:nvGrpSpPr>
          <p:cNvPr id="348" name="Gruppieren"/>
          <p:cNvGrpSpPr/>
          <p:nvPr/>
        </p:nvGrpSpPr>
        <p:grpSpPr>
          <a:xfrm>
            <a:off x="-121921" y="3386792"/>
            <a:ext cx="5522387" cy="575298"/>
            <a:chOff x="0" y="0"/>
            <a:chExt cx="5522385" cy="575297"/>
          </a:xfrm>
        </p:grpSpPr>
        <p:sp>
          <p:nvSpPr>
            <p:cNvPr id="346" name="Linie"/>
            <p:cNvSpPr/>
            <p:nvPr/>
          </p:nvSpPr>
          <p:spPr>
            <a:xfrm flipH="1">
              <a:off x="1870800" y="-1"/>
              <a:ext cx="3651586" cy="346620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7" name="Superstate"/>
            <p:cNvSpPr txBox="1"/>
            <p:nvPr/>
          </p:nvSpPr>
          <p:spPr>
            <a:xfrm>
              <a:off x="0" y="76949"/>
              <a:ext cx="216520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Superstate</a:t>
              </a:r>
            </a:p>
          </p:txBody>
        </p:sp>
      </p:grpSp>
      <p:sp>
        <p:nvSpPr>
          <p:cNvPr id="349" name="Rechteck"/>
          <p:cNvSpPr/>
          <p:nvPr/>
        </p:nvSpPr>
        <p:spPr>
          <a:xfrm>
            <a:off x="958426" y="1916853"/>
            <a:ext cx="4517" cy="3928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defTabSz="457200">
              <a:defRPr sz="240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50" name="Rechteck"/>
          <p:cNvSpPr/>
          <p:nvPr/>
        </p:nvSpPr>
        <p:spPr>
          <a:xfrm>
            <a:off x="918915" y="4569742"/>
            <a:ext cx="83539" cy="1512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53" name="Gruppieren"/>
          <p:cNvGrpSpPr/>
          <p:nvPr/>
        </p:nvGrpSpPr>
        <p:grpSpPr>
          <a:xfrm>
            <a:off x="-119663" y="2447741"/>
            <a:ext cx="4326705" cy="498349"/>
            <a:chOff x="0" y="14534"/>
            <a:chExt cx="4326703" cy="498347"/>
          </a:xfrm>
        </p:grpSpPr>
        <p:sp>
          <p:nvSpPr>
            <p:cNvPr id="351" name="Linie"/>
            <p:cNvSpPr/>
            <p:nvPr/>
          </p:nvSpPr>
          <p:spPr>
            <a:xfrm flipH="1">
              <a:off x="1944052" y="103344"/>
              <a:ext cx="2382652" cy="151030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2" name="Initialization"/>
            <p:cNvSpPr txBox="1"/>
            <p:nvPr/>
          </p:nvSpPr>
          <p:spPr>
            <a:xfrm>
              <a:off x="0" y="14534"/>
              <a:ext cx="2162952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Initialization</a:t>
              </a:r>
            </a:p>
          </p:txBody>
        </p:sp>
      </p:grpSp>
      <p:sp>
        <p:nvSpPr>
          <p:cNvPr id="33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231614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1031" y="1442719"/>
            <a:ext cx="8787272" cy="6890740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Rechteck"/>
          <p:cNvSpPr/>
          <p:nvPr/>
        </p:nvSpPr>
        <p:spPr>
          <a:xfrm>
            <a:off x="6669475" y="3007360"/>
            <a:ext cx="4517" cy="3002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457200">
              <a:defRPr sz="140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57" name="Rechteck"/>
          <p:cNvSpPr/>
          <p:nvPr/>
        </p:nvSpPr>
        <p:spPr>
          <a:xfrm>
            <a:off x="3057031" y="4161084"/>
            <a:ext cx="81281" cy="1467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58" name="Rechteck"/>
          <p:cNvSpPr/>
          <p:nvPr/>
        </p:nvSpPr>
        <p:spPr>
          <a:xfrm>
            <a:off x="3054773" y="3747911"/>
            <a:ext cx="4516" cy="3025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457200">
              <a:defRPr sz="1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59" name="Oval"/>
          <p:cNvSpPr/>
          <p:nvPr/>
        </p:nvSpPr>
        <p:spPr>
          <a:xfrm>
            <a:off x="4576515" y="7355840"/>
            <a:ext cx="101601" cy="13772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0" name="Oval"/>
          <p:cNvSpPr/>
          <p:nvPr/>
        </p:nvSpPr>
        <p:spPr>
          <a:xfrm>
            <a:off x="4077546" y="6915573"/>
            <a:ext cx="101601" cy="13772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1" name="Rechteck"/>
          <p:cNvSpPr/>
          <p:nvPr/>
        </p:nvSpPr>
        <p:spPr>
          <a:xfrm>
            <a:off x="9670062" y="3553741"/>
            <a:ext cx="806028" cy="39985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2" name="Rechteck"/>
          <p:cNvSpPr/>
          <p:nvPr/>
        </p:nvSpPr>
        <p:spPr>
          <a:xfrm>
            <a:off x="6023750" y="5615093"/>
            <a:ext cx="216748" cy="4334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65" name="Gruppieren"/>
          <p:cNvGrpSpPr/>
          <p:nvPr/>
        </p:nvGrpSpPr>
        <p:grpSpPr>
          <a:xfrm>
            <a:off x="-121921" y="870542"/>
            <a:ext cx="2289208" cy="1102109"/>
            <a:chOff x="0" y="29068"/>
            <a:chExt cx="2289207" cy="1102107"/>
          </a:xfrm>
        </p:grpSpPr>
        <p:sp>
          <p:nvSpPr>
            <p:cNvPr id="363" name="Linie"/>
            <p:cNvSpPr/>
            <p:nvPr/>
          </p:nvSpPr>
          <p:spPr>
            <a:xfrm flipH="1" flipV="1">
              <a:off x="1743594" y="440376"/>
              <a:ext cx="545614" cy="690801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4" name="Interface declaration"/>
            <p:cNvSpPr txBox="1"/>
            <p:nvPr/>
          </p:nvSpPr>
          <p:spPr>
            <a:xfrm>
              <a:off x="0" y="29068"/>
              <a:ext cx="2165209" cy="866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Interface declaration</a:t>
              </a:r>
            </a:p>
          </p:txBody>
        </p:sp>
      </p:grpSp>
      <p:grpSp>
        <p:nvGrpSpPr>
          <p:cNvPr id="368" name="Gruppieren"/>
          <p:cNvGrpSpPr/>
          <p:nvPr/>
        </p:nvGrpSpPr>
        <p:grpSpPr>
          <a:xfrm>
            <a:off x="-121921" y="7082117"/>
            <a:ext cx="4871320" cy="879626"/>
            <a:chOff x="0" y="0"/>
            <a:chExt cx="4871319" cy="879625"/>
          </a:xfrm>
        </p:grpSpPr>
        <p:sp>
          <p:nvSpPr>
            <p:cNvPr id="366" name="Linie"/>
            <p:cNvSpPr/>
            <p:nvPr/>
          </p:nvSpPr>
          <p:spPr>
            <a:xfrm flipH="1">
              <a:off x="1846241" y="-1"/>
              <a:ext cx="3025079" cy="621904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7" name="Final state"/>
            <p:cNvSpPr txBox="1"/>
            <p:nvPr/>
          </p:nvSpPr>
          <p:spPr>
            <a:xfrm>
              <a:off x="0" y="381277"/>
              <a:ext cx="216520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Final state</a:t>
              </a:r>
            </a:p>
          </p:txBody>
        </p:sp>
      </p:grpSp>
      <p:grpSp>
        <p:nvGrpSpPr>
          <p:cNvPr id="371" name="Gruppieren"/>
          <p:cNvGrpSpPr/>
          <p:nvPr/>
        </p:nvGrpSpPr>
        <p:grpSpPr>
          <a:xfrm>
            <a:off x="-121921" y="5734383"/>
            <a:ext cx="3409704" cy="764320"/>
            <a:chOff x="0" y="0"/>
            <a:chExt cx="3409702" cy="764319"/>
          </a:xfrm>
        </p:grpSpPr>
        <p:sp>
          <p:nvSpPr>
            <p:cNvPr id="369" name="Linie"/>
            <p:cNvSpPr/>
            <p:nvPr/>
          </p:nvSpPr>
          <p:spPr>
            <a:xfrm flipH="1">
              <a:off x="1940768" y="-1"/>
              <a:ext cx="1468935" cy="495633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0" name="Initial state"/>
            <p:cNvSpPr txBox="1"/>
            <p:nvPr/>
          </p:nvSpPr>
          <p:spPr>
            <a:xfrm>
              <a:off x="0" y="265971"/>
              <a:ext cx="216520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Initial state</a:t>
              </a:r>
            </a:p>
          </p:txBody>
        </p:sp>
      </p:grpSp>
      <p:grpSp>
        <p:nvGrpSpPr>
          <p:cNvPr id="374" name="Gruppieren"/>
          <p:cNvGrpSpPr/>
          <p:nvPr/>
        </p:nvGrpSpPr>
        <p:grpSpPr>
          <a:xfrm>
            <a:off x="4085638" y="1027316"/>
            <a:ext cx="8898842" cy="4382462"/>
            <a:chOff x="0" y="43603"/>
            <a:chExt cx="8898841" cy="4382460"/>
          </a:xfrm>
        </p:grpSpPr>
        <p:sp>
          <p:nvSpPr>
            <p:cNvPr id="372" name="Linie"/>
            <p:cNvSpPr/>
            <p:nvPr/>
          </p:nvSpPr>
          <p:spPr>
            <a:xfrm flipV="1">
              <a:off x="-1" y="662849"/>
              <a:ext cx="7029292" cy="3763215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3" name="Delayed…"/>
            <p:cNvSpPr txBox="1"/>
            <p:nvPr/>
          </p:nvSpPr>
          <p:spPr>
            <a:xfrm>
              <a:off x="6735890" y="43603"/>
              <a:ext cx="2162952" cy="1234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/>
            <a:p>
              <a: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Delayed</a:t>
              </a:r>
            </a:p>
            <a:p>
              <a: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Transition</a:t>
              </a:r>
            </a:p>
            <a:p>
              <a: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(+ Trigger)</a:t>
              </a:r>
            </a:p>
          </p:txBody>
        </p:sp>
      </p:grpSp>
      <p:grpSp>
        <p:nvGrpSpPr>
          <p:cNvPr id="377" name="Gruppieren"/>
          <p:cNvGrpSpPr/>
          <p:nvPr/>
        </p:nvGrpSpPr>
        <p:grpSpPr>
          <a:xfrm>
            <a:off x="-243841" y="4777768"/>
            <a:ext cx="3167454" cy="498349"/>
            <a:chOff x="0" y="14534"/>
            <a:chExt cx="3167453" cy="498347"/>
          </a:xfrm>
        </p:grpSpPr>
        <p:sp>
          <p:nvSpPr>
            <p:cNvPr id="375" name="Linie"/>
            <p:cNvSpPr/>
            <p:nvPr/>
          </p:nvSpPr>
          <p:spPr>
            <a:xfrm flipH="1">
              <a:off x="1766078" y="123746"/>
              <a:ext cx="1401376" cy="149319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6" name="Region"/>
            <p:cNvSpPr txBox="1"/>
            <p:nvPr/>
          </p:nvSpPr>
          <p:spPr>
            <a:xfrm>
              <a:off x="0" y="14534"/>
              <a:ext cx="240904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Region</a:t>
              </a:r>
            </a:p>
          </p:txBody>
        </p:sp>
      </p:grpSp>
      <p:grpSp>
        <p:nvGrpSpPr>
          <p:cNvPr id="380" name="Gruppieren"/>
          <p:cNvGrpSpPr/>
          <p:nvPr/>
        </p:nvGrpSpPr>
        <p:grpSpPr>
          <a:xfrm>
            <a:off x="-121921" y="3386792"/>
            <a:ext cx="5522387" cy="575298"/>
            <a:chOff x="0" y="0"/>
            <a:chExt cx="5522385" cy="575297"/>
          </a:xfrm>
        </p:grpSpPr>
        <p:sp>
          <p:nvSpPr>
            <p:cNvPr id="378" name="Linie"/>
            <p:cNvSpPr/>
            <p:nvPr/>
          </p:nvSpPr>
          <p:spPr>
            <a:xfrm flipH="1">
              <a:off x="1870800" y="-1"/>
              <a:ext cx="3651586" cy="346620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79" name="Superstate"/>
            <p:cNvSpPr txBox="1"/>
            <p:nvPr/>
          </p:nvSpPr>
          <p:spPr>
            <a:xfrm>
              <a:off x="0" y="76949"/>
              <a:ext cx="216520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Superstate</a:t>
              </a:r>
            </a:p>
          </p:txBody>
        </p:sp>
      </p:grpSp>
      <p:sp>
        <p:nvSpPr>
          <p:cNvPr id="381" name="Rechteck"/>
          <p:cNvSpPr/>
          <p:nvPr/>
        </p:nvSpPr>
        <p:spPr>
          <a:xfrm>
            <a:off x="958426" y="1916853"/>
            <a:ext cx="4517" cy="3928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defTabSz="457200">
              <a:defRPr sz="240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82" name="Rechteck"/>
          <p:cNvSpPr/>
          <p:nvPr/>
        </p:nvSpPr>
        <p:spPr>
          <a:xfrm>
            <a:off x="918915" y="4569742"/>
            <a:ext cx="83539" cy="1512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85" name="Gruppieren"/>
          <p:cNvGrpSpPr/>
          <p:nvPr/>
        </p:nvGrpSpPr>
        <p:grpSpPr>
          <a:xfrm>
            <a:off x="7620000" y="2965619"/>
            <a:ext cx="5364481" cy="2838073"/>
            <a:chOff x="0" y="43603"/>
            <a:chExt cx="5364480" cy="2838072"/>
          </a:xfrm>
        </p:grpSpPr>
        <p:sp>
          <p:nvSpPr>
            <p:cNvPr id="383" name="Linie"/>
            <p:cNvSpPr/>
            <p:nvPr/>
          </p:nvSpPr>
          <p:spPr>
            <a:xfrm flipV="1">
              <a:off x="-1" y="562179"/>
              <a:ext cx="3466544" cy="2319497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4" name="Immediate transition…"/>
            <p:cNvSpPr txBox="1"/>
            <p:nvPr/>
          </p:nvSpPr>
          <p:spPr>
            <a:xfrm>
              <a:off x="3197013" y="43603"/>
              <a:ext cx="2167468" cy="1234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/>
            <a:p>
              <a: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Immediate transition</a:t>
              </a:r>
            </a:p>
            <a:p>
              <a: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(+ Effect)</a:t>
              </a:r>
            </a:p>
          </p:txBody>
        </p:sp>
      </p:grpSp>
      <p:grpSp>
        <p:nvGrpSpPr>
          <p:cNvPr id="388" name="Gruppieren"/>
          <p:cNvGrpSpPr/>
          <p:nvPr/>
        </p:nvGrpSpPr>
        <p:grpSpPr>
          <a:xfrm>
            <a:off x="-119663" y="2447741"/>
            <a:ext cx="4326705" cy="498349"/>
            <a:chOff x="0" y="14534"/>
            <a:chExt cx="4326703" cy="498347"/>
          </a:xfrm>
        </p:grpSpPr>
        <p:sp>
          <p:nvSpPr>
            <p:cNvPr id="386" name="Linie"/>
            <p:cNvSpPr/>
            <p:nvPr/>
          </p:nvSpPr>
          <p:spPr>
            <a:xfrm flipH="1">
              <a:off x="1944052" y="103344"/>
              <a:ext cx="2382652" cy="151030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87" name="Initialization"/>
            <p:cNvSpPr txBox="1"/>
            <p:nvPr/>
          </p:nvSpPr>
          <p:spPr>
            <a:xfrm>
              <a:off x="0" y="14534"/>
              <a:ext cx="2162952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Initialization</a:t>
              </a:r>
            </a:p>
          </p:txBody>
        </p:sp>
      </p:grpSp>
      <p:sp>
        <p:nvSpPr>
          <p:cNvPr id="36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453571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1031" y="1442719"/>
            <a:ext cx="8787272" cy="6890740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Rechteck"/>
          <p:cNvSpPr/>
          <p:nvPr/>
        </p:nvSpPr>
        <p:spPr>
          <a:xfrm>
            <a:off x="6669475" y="3007360"/>
            <a:ext cx="4517" cy="3002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457200">
              <a:defRPr sz="140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2" name="Rechteck"/>
          <p:cNvSpPr/>
          <p:nvPr/>
        </p:nvSpPr>
        <p:spPr>
          <a:xfrm>
            <a:off x="3057031" y="4161084"/>
            <a:ext cx="81281" cy="1467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3" name="Rechteck"/>
          <p:cNvSpPr/>
          <p:nvPr/>
        </p:nvSpPr>
        <p:spPr>
          <a:xfrm>
            <a:off x="3054773" y="3747911"/>
            <a:ext cx="4516" cy="3025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457200">
              <a:defRPr sz="1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4" name="Oval"/>
          <p:cNvSpPr/>
          <p:nvPr/>
        </p:nvSpPr>
        <p:spPr>
          <a:xfrm>
            <a:off x="4576515" y="7355840"/>
            <a:ext cx="101601" cy="13772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5" name="Oval"/>
          <p:cNvSpPr/>
          <p:nvPr/>
        </p:nvSpPr>
        <p:spPr>
          <a:xfrm>
            <a:off x="4077546" y="6915573"/>
            <a:ext cx="101601" cy="13772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6" name="Rechteck"/>
          <p:cNvSpPr/>
          <p:nvPr/>
        </p:nvSpPr>
        <p:spPr>
          <a:xfrm>
            <a:off x="6023750" y="5615093"/>
            <a:ext cx="216748" cy="43349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99" name="Gruppieren"/>
          <p:cNvGrpSpPr/>
          <p:nvPr/>
        </p:nvGrpSpPr>
        <p:grpSpPr>
          <a:xfrm>
            <a:off x="-121921" y="870542"/>
            <a:ext cx="2289208" cy="1102109"/>
            <a:chOff x="0" y="29068"/>
            <a:chExt cx="2289207" cy="1102107"/>
          </a:xfrm>
        </p:grpSpPr>
        <p:sp>
          <p:nvSpPr>
            <p:cNvPr id="397" name="Linie"/>
            <p:cNvSpPr/>
            <p:nvPr/>
          </p:nvSpPr>
          <p:spPr>
            <a:xfrm flipH="1" flipV="1">
              <a:off x="1743594" y="440376"/>
              <a:ext cx="545614" cy="690801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98" name="Interface declaration"/>
            <p:cNvSpPr txBox="1"/>
            <p:nvPr/>
          </p:nvSpPr>
          <p:spPr>
            <a:xfrm>
              <a:off x="0" y="29068"/>
              <a:ext cx="2165209" cy="866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Interface declaration</a:t>
              </a:r>
            </a:p>
          </p:txBody>
        </p:sp>
      </p:grpSp>
      <p:grpSp>
        <p:nvGrpSpPr>
          <p:cNvPr id="402" name="Gruppieren"/>
          <p:cNvGrpSpPr/>
          <p:nvPr/>
        </p:nvGrpSpPr>
        <p:grpSpPr>
          <a:xfrm>
            <a:off x="-121921" y="7082117"/>
            <a:ext cx="4871320" cy="879626"/>
            <a:chOff x="0" y="0"/>
            <a:chExt cx="4871319" cy="879625"/>
          </a:xfrm>
        </p:grpSpPr>
        <p:sp>
          <p:nvSpPr>
            <p:cNvPr id="400" name="Linie"/>
            <p:cNvSpPr/>
            <p:nvPr/>
          </p:nvSpPr>
          <p:spPr>
            <a:xfrm flipH="1">
              <a:off x="1846241" y="-1"/>
              <a:ext cx="3025079" cy="621904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1" name="Final state"/>
            <p:cNvSpPr txBox="1"/>
            <p:nvPr/>
          </p:nvSpPr>
          <p:spPr>
            <a:xfrm>
              <a:off x="0" y="381277"/>
              <a:ext cx="216520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Final state</a:t>
              </a:r>
            </a:p>
          </p:txBody>
        </p:sp>
      </p:grpSp>
      <p:grpSp>
        <p:nvGrpSpPr>
          <p:cNvPr id="405" name="Gruppieren"/>
          <p:cNvGrpSpPr/>
          <p:nvPr/>
        </p:nvGrpSpPr>
        <p:grpSpPr>
          <a:xfrm>
            <a:off x="-121921" y="5734383"/>
            <a:ext cx="3409704" cy="764320"/>
            <a:chOff x="0" y="0"/>
            <a:chExt cx="3409702" cy="764319"/>
          </a:xfrm>
        </p:grpSpPr>
        <p:sp>
          <p:nvSpPr>
            <p:cNvPr id="403" name="Linie"/>
            <p:cNvSpPr/>
            <p:nvPr/>
          </p:nvSpPr>
          <p:spPr>
            <a:xfrm flipH="1">
              <a:off x="1940768" y="-1"/>
              <a:ext cx="1468935" cy="495633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4" name="Initial state"/>
            <p:cNvSpPr txBox="1"/>
            <p:nvPr/>
          </p:nvSpPr>
          <p:spPr>
            <a:xfrm>
              <a:off x="0" y="265971"/>
              <a:ext cx="216520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Initial state</a:t>
              </a:r>
            </a:p>
          </p:txBody>
        </p:sp>
      </p:grpSp>
      <p:grpSp>
        <p:nvGrpSpPr>
          <p:cNvPr id="408" name="Gruppieren"/>
          <p:cNvGrpSpPr/>
          <p:nvPr/>
        </p:nvGrpSpPr>
        <p:grpSpPr>
          <a:xfrm>
            <a:off x="4085638" y="1027316"/>
            <a:ext cx="8898842" cy="4382462"/>
            <a:chOff x="0" y="43603"/>
            <a:chExt cx="8898841" cy="4382460"/>
          </a:xfrm>
        </p:grpSpPr>
        <p:sp>
          <p:nvSpPr>
            <p:cNvPr id="406" name="Linie"/>
            <p:cNvSpPr/>
            <p:nvPr/>
          </p:nvSpPr>
          <p:spPr>
            <a:xfrm flipV="1">
              <a:off x="-1" y="662849"/>
              <a:ext cx="7029292" cy="3763215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07" name="Delayed…"/>
            <p:cNvSpPr txBox="1"/>
            <p:nvPr/>
          </p:nvSpPr>
          <p:spPr>
            <a:xfrm>
              <a:off x="6735890" y="43603"/>
              <a:ext cx="2162952" cy="1234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/>
            <a:p>
              <a: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Delayed</a:t>
              </a:r>
            </a:p>
            <a:p>
              <a: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Transition</a:t>
              </a:r>
            </a:p>
            <a:p>
              <a: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(+ Trigger)</a:t>
              </a:r>
            </a:p>
          </p:txBody>
        </p:sp>
      </p:grpSp>
      <p:grpSp>
        <p:nvGrpSpPr>
          <p:cNvPr id="411" name="Gruppieren"/>
          <p:cNvGrpSpPr/>
          <p:nvPr/>
        </p:nvGrpSpPr>
        <p:grpSpPr>
          <a:xfrm>
            <a:off x="-243841" y="4777768"/>
            <a:ext cx="3167454" cy="498349"/>
            <a:chOff x="0" y="14534"/>
            <a:chExt cx="3167453" cy="498347"/>
          </a:xfrm>
        </p:grpSpPr>
        <p:sp>
          <p:nvSpPr>
            <p:cNvPr id="409" name="Linie"/>
            <p:cNvSpPr/>
            <p:nvPr/>
          </p:nvSpPr>
          <p:spPr>
            <a:xfrm flipH="1">
              <a:off x="1766078" y="123746"/>
              <a:ext cx="1401376" cy="149319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0" name="Region"/>
            <p:cNvSpPr txBox="1"/>
            <p:nvPr/>
          </p:nvSpPr>
          <p:spPr>
            <a:xfrm>
              <a:off x="0" y="14534"/>
              <a:ext cx="240904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Region</a:t>
              </a:r>
            </a:p>
          </p:txBody>
        </p:sp>
      </p:grpSp>
      <p:grpSp>
        <p:nvGrpSpPr>
          <p:cNvPr id="414" name="Gruppieren"/>
          <p:cNvGrpSpPr/>
          <p:nvPr/>
        </p:nvGrpSpPr>
        <p:grpSpPr>
          <a:xfrm>
            <a:off x="-121921" y="3386792"/>
            <a:ext cx="5522387" cy="575298"/>
            <a:chOff x="0" y="0"/>
            <a:chExt cx="5522385" cy="575297"/>
          </a:xfrm>
        </p:grpSpPr>
        <p:sp>
          <p:nvSpPr>
            <p:cNvPr id="412" name="Linie"/>
            <p:cNvSpPr/>
            <p:nvPr/>
          </p:nvSpPr>
          <p:spPr>
            <a:xfrm flipH="1">
              <a:off x="1870800" y="-1"/>
              <a:ext cx="3651586" cy="346620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3" name="Superstate"/>
            <p:cNvSpPr txBox="1"/>
            <p:nvPr/>
          </p:nvSpPr>
          <p:spPr>
            <a:xfrm>
              <a:off x="0" y="76949"/>
              <a:ext cx="216520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Superstate</a:t>
              </a:r>
            </a:p>
          </p:txBody>
        </p:sp>
      </p:grpSp>
      <p:sp>
        <p:nvSpPr>
          <p:cNvPr id="415" name="Rechteck"/>
          <p:cNvSpPr/>
          <p:nvPr/>
        </p:nvSpPr>
        <p:spPr>
          <a:xfrm>
            <a:off x="958426" y="1916853"/>
            <a:ext cx="4517" cy="3928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defTabSz="457200">
              <a:defRPr sz="240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6" name="Rechteck"/>
          <p:cNvSpPr/>
          <p:nvPr/>
        </p:nvSpPr>
        <p:spPr>
          <a:xfrm>
            <a:off x="918915" y="4569742"/>
            <a:ext cx="83539" cy="1512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419" name="Gruppieren"/>
          <p:cNvGrpSpPr/>
          <p:nvPr/>
        </p:nvGrpSpPr>
        <p:grpSpPr>
          <a:xfrm>
            <a:off x="7620000" y="2965619"/>
            <a:ext cx="5364481" cy="2838073"/>
            <a:chOff x="0" y="43603"/>
            <a:chExt cx="5364480" cy="2838072"/>
          </a:xfrm>
        </p:grpSpPr>
        <p:sp>
          <p:nvSpPr>
            <p:cNvPr id="417" name="Linie"/>
            <p:cNvSpPr/>
            <p:nvPr/>
          </p:nvSpPr>
          <p:spPr>
            <a:xfrm flipV="1">
              <a:off x="-1" y="562179"/>
              <a:ext cx="3466544" cy="2319497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18" name="Immediate transition…"/>
            <p:cNvSpPr txBox="1"/>
            <p:nvPr/>
          </p:nvSpPr>
          <p:spPr>
            <a:xfrm>
              <a:off x="3197013" y="43603"/>
              <a:ext cx="2167468" cy="1234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/>
            <a:p>
              <a: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Immediate transition</a:t>
              </a:r>
            </a:p>
            <a:p>
              <a: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(+ Effect)</a:t>
              </a:r>
            </a:p>
          </p:txBody>
        </p:sp>
      </p:grpSp>
      <p:grpSp>
        <p:nvGrpSpPr>
          <p:cNvPr id="422" name="Gruppieren"/>
          <p:cNvGrpSpPr/>
          <p:nvPr/>
        </p:nvGrpSpPr>
        <p:grpSpPr>
          <a:xfrm>
            <a:off x="9792901" y="4814849"/>
            <a:ext cx="3191579" cy="979427"/>
            <a:chOff x="0" y="0"/>
            <a:chExt cx="3191577" cy="979426"/>
          </a:xfrm>
        </p:grpSpPr>
        <p:sp>
          <p:nvSpPr>
            <p:cNvPr id="420" name="Linie"/>
            <p:cNvSpPr/>
            <p:nvPr/>
          </p:nvSpPr>
          <p:spPr>
            <a:xfrm>
              <a:off x="0" y="-1"/>
              <a:ext cx="1134229" cy="683499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1" name="Strong abort"/>
            <p:cNvSpPr txBox="1"/>
            <p:nvPr/>
          </p:nvSpPr>
          <p:spPr>
            <a:xfrm>
              <a:off x="1026369" y="481078"/>
              <a:ext cx="2165210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Strong abort</a:t>
              </a:r>
            </a:p>
          </p:txBody>
        </p:sp>
      </p:grpSp>
      <p:grpSp>
        <p:nvGrpSpPr>
          <p:cNvPr id="425" name="Gruppieren"/>
          <p:cNvGrpSpPr/>
          <p:nvPr/>
        </p:nvGrpSpPr>
        <p:grpSpPr>
          <a:xfrm>
            <a:off x="-119663" y="2447741"/>
            <a:ext cx="4326705" cy="498349"/>
            <a:chOff x="0" y="14534"/>
            <a:chExt cx="4326703" cy="498347"/>
          </a:xfrm>
        </p:grpSpPr>
        <p:sp>
          <p:nvSpPr>
            <p:cNvPr id="423" name="Linie"/>
            <p:cNvSpPr/>
            <p:nvPr/>
          </p:nvSpPr>
          <p:spPr>
            <a:xfrm flipH="1">
              <a:off x="1944052" y="103344"/>
              <a:ext cx="2382652" cy="151030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4" name="Initialization"/>
            <p:cNvSpPr txBox="1"/>
            <p:nvPr/>
          </p:nvSpPr>
          <p:spPr>
            <a:xfrm>
              <a:off x="0" y="14534"/>
              <a:ext cx="2162952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Initialization</a:t>
              </a:r>
            </a:p>
          </p:txBody>
        </p:sp>
      </p:grpSp>
      <p:sp>
        <p:nvSpPr>
          <p:cNvPr id="38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193110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1031" y="1442719"/>
            <a:ext cx="8787272" cy="68907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0" name="Gruppieren"/>
          <p:cNvGrpSpPr/>
          <p:nvPr/>
        </p:nvGrpSpPr>
        <p:grpSpPr>
          <a:xfrm>
            <a:off x="-121921" y="870542"/>
            <a:ext cx="2289208" cy="1102109"/>
            <a:chOff x="0" y="29068"/>
            <a:chExt cx="2289207" cy="1102107"/>
          </a:xfrm>
        </p:grpSpPr>
        <p:sp>
          <p:nvSpPr>
            <p:cNvPr id="428" name="Linie"/>
            <p:cNvSpPr/>
            <p:nvPr/>
          </p:nvSpPr>
          <p:spPr>
            <a:xfrm flipH="1" flipV="1">
              <a:off x="1743594" y="440376"/>
              <a:ext cx="545614" cy="690801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29" name="Interface declaration"/>
            <p:cNvSpPr txBox="1"/>
            <p:nvPr/>
          </p:nvSpPr>
          <p:spPr>
            <a:xfrm>
              <a:off x="0" y="29068"/>
              <a:ext cx="2165209" cy="866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Interface declaration</a:t>
              </a:r>
            </a:p>
          </p:txBody>
        </p:sp>
      </p:grpSp>
      <p:grpSp>
        <p:nvGrpSpPr>
          <p:cNvPr id="433" name="Gruppieren"/>
          <p:cNvGrpSpPr/>
          <p:nvPr/>
        </p:nvGrpSpPr>
        <p:grpSpPr>
          <a:xfrm>
            <a:off x="-121921" y="7082117"/>
            <a:ext cx="4871320" cy="879626"/>
            <a:chOff x="0" y="0"/>
            <a:chExt cx="4871319" cy="879625"/>
          </a:xfrm>
        </p:grpSpPr>
        <p:sp>
          <p:nvSpPr>
            <p:cNvPr id="431" name="Linie"/>
            <p:cNvSpPr/>
            <p:nvPr/>
          </p:nvSpPr>
          <p:spPr>
            <a:xfrm flipH="1">
              <a:off x="1846241" y="-1"/>
              <a:ext cx="3025079" cy="621904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2" name="Final state"/>
            <p:cNvSpPr txBox="1"/>
            <p:nvPr/>
          </p:nvSpPr>
          <p:spPr>
            <a:xfrm>
              <a:off x="0" y="381277"/>
              <a:ext cx="216520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Final state</a:t>
              </a:r>
            </a:p>
          </p:txBody>
        </p:sp>
      </p:grpSp>
      <p:grpSp>
        <p:nvGrpSpPr>
          <p:cNvPr id="436" name="Gruppieren"/>
          <p:cNvGrpSpPr/>
          <p:nvPr/>
        </p:nvGrpSpPr>
        <p:grpSpPr>
          <a:xfrm>
            <a:off x="-121921" y="5734383"/>
            <a:ext cx="3409704" cy="764320"/>
            <a:chOff x="0" y="0"/>
            <a:chExt cx="3409702" cy="764319"/>
          </a:xfrm>
        </p:grpSpPr>
        <p:sp>
          <p:nvSpPr>
            <p:cNvPr id="434" name="Linie"/>
            <p:cNvSpPr/>
            <p:nvPr/>
          </p:nvSpPr>
          <p:spPr>
            <a:xfrm flipH="1">
              <a:off x="1940768" y="-1"/>
              <a:ext cx="1468935" cy="495633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5" name="Initial state"/>
            <p:cNvSpPr txBox="1"/>
            <p:nvPr/>
          </p:nvSpPr>
          <p:spPr>
            <a:xfrm>
              <a:off x="0" y="265971"/>
              <a:ext cx="216520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Initial state</a:t>
              </a:r>
            </a:p>
          </p:txBody>
        </p:sp>
      </p:grpSp>
      <p:grpSp>
        <p:nvGrpSpPr>
          <p:cNvPr id="439" name="Gruppieren"/>
          <p:cNvGrpSpPr/>
          <p:nvPr/>
        </p:nvGrpSpPr>
        <p:grpSpPr>
          <a:xfrm>
            <a:off x="4085638" y="1027316"/>
            <a:ext cx="8898842" cy="4382462"/>
            <a:chOff x="0" y="43603"/>
            <a:chExt cx="8898841" cy="4382460"/>
          </a:xfrm>
        </p:grpSpPr>
        <p:sp>
          <p:nvSpPr>
            <p:cNvPr id="437" name="Linie"/>
            <p:cNvSpPr/>
            <p:nvPr/>
          </p:nvSpPr>
          <p:spPr>
            <a:xfrm flipV="1">
              <a:off x="-1" y="662849"/>
              <a:ext cx="7029292" cy="3763215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38" name="Delayed…"/>
            <p:cNvSpPr txBox="1"/>
            <p:nvPr/>
          </p:nvSpPr>
          <p:spPr>
            <a:xfrm>
              <a:off x="6735890" y="43603"/>
              <a:ext cx="2162952" cy="1234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/>
            <a:p>
              <a: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Delayed</a:t>
              </a:r>
            </a:p>
            <a:p>
              <a: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Transition</a:t>
              </a:r>
            </a:p>
            <a:p>
              <a: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(+ Trigger)</a:t>
              </a:r>
            </a:p>
          </p:txBody>
        </p:sp>
      </p:grpSp>
      <p:grpSp>
        <p:nvGrpSpPr>
          <p:cNvPr id="442" name="Gruppieren"/>
          <p:cNvGrpSpPr/>
          <p:nvPr/>
        </p:nvGrpSpPr>
        <p:grpSpPr>
          <a:xfrm>
            <a:off x="-243841" y="4777768"/>
            <a:ext cx="3167454" cy="498349"/>
            <a:chOff x="0" y="14534"/>
            <a:chExt cx="3167453" cy="498347"/>
          </a:xfrm>
        </p:grpSpPr>
        <p:sp>
          <p:nvSpPr>
            <p:cNvPr id="440" name="Linie"/>
            <p:cNvSpPr/>
            <p:nvPr/>
          </p:nvSpPr>
          <p:spPr>
            <a:xfrm flipH="1">
              <a:off x="1766078" y="123746"/>
              <a:ext cx="1401376" cy="149319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1" name="Region"/>
            <p:cNvSpPr txBox="1"/>
            <p:nvPr/>
          </p:nvSpPr>
          <p:spPr>
            <a:xfrm>
              <a:off x="0" y="14534"/>
              <a:ext cx="240904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Region</a:t>
              </a:r>
            </a:p>
          </p:txBody>
        </p:sp>
      </p:grpSp>
      <p:grpSp>
        <p:nvGrpSpPr>
          <p:cNvPr id="445" name="Gruppieren"/>
          <p:cNvGrpSpPr/>
          <p:nvPr/>
        </p:nvGrpSpPr>
        <p:grpSpPr>
          <a:xfrm>
            <a:off x="6112447" y="5859478"/>
            <a:ext cx="6872034" cy="1883261"/>
            <a:chOff x="0" y="0"/>
            <a:chExt cx="6872032" cy="1883260"/>
          </a:xfrm>
        </p:grpSpPr>
        <p:sp>
          <p:nvSpPr>
            <p:cNvPr id="443" name="Linie"/>
            <p:cNvSpPr/>
            <p:nvPr/>
          </p:nvSpPr>
          <p:spPr>
            <a:xfrm>
              <a:off x="-1" y="0"/>
              <a:ext cx="4903398" cy="1602811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4" name="Termination"/>
            <p:cNvSpPr txBox="1"/>
            <p:nvPr/>
          </p:nvSpPr>
          <p:spPr>
            <a:xfrm>
              <a:off x="4706823" y="1384912"/>
              <a:ext cx="2165210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Termination</a:t>
              </a:r>
            </a:p>
          </p:txBody>
        </p:sp>
      </p:grpSp>
      <p:grpSp>
        <p:nvGrpSpPr>
          <p:cNvPr id="448" name="Gruppieren"/>
          <p:cNvGrpSpPr/>
          <p:nvPr/>
        </p:nvGrpSpPr>
        <p:grpSpPr>
          <a:xfrm>
            <a:off x="-121921" y="3386792"/>
            <a:ext cx="5522387" cy="575298"/>
            <a:chOff x="0" y="0"/>
            <a:chExt cx="5522385" cy="575297"/>
          </a:xfrm>
        </p:grpSpPr>
        <p:sp>
          <p:nvSpPr>
            <p:cNvPr id="446" name="Linie"/>
            <p:cNvSpPr/>
            <p:nvPr/>
          </p:nvSpPr>
          <p:spPr>
            <a:xfrm flipH="1">
              <a:off x="1870800" y="-1"/>
              <a:ext cx="3651586" cy="346620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47" name="Superstate"/>
            <p:cNvSpPr txBox="1"/>
            <p:nvPr/>
          </p:nvSpPr>
          <p:spPr>
            <a:xfrm>
              <a:off x="0" y="76949"/>
              <a:ext cx="216520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Superstate</a:t>
              </a:r>
            </a:p>
          </p:txBody>
        </p:sp>
      </p:grpSp>
      <p:sp>
        <p:nvSpPr>
          <p:cNvPr id="449" name="Rechteck"/>
          <p:cNvSpPr/>
          <p:nvPr/>
        </p:nvSpPr>
        <p:spPr>
          <a:xfrm>
            <a:off x="958426" y="1916853"/>
            <a:ext cx="4517" cy="3928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defTabSz="457200">
              <a:defRPr sz="240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50" name="Rechteck"/>
          <p:cNvSpPr/>
          <p:nvPr/>
        </p:nvSpPr>
        <p:spPr>
          <a:xfrm>
            <a:off x="6669475" y="3007360"/>
            <a:ext cx="4517" cy="3002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457200">
              <a:defRPr sz="140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51" name="Rechteck"/>
          <p:cNvSpPr/>
          <p:nvPr/>
        </p:nvSpPr>
        <p:spPr>
          <a:xfrm>
            <a:off x="918915" y="4569742"/>
            <a:ext cx="83539" cy="1512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52" name="Rechteck"/>
          <p:cNvSpPr/>
          <p:nvPr/>
        </p:nvSpPr>
        <p:spPr>
          <a:xfrm>
            <a:off x="3057031" y="4161084"/>
            <a:ext cx="81281" cy="1467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53" name="Rechteck"/>
          <p:cNvSpPr/>
          <p:nvPr/>
        </p:nvSpPr>
        <p:spPr>
          <a:xfrm>
            <a:off x="3054773" y="3747911"/>
            <a:ext cx="4516" cy="3025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457200">
              <a:defRPr sz="1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456" name="Gruppieren"/>
          <p:cNvGrpSpPr/>
          <p:nvPr/>
        </p:nvGrpSpPr>
        <p:grpSpPr>
          <a:xfrm>
            <a:off x="7620000" y="2965619"/>
            <a:ext cx="5364481" cy="2838073"/>
            <a:chOff x="0" y="43603"/>
            <a:chExt cx="5364480" cy="2838072"/>
          </a:xfrm>
        </p:grpSpPr>
        <p:sp>
          <p:nvSpPr>
            <p:cNvPr id="454" name="Linie"/>
            <p:cNvSpPr/>
            <p:nvPr/>
          </p:nvSpPr>
          <p:spPr>
            <a:xfrm flipV="1">
              <a:off x="-1" y="562179"/>
              <a:ext cx="3466544" cy="2319497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55" name="Immediate transition…"/>
            <p:cNvSpPr txBox="1"/>
            <p:nvPr/>
          </p:nvSpPr>
          <p:spPr>
            <a:xfrm>
              <a:off x="3197013" y="43603"/>
              <a:ext cx="2167468" cy="1234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/>
            <a:p>
              <a: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Immediate transition</a:t>
              </a:r>
            </a:p>
            <a:p>
              <a: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(+ Effect)</a:t>
              </a:r>
            </a:p>
          </p:txBody>
        </p:sp>
      </p:grpSp>
      <p:sp>
        <p:nvSpPr>
          <p:cNvPr id="457" name="Oval"/>
          <p:cNvSpPr/>
          <p:nvPr/>
        </p:nvSpPr>
        <p:spPr>
          <a:xfrm>
            <a:off x="4576515" y="7355840"/>
            <a:ext cx="101601" cy="13772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58" name="Oval"/>
          <p:cNvSpPr/>
          <p:nvPr/>
        </p:nvSpPr>
        <p:spPr>
          <a:xfrm>
            <a:off x="4077546" y="6915573"/>
            <a:ext cx="101601" cy="13772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461" name="Gruppieren"/>
          <p:cNvGrpSpPr/>
          <p:nvPr/>
        </p:nvGrpSpPr>
        <p:grpSpPr>
          <a:xfrm>
            <a:off x="9792901" y="4814849"/>
            <a:ext cx="3191579" cy="979427"/>
            <a:chOff x="0" y="0"/>
            <a:chExt cx="3191577" cy="979426"/>
          </a:xfrm>
        </p:grpSpPr>
        <p:sp>
          <p:nvSpPr>
            <p:cNvPr id="459" name="Linie"/>
            <p:cNvSpPr/>
            <p:nvPr/>
          </p:nvSpPr>
          <p:spPr>
            <a:xfrm>
              <a:off x="0" y="-1"/>
              <a:ext cx="1134229" cy="683499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0" name="Strong abort"/>
            <p:cNvSpPr txBox="1"/>
            <p:nvPr/>
          </p:nvSpPr>
          <p:spPr>
            <a:xfrm>
              <a:off x="1026369" y="481078"/>
              <a:ext cx="2165210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Strong abort</a:t>
              </a:r>
            </a:p>
          </p:txBody>
        </p:sp>
      </p:grpSp>
      <p:grpSp>
        <p:nvGrpSpPr>
          <p:cNvPr id="464" name="Gruppieren"/>
          <p:cNvGrpSpPr/>
          <p:nvPr/>
        </p:nvGrpSpPr>
        <p:grpSpPr>
          <a:xfrm>
            <a:off x="-119663" y="2447741"/>
            <a:ext cx="4326705" cy="498349"/>
            <a:chOff x="0" y="14534"/>
            <a:chExt cx="4326703" cy="498347"/>
          </a:xfrm>
        </p:grpSpPr>
        <p:sp>
          <p:nvSpPr>
            <p:cNvPr id="462" name="Linie"/>
            <p:cNvSpPr/>
            <p:nvPr/>
          </p:nvSpPr>
          <p:spPr>
            <a:xfrm flipH="1">
              <a:off x="1944052" y="103344"/>
              <a:ext cx="2382652" cy="151030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3" name="Initialization"/>
            <p:cNvSpPr txBox="1"/>
            <p:nvPr/>
          </p:nvSpPr>
          <p:spPr>
            <a:xfrm>
              <a:off x="0" y="14534"/>
              <a:ext cx="2162952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Initialization</a:t>
              </a:r>
            </a:p>
          </p:txBody>
        </p:sp>
      </p:grpSp>
      <p:sp>
        <p:nvSpPr>
          <p:cNvPr id="40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99119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xfrm>
            <a:off x="952500" y="226787"/>
            <a:ext cx="11099800" cy="1491380"/>
          </a:xfrm>
          <a:prstGeom prst="rect">
            <a:avLst/>
          </a:prstGeom>
        </p:spPr>
        <p:txBody>
          <a:bodyPr/>
          <a:lstStyle/>
          <a:p>
            <a:r>
              <a:rPr dirty="0"/>
              <a:t>Speaker Bio</a:t>
            </a:r>
          </a:p>
        </p:txBody>
      </p:sp>
      <p:sp>
        <p:nvSpPr>
          <p:cNvPr id="158" name="Shape 158"/>
          <p:cNvSpPr>
            <a:spLocks noGrp="1"/>
          </p:cNvSpPr>
          <p:nvPr>
            <p:ph type="body" idx="1"/>
          </p:nvPr>
        </p:nvSpPr>
        <p:spPr>
          <a:xfrm>
            <a:off x="952500" y="1545771"/>
            <a:ext cx="11099800" cy="810350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264" indent="-342264" defTabSz="449833">
              <a:spcBef>
                <a:spcPts val="3200"/>
              </a:spcBef>
              <a:defRPr sz="2772"/>
            </a:pPr>
            <a:r>
              <a:rPr dirty="0"/>
              <a:t>1985 - 88: Undergraduate studies CS/Physics in Kiel</a:t>
            </a:r>
          </a:p>
          <a:p>
            <a:pPr marL="342264" indent="-342264" defTabSz="449833">
              <a:spcBef>
                <a:spcPts val="3200"/>
              </a:spcBef>
              <a:defRPr sz="2772"/>
            </a:pPr>
            <a:r>
              <a:rPr dirty="0"/>
              <a:t>1989: M. Sc. in CS, Penn State</a:t>
            </a:r>
          </a:p>
          <a:p>
            <a:pPr marL="342264" indent="-342264" defTabSz="449833">
              <a:spcBef>
                <a:spcPts val="3200"/>
              </a:spcBef>
              <a:defRPr sz="2772"/>
            </a:pPr>
            <a:r>
              <a:rPr dirty="0"/>
              <a:t>1994/95: Ph. D., Rice University</a:t>
            </a:r>
          </a:p>
          <a:p>
            <a:pPr marL="342264" indent="-342264" defTabSz="449833">
              <a:spcBef>
                <a:spcPts val="3200"/>
              </a:spcBef>
              <a:defRPr sz="2772"/>
            </a:pPr>
            <a:r>
              <a:rPr dirty="0"/>
              <a:t>1995 - 2001: DaimlerBenz/DaimlerChrysler Responsive Systems group, Berlin</a:t>
            </a:r>
          </a:p>
          <a:p>
            <a:pPr marL="342264" indent="-342264" defTabSz="449833">
              <a:spcBef>
                <a:spcPts val="3200"/>
              </a:spcBef>
              <a:defRPr sz="2772"/>
            </a:pPr>
            <a:r>
              <a:rPr dirty="0"/>
              <a:t>2000/2001: Airbus project in Toulouse/Hamburg</a:t>
            </a:r>
          </a:p>
          <a:p>
            <a:pPr marL="342264" indent="-342264" defTabSz="449833">
              <a:spcBef>
                <a:spcPts val="3200"/>
              </a:spcBef>
              <a:defRPr sz="2772"/>
            </a:pPr>
            <a:r>
              <a:rPr dirty="0"/>
              <a:t>Since 2001: Full professor at CAU Kiel, head of Real-Time and Embedded Systems (RTSYS) group</a:t>
            </a:r>
          </a:p>
          <a:p>
            <a:pPr marL="342264" indent="-342264" defTabSz="449833">
              <a:spcBef>
                <a:spcPts val="3200"/>
              </a:spcBef>
              <a:defRPr sz="2772"/>
            </a:pPr>
            <a:r>
              <a:rPr dirty="0"/>
              <a:t>2007</a:t>
            </a:r>
            <a:r>
              <a:rPr lang="de-DE" dirty="0"/>
              <a:t>/2012/2017</a:t>
            </a:r>
            <a:r>
              <a:rPr dirty="0"/>
              <a:t>: Sabbatical</a:t>
            </a:r>
            <a:r>
              <a:rPr lang="de-DE" dirty="0"/>
              <a:t>s</a:t>
            </a:r>
            <a:r>
              <a:rPr dirty="0"/>
              <a:t> at UC Berkeley</a:t>
            </a:r>
            <a:r>
              <a:rPr lang="de-DE" dirty="0"/>
              <a:t>, U Auckland, INRIA Sophia Antipolis</a:t>
            </a:r>
          </a:p>
          <a:p>
            <a:pPr marL="342264" indent="-342264" defTabSz="449833">
              <a:spcBef>
                <a:spcPts val="3200"/>
              </a:spcBef>
              <a:defRPr sz="2772"/>
            </a:pPr>
            <a:r>
              <a:rPr lang="de-DE" dirty="0"/>
              <a:t>2016: Guest Professor at </a:t>
            </a:r>
            <a:r>
              <a:rPr lang="de-DE" dirty="0" err="1"/>
              <a:t>École</a:t>
            </a:r>
            <a:r>
              <a:rPr lang="de-DE" dirty="0"/>
              <a:t> Normal </a:t>
            </a:r>
            <a:r>
              <a:rPr lang="de-DE" dirty="0" err="1"/>
              <a:t>Supérieure</a:t>
            </a:r>
            <a:endParaRPr dirty="0"/>
          </a:p>
        </p:txBody>
      </p:sp>
      <p:sp>
        <p:nvSpPr>
          <p:cNvPr id="5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 dirty="0"/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1031" y="1442719"/>
            <a:ext cx="8787272" cy="68907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9" name="Gruppieren"/>
          <p:cNvGrpSpPr/>
          <p:nvPr/>
        </p:nvGrpSpPr>
        <p:grpSpPr>
          <a:xfrm>
            <a:off x="-121921" y="870542"/>
            <a:ext cx="2289208" cy="1102109"/>
            <a:chOff x="0" y="29068"/>
            <a:chExt cx="2289207" cy="1102107"/>
          </a:xfrm>
        </p:grpSpPr>
        <p:sp>
          <p:nvSpPr>
            <p:cNvPr id="467" name="Linie"/>
            <p:cNvSpPr/>
            <p:nvPr/>
          </p:nvSpPr>
          <p:spPr>
            <a:xfrm flipH="1" flipV="1">
              <a:off x="1743594" y="440376"/>
              <a:ext cx="545614" cy="690801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68" name="Interface declaration"/>
            <p:cNvSpPr txBox="1"/>
            <p:nvPr/>
          </p:nvSpPr>
          <p:spPr>
            <a:xfrm>
              <a:off x="0" y="29068"/>
              <a:ext cx="2165209" cy="866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Interface declaration</a:t>
              </a:r>
            </a:p>
          </p:txBody>
        </p:sp>
      </p:grpSp>
      <p:grpSp>
        <p:nvGrpSpPr>
          <p:cNvPr id="472" name="Gruppieren"/>
          <p:cNvGrpSpPr/>
          <p:nvPr/>
        </p:nvGrpSpPr>
        <p:grpSpPr>
          <a:xfrm>
            <a:off x="-121921" y="7082117"/>
            <a:ext cx="4871320" cy="879626"/>
            <a:chOff x="0" y="0"/>
            <a:chExt cx="4871319" cy="879625"/>
          </a:xfrm>
        </p:grpSpPr>
        <p:sp>
          <p:nvSpPr>
            <p:cNvPr id="470" name="Linie"/>
            <p:cNvSpPr/>
            <p:nvPr/>
          </p:nvSpPr>
          <p:spPr>
            <a:xfrm flipH="1">
              <a:off x="1846241" y="-1"/>
              <a:ext cx="3025079" cy="621904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1" name="Final state"/>
            <p:cNvSpPr txBox="1"/>
            <p:nvPr/>
          </p:nvSpPr>
          <p:spPr>
            <a:xfrm>
              <a:off x="0" y="381277"/>
              <a:ext cx="216520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Final state</a:t>
              </a:r>
            </a:p>
          </p:txBody>
        </p:sp>
      </p:grpSp>
      <p:grpSp>
        <p:nvGrpSpPr>
          <p:cNvPr id="475" name="Gruppieren"/>
          <p:cNvGrpSpPr/>
          <p:nvPr/>
        </p:nvGrpSpPr>
        <p:grpSpPr>
          <a:xfrm>
            <a:off x="-121921" y="5734383"/>
            <a:ext cx="3409704" cy="764320"/>
            <a:chOff x="0" y="0"/>
            <a:chExt cx="3409702" cy="764319"/>
          </a:xfrm>
        </p:grpSpPr>
        <p:sp>
          <p:nvSpPr>
            <p:cNvPr id="473" name="Linie"/>
            <p:cNvSpPr/>
            <p:nvPr/>
          </p:nvSpPr>
          <p:spPr>
            <a:xfrm flipH="1">
              <a:off x="1940768" y="-1"/>
              <a:ext cx="1468935" cy="495633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4" name="Initial state"/>
            <p:cNvSpPr txBox="1"/>
            <p:nvPr/>
          </p:nvSpPr>
          <p:spPr>
            <a:xfrm>
              <a:off x="0" y="265971"/>
              <a:ext cx="216520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Initial state</a:t>
              </a:r>
            </a:p>
          </p:txBody>
        </p:sp>
      </p:grpSp>
      <p:grpSp>
        <p:nvGrpSpPr>
          <p:cNvPr id="478" name="Gruppieren"/>
          <p:cNvGrpSpPr/>
          <p:nvPr/>
        </p:nvGrpSpPr>
        <p:grpSpPr>
          <a:xfrm>
            <a:off x="4085638" y="1027316"/>
            <a:ext cx="8898842" cy="4382462"/>
            <a:chOff x="0" y="43603"/>
            <a:chExt cx="8898841" cy="4382460"/>
          </a:xfrm>
        </p:grpSpPr>
        <p:sp>
          <p:nvSpPr>
            <p:cNvPr id="476" name="Linie"/>
            <p:cNvSpPr/>
            <p:nvPr/>
          </p:nvSpPr>
          <p:spPr>
            <a:xfrm flipV="1">
              <a:off x="-1" y="662849"/>
              <a:ext cx="7029292" cy="3763215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77" name="Delayed…"/>
            <p:cNvSpPr txBox="1"/>
            <p:nvPr/>
          </p:nvSpPr>
          <p:spPr>
            <a:xfrm>
              <a:off x="6735890" y="43603"/>
              <a:ext cx="2162952" cy="1234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/>
            <a:p>
              <a: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Delayed</a:t>
              </a:r>
            </a:p>
            <a:p>
              <a: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Transition</a:t>
              </a:r>
            </a:p>
            <a:p>
              <a: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(+ Trigger)</a:t>
              </a:r>
            </a:p>
          </p:txBody>
        </p:sp>
      </p:grpSp>
      <p:grpSp>
        <p:nvGrpSpPr>
          <p:cNvPr id="481" name="Gruppieren"/>
          <p:cNvGrpSpPr/>
          <p:nvPr/>
        </p:nvGrpSpPr>
        <p:grpSpPr>
          <a:xfrm>
            <a:off x="-243841" y="4777768"/>
            <a:ext cx="3167454" cy="498349"/>
            <a:chOff x="0" y="14534"/>
            <a:chExt cx="3167453" cy="498347"/>
          </a:xfrm>
        </p:grpSpPr>
        <p:sp>
          <p:nvSpPr>
            <p:cNvPr id="479" name="Linie"/>
            <p:cNvSpPr/>
            <p:nvPr/>
          </p:nvSpPr>
          <p:spPr>
            <a:xfrm flipH="1">
              <a:off x="1766078" y="123746"/>
              <a:ext cx="1401376" cy="149319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0" name="Region"/>
            <p:cNvSpPr txBox="1"/>
            <p:nvPr/>
          </p:nvSpPr>
          <p:spPr>
            <a:xfrm>
              <a:off x="0" y="14534"/>
              <a:ext cx="240904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Region</a:t>
              </a:r>
            </a:p>
          </p:txBody>
        </p:sp>
      </p:grpSp>
      <p:grpSp>
        <p:nvGrpSpPr>
          <p:cNvPr id="484" name="Gruppieren"/>
          <p:cNvGrpSpPr/>
          <p:nvPr/>
        </p:nvGrpSpPr>
        <p:grpSpPr>
          <a:xfrm>
            <a:off x="6112447" y="5859478"/>
            <a:ext cx="6872034" cy="1883261"/>
            <a:chOff x="0" y="0"/>
            <a:chExt cx="6872032" cy="1883260"/>
          </a:xfrm>
        </p:grpSpPr>
        <p:sp>
          <p:nvSpPr>
            <p:cNvPr id="482" name="Linie"/>
            <p:cNvSpPr/>
            <p:nvPr/>
          </p:nvSpPr>
          <p:spPr>
            <a:xfrm>
              <a:off x="-1" y="0"/>
              <a:ext cx="4903398" cy="1602811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3" name="Termination"/>
            <p:cNvSpPr txBox="1"/>
            <p:nvPr/>
          </p:nvSpPr>
          <p:spPr>
            <a:xfrm>
              <a:off x="4706823" y="1384912"/>
              <a:ext cx="2165210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Termination</a:t>
              </a:r>
            </a:p>
          </p:txBody>
        </p:sp>
      </p:grpSp>
      <p:grpSp>
        <p:nvGrpSpPr>
          <p:cNvPr id="487" name="Gruppieren"/>
          <p:cNvGrpSpPr/>
          <p:nvPr/>
        </p:nvGrpSpPr>
        <p:grpSpPr>
          <a:xfrm>
            <a:off x="-121921" y="3386792"/>
            <a:ext cx="5522387" cy="575298"/>
            <a:chOff x="0" y="0"/>
            <a:chExt cx="5522385" cy="575297"/>
          </a:xfrm>
        </p:grpSpPr>
        <p:sp>
          <p:nvSpPr>
            <p:cNvPr id="485" name="Linie"/>
            <p:cNvSpPr/>
            <p:nvPr/>
          </p:nvSpPr>
          <p:spPr>
            <a:xfrm flipH="1">
              <a:off x="1870800" y="-1"/>
              <a:ext cx="3651586" cy="346620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86" name="Superstate"/>
            <p:cNvSpPr txBox="1"/>
            <p:nvPr/>
          </p:nvSpPr>
          <p:spPr>
            <a:xfrm>
              <a:off x="0" y="76949"/>
              <a:ext cx="2165209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Superstate</a:t>
              </a:r>
            </a:p>
          </p:txBody>
        </p:sp>
      </p:grpSp>
      <p:sp>
        <p:nvSpPr>
          <p:cNvPr id="488" name="Rechteck"/>
          <p:cNvSpPr/>
          <p:nvPr/>
        </p:nvSpPr>
        <p:spPr>
          <a:xfrm>
            <a:off x="958426" y="1916853"/>
            <a:ext cx="4517" cy="3928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defTabSz="457200">
              <a:defRPr sz="240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89" name="Rechteck"/>
          <p:cNvSpPr/>
          <p:nvPr/>
        </p:nvSpPr>
        <p:spPr>
          <a:xfrm>
            <a:off x="6669475" y="3007360"/>
            <a:ext cx="4517" cy="3002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457200">
              <a:defRPr sz="1400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90" name="Rechteck"/>
          <p:cNvSpPr/>
          <p:nvPr/>
        </p:nvSpPr>
        <p:spPr>
          <a:xfrm>
            <a:off x="918915" y="4569742"/>
            <a:ext cx="83539" cy="1512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91" name="Rechteck"/>
          <p:cNvSpPr/>
          <p:nvPr/>
        </p:nvSpPr>
        <p:spPr>
          <a:xfrm>
            <a:off x="3057031" y="4161084"/>
            <a:ext cx="81281" cy="1467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92" name="Rechteck"/>
          <p:cNvSpPr/>
          <p:nvPr/>
        </p:nvSpPr>
        <p:spPr>
          <a:xfrm>
            <a:off x="3054773" y="3747911"/>
            <a:ext cx="4516" cy="3025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457200">
              <a:defRPr sz="1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495" name="Gruppieren"/>
          <p:cNvGrpSpPr/>
          <p:nvPr/>
        </p:nvGrpSpPr>
        <p:grpSpPr>
          <a:xfrm>
            <a:off x="7620000" y="2965619"/>
            <a:ext cx="5364481" cy="2838073"/>
            <a:chOff x="0" y="43603"/>
            <a:chExt cx="5364480" cy="2838072"/>
          </a:xfrm>
        </p:grpSpPr>
        <p:sp>
          <p:nvSpPr>
            <p:cNvPr id="493" name="Linie"/>
            <p:cNvSpPr/>
            <p:nvPr/>
          </p:nvSpPr>
          <p:spPr>
            <a:xfrm flipV="1">
              <a:off x="-1" y="562179"/>
              <a:ext cx="3466544" cy="2319497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4" name="Immediate transition…"/>
            <p:cNvSpPr txBox="1"/>
            <p:nvPr/>
          </p:nvSpPr>
          <p:spPr>
            <a:xfrm>
              <a:off x="3197013" y="43603"/>
              <a:ext cx="2167468" cy="1234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/>
            <a:p>
              <a: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Immediate transition</a:t>
              </a:r>
            </a:p>
            <a:p>
              <a:pPr defTabSz="45720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(+ Effect)</a:t>
              </a:r>
            </a:p>
          </p:txBody>
        </p:sp>
      </p:grpSp>
      <p:sp>
        <p:nvSpPr>
          <p:cNvPr id="496" name="Oval"/>
          <p:cNvSpPr/>
          <p:nvPr/>
        </p:nvSpPr>
        <p:spPr>
          <a:xfrm>
            <a:off x="4576515" y="7355840"/>
            <a:ext cx="101601" cy="13772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97" name="Oval"/>
          <p:cNvSpPr/>
          <p:nvPr/>
        </p:nvSpPr>
        <p:spPr>
          <a:xfrm>
            <a:off x="4077546" y="6915573"/>
            <a:ext cx="101601" cy="13772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4572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500" name="Gruppieren"/>
          <p:cNvGrpSpPr/>
          <p:nvPr/>
        </p:nvGrpSpPr>
        <p:grpSpPr>
          <a:xfrm>
            <a:off x="9737249" y="4814849"/>
            <a:ext cx="3364636" cy="979427"/>
            <a:chOff x="0" y="0"/>
            <a:chExt cx="3364635" cy="979426"/>
          </a:xfrm>
        </p:grpSpPr>
        <p:sp>
          <p:nvSpPr>
            <p:cNvPr id="498" name="Linie"/>
            <p:cNvSpPr/>
            <p:nvPr/>
          </p:nvSpPr>
          <p:spPr>
            <a:xfrm>
              <a:off x="0" y="-1"/>
              <a:ext cx="1195731" cy="683499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99" name="Strong abort"/>
            <p:cNvSpPr txBox="1"/>
            <p:nvPr/>
          </p:nvSpPr>
          <p:spPr>
            <a:xfrm>
              <a:off x="1082022" y="481078"/>
              <a:ext cx="2282614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FF0000"/>
                  </a:solidFill>
                </a:rPr>
                <a:t>Strong abort</a:t>
              </a:r>
            </a:p>
          </p:txBody>
        </p:sp>
      </p:grpSp>
      <p:grpSp>
        <p:nvGrpSpPr>
          <p:cNvPr id="503" name="Gruppieren"/>
          <p:cNvGrpSpPr/>
          <p:nvPr/>
        </p:nvGrpSpPr>
        <p:grpSpPr>
          <a:xfrm>
            <a:off x="-119663" y="2447741"/>
            <a:ext cx="4326705" cy="498349"/>
            <a:chOff x="0" y="14534"/>
            <a:chExt cx="4326703" cy="498347"/>
          </a:xfrm>
        </p:grpSpPr>
        <p:sp>
          <p:nvSpPr>
            <p:cNvPr id="501" name="Linie"/>
            <p:cNvSpPr/>
            <p:nvPr/>
          </p:nvSpPr>
          <p:spPr>
            <a:xfrm flipH="1">
              <a:off x="1944052" y="103344"/>
              <a:ext cx="2382652" cy="151030"/>
            </a:xfrm>
            <a:prstGeom prst="line">
              <a:avLst/>
            </a:prstGeom>
            <a:noFill/>
            <a:ln w="12700" cap="flat">
              <a:solidFill>
                <a:srgbClr val="4A7EBB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02" name="Initialization"/>
            <p:cNvSpPr txBox="1"/>
            <p:nvPr/>
          </p:nvSpPr>
          <p:spPr>
            <a:xfrm>
              <a:off x="0" y="14534"/>
              <a:ext cx="2162952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457200">
                <a:defRPr sz="24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FF0000"/>
                  </a:solidFill>
                </a:rPr>
                <a:t>Initialization</a:t>
              </a:r>
            </a:p>
          </p:txBody>
        </p:sp>
      </p:grpSp>
      <p:sp>
        <p:nvSpPr>
          <p:cNvPr id="40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32661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C MoC Building Bloc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r>
              <a:t>SC MoC Building Blocks</a:t>
            </a:r>
          </a:p>
        </p:txBody>
      </p:sp>
      <p:sp>
        <p:nvSpPr>
          <p:cNvPr id="202" name="Rechteck"/>
          <p:cNvSpPr/>
          <p:nvPr/>
        </p:nvSpPr>
        <p:spPr>
          <a:xfrm>
            <a:off x="2895821" y="5156556"/>
            <a:ext cx="4740371" cy="17806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3" name="Rechteck"/>
          <p:cNvSpPr/>
          <p:nvPr/>
        </p:nvSpPr>
        <p:spPr>
          <a:xfrm>
            <a:off x="7604057" y="4938731"/>
            <a:ext cx="4740371" cy="17806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graphicFrame>
        <p:nvGraphicFramePr>
          <p:cNvPr id="204" name="Tabelle"/>
          <p:cNvGraphicFramePr/>
          <p:nvPr/>
        </p:nvGraphicFramePr>
        <p:xfrm>
          <a:off x="102371" y="2938241"/>
          <a:ext cx="12800056" cy="4563368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1973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5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35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0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547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414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6698">
                <a:tc>
                  <a:txBody>
                    <a:bodyPr/>
                    <a:lstStyle/>
                    <a:p>
                      <a:pPr defTabSz="914400">
                        <a:defRPr sz="2600"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Thread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Conditional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Assignment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Concurrency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Delay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lnT w="12700">
                      <a:miter lim="400000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9590"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SCL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i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if (</a:t>
                      </a:r>
                      <a:r>
                        <a:rPr i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</a:t>
                      </a:r>
                      <a:r>
                        <a:t>) </a:t>
                      </a:r>
                      <a:r>
                        <a:rPr i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</a:t>
                      </a:r>
                      <a:r>
                        <a:rPr i="1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  <a:r>
                        <a:t> else </a:t>
                      </a:r>
                      <a:r>
                        <a:rPr i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</a:t>
                      </a:r>
                      <a:r>
                        <a:rPr i="1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  <a:r>
                        <a:t> 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 i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x</a:t>
                      </a:r>
                      <a:r>
                        <a:rPr i="0"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 = </a:t>
                      </a:r>
                      <a:r>
                        <a:t>e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fork </a:t>
                      </a:r>
                      <a:r>
                        <a:rPr i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</a:t>
                      </a:r>
                      <a:r>
                        <a:rPr i="1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  <a:r>
                        <a:t> par </a:t>
                      </a:r>
                      <a:r>
                        <a:rPr i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</a:t>
                      </a:r>
                      <a:r>
                        <a:rPr i="1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  <a:r>
                        <a:t> join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pause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7080"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SCG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  <a:blipFill rotWithShape="1">
                      <a:blip r:embed="rId2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  <a:blipFill rotWithShape="1">
                      <a:blip r:embed="rId3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  <a:blipFill rotWithShape="1">
                      <a:blip r:embed="rId4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  <a:blipFill rotWithShape="1">
                      <a:blip r:embed="rId5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lnB w="12700">
                      <a:miter lim="400000"/>
                    </a:lnB>
                    <a:blipFill rotWithShape="1">
                      <a:blip r:embed="rId6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79318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CChart Building Bloc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r>
              <a:t>SCChart Building Blocks</a:t>
            </a:r>
          </a:p>
        </p:txBody>
      </p:sp>
      <p:sp>
        <p:nvSpPr>
          <p:cNvPr id="208" name="Rechteck"/>
          <p:cNvSpPr/>
          <p:nvPr/>
        </p:nvSpPr>
        <p:spPr>
          <a:xfrm>
            <a:off x="2895821" y="5156556"/>
            <a:ext cx="4740371" cy="17806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9" name="Rechteck"/>
          <p:cNvSpPr/>
          <p:nvPr/>
        </p:nvSpPr>
        <p:spPr>
          <a:xfrm>
            <a:off x="7604057" y="4938731"/>
            <a:ext cx="4740371" cy="17806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6301"/>
            <a:ext cx="13004800" cy="2280509"/>
          </a:xfrm>
          <a:prstGeom prst="rect">
            <a:avLst/>
          </a:prstGeom>
        </p:spPr>
      </p:pic>
      <p:sp>
        <p:nvSpPr>
          <p:cNvPr id="7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492398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" dur="500" fill="hold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16667E-6 L -0.00061 -0.413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" y="-207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ung 1"/>
          <p:cNvGrpSpPr/>
          <p:nvPr/>
        </p:nvGrpSpPr>
        <p:grpSpPr>
          <a:xfrm>
            <a:off x="-2" y="19491"/>
            <a:ext cx="13004800" cy="9734251"/>
            <a:chOff x="-2" y="19491"/>
            <a:chExt cx="13004800" cy="9734251"/>
          </a:xfrm>
        </p:grpSpPr>
        <p:sp>
          <p:nvSpPr>
            <p:cNvPr id="212" name="Rechteck"/>
            <p:cNvSpPr/>
            <p:nvPr/>
          </p:nvSpPr>
          <p:spPr>
            <a:xfrm>
              <a:off x="2895820" y="5156556"/>
              <a:ext cx="4740372" cy="17806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3" name="Rechteck"/>
            <p:cNvSpPr/>
            <p:nvPr/>
          </p:nvSpPr>
          <p:spPr>
            <a:xfrm>
              <a:off x="7604058" y="4938732"/>
              <a:ext cx="4740372" cy="17806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aphicFrame>
          <p:nvGraphicFramePr>
            <p:cNvPr id="214" name="Tabelle"/>
            <p:cNvGraphicFramePr/>
            <p:nvPr/>
          </p:nvGraphicFramePr>
          <p:xfrm>
            <a:off x="102370" y="5190374"/>
            <a:ext cx="12800056" cy="4563368"/>
          </p:xfrm>
          <a:graphic>
            <a:graphicData uri="http://schemas.openxmlformats.org/drawingml/2006/table">
              <a:tbl>
                <a:tblPr>
                  <a:tableStyleId>{C7B018BB-80A7-4F77-B60F-C8B233D01FF8}</a:tableStyleId>
                </a:tblPr>
                <a:tblGrid>
                  <a:gridCol w="197358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935828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2563546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2130900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2254786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1941416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</a:tblGrid>
                <a:tr h="646698">
                  <a:tc>
                    <a:txBody>
                      <a:bodyPr/>
                      <a:lstStyle/>
                      <a:p>
                        <a:pPr defTabSz="914400">
                          <a:defRPr sz="2600" b="1">
                            <a:latin typeface="Helvetica"/>
                            <a:ea typeface="Helvetica"/>
                            <a:cs typeface="Helvetica"/>
                            <a:sym typeface="Helvetica"/>
                          </a:defRPr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L w="12700">
                        <a:miter lim="400000"/>
                      </a:lnL>
                      <a:lnT w="12700">
                        <a:miter lim="400000"/>
                      </a:lnT>
                      <a:noFill/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2600" b="1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Thread</a:t>
                        </a:r>
                      </a:p>
                    </a:txBody>
                    <a:tcPr marL="50800" marR="50800" marT="50800" marB="50800" anchor="ctr" horzOverflow="overflow">
                      <a:lnT w="12700">
                        <a:miter lim="400000"/>
                      </a:lnT>
                      <a:noFill/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2600" b="1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Conditional</a:t>
                        </a:r>
                      </a:p>
                    </a:txBody>
                    <a:tcPr marL="50800" marR="50800" marT="50800" marB="50800" anchor="ctr" horzOverflow="overflow">
                      <a:lnT w="12700">
                        <a:miter lim="400000"/>
                      </a:lnT>
                      <a:noFill/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2600" b="1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Assignment</a:t>
                        </a:r>
                      </a:p>
                    </a:txBody>
                    <a:tcPr marL="50800" marR="50800" marT="50800" marB="50800" anchor="ctr" horzOverflow="overflow">
                      <a:lnT w="12700">
                        <a:miter lim="400000"/>
                      </a:lnT>
                      <a:noFill/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2600" b="1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Concurrency</a:t>
                        </a:r>
                      </a:p>
                    </a:txBody>
                    <a:tcPr marL="50800" marR="50800" marT="50800" marB="50800" anchor="ctr" horzOverflow="overflow">
                      <a:lnT w="12700">
                        <a:miter lim="400000"/>
                      </a:lnT>
                      <a:noFill/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2600" b="1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Delay</a:t>
                        </a:r>
                      </a:p>
                    </a:txBody>
                    <a:tcPr marL="50800" marR="50800" marT="50800" marB="50800" anchor="ctr" horzOverflow="overflow">
                      <a:lnR w="12700">
                        <a:miter lim="400000"/>
                      </a:lnR>
                      <a:lnT w="12700">
                        <a:miter lim="400000"/>
                      </a:lnT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1259590"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2600" b="1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SCL</a:t>
                        </a:r>
                      </a:p>
                    </a:txBody>
                    <a:tcPr marL="50800" marR="50800" marT="50800" marB="50800" anchor="ctr" horzOverflow="overflow">
                      <a:lnL w="12700">
                        <a:miter lim="400000"/>
                      </a:lnL>
                      <a:noFill/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2600" i="1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t</a:t>
                        </a:r>
                      </a:p>
                    </a:txBody>
                    <a:tcPr marL="50800" marR="50800" marT="50800" marB="50800" anchor="ctr" horzOverflow="overflow">
                      <a:noFill/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600"/>
                        </a:pPr>
                        <a:r>
                          <a:t>if (</a:t>
                        </a:r>
                        <a:r>
                          <a:rPr i="1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c</a:t>
                        </a:r>
                        <a:r>
                          <a:t>) </a:t>
                        </a:r>
                        <a:r>
                          <a:rPr i="1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s</a:t>
                        </a:r>
                        <a:r>
                          <a:rPr i="1" baseline="-5999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1</a:t>
                        </a:r>
                        <a:r>
                          <a:t> else </a:t>
                        </a:r>
                        <a:r>
                          <a:rPr i="1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s</a:t>
                        </a:r>
                        <a:r>
                          <a:rPr i="1" baseline="-5999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2</a:t>
                        </a:r>
                        <a:r>
                          <a:t> </a:t>
                        </a:r>
                      </a:p>
                    </a:txBody>
                    <a:tcPr marL="50800" marR="50800" marT="50800" marB="50800" anchor="ctr" horzOverflow="overflow">
                      <a:noFill/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600" i="1">
                            <a:latin typeface="Helvetica"/>
                            <a:ea typeface="Helvetica"/>
                            <a:cs typeface="Helvetica"/>
                            <a:sym typeface="Helvetica"/>
                          </a:defRPr>
                        </a:pPr>
                        <a:r>
                          <a:t>x</a:t>
                        </a:r>
                        <a:r>
                          <a:rPr i="0">
                            <a:latin typeface="+mn-lt"/>
                            <a:ea typeface="+mn-ea"/>
                            <a:cs typeface="+mn-cs"/>
                            <a:sym typeface="Helvetica Light"/>
                          </a:rPr>
                          <a:t> = </a:t>
                        </a:r>
                        <a:r>
                          <a:t>e</a:t>
                        </a:r>
                      </a:p>
                    </a:txBody>
                    <a:tcPr marL="50800" marR="50800" marT="50800" marB="50800" anchor="ctr" horzOverflow="overflow">
                      <a:noFill/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600"/>
                        </a:pPr>
                        <a:r>
                          <a:t>fork </a:t>
                        </a:r>
                        <a:r>
                          <a:rPr i="1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t</a:t>
                        </a:r>
                        <a:r>
                          <a:rPr i="1" baseline="-5999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1</a:t>
                        </a:r>
                        <a:r>
                          <a:t> par </a:t>
                        </a:r>
                        <a:r>
                          <a:rPr i="1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t</a:t>
                        </a:r>
                        <a:r>
                          <a:rPr i="1" baseline="-5999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2</a:t>
                        </a:r>
                        <a:r>
                          <a:t> join</a:t>
                        </a:r>
                      </a:p>
                    </a:txBody>
                    <a:tcPr marL="50800" marR="50800" marT="50800" marB="50800" anchor="ctr" horzOverflow="overflow">
                      <a:noFill/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2600"/>
                          <a:t>pause</a:t>
                        </a:r>
                      </a:p>
                    </a:txBody>
                    <a:tcPr marL="50800" marR="50800" marT="50800" marB="50800" anchor="ctr" horzOverflow="overflow">
                      <a:lnR w="12700">
                        <a:miter lim="400000"/>
                      </a:ln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2657080">
                  <a:tc>
                    <a:txBody>
                      <a:bodyPr/>
                      <a:lstStyle/>
                      <a:p>
                        <a:pPr defTabSz="914400">
                          <a:defRPr sz="1800"/>
                        </a:pPr>
                        <a:r>
                          <a:rPr sz="2600" b="1">
                            <a:latin typeface="Helvetica"/>
                            <a:ea typeface="Helvetica"/>
                            <a:cs typeface="Helvetica"/>
                            <a:sym typeface="Helvetica"/>
                          </a:rPr>
                          <a:t>SCG</a:t>
                        </a:r>
                      </a:p>
                    </a:txBody>
                    <a:tcPr marL="50800" marR="50800" marT="50800" marB="50800" anchor="ctr" horzOverflow="overflow">
                      <a:lnL w="12700">
                        <a:miter lim="400000"/>
                      </a:lnL>
                      <a:lnB w="12700"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B w="12700">
                        <a:miter lim="400000"/>
                      </a:lnB>
                      <a:blipFill rotWithShape="1">
                        <a:blip r:embed="rId2"/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B w="12700">
                        <a:miter lim="400000"/>
                      </a:lnB>
                      <a:blipFill rotWithShape="1">
                        <a:blip r:embed="rId3"/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B w="12700">
                        <a:miter lim="400000"/>
                      </a:lnB>
                      <a:blipFill rotWithShape="1">
                        <a:blip r:embed="rId4"/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B w="12700">
                        <a:miter lim="400000"/>
                      </a:lnB>
                      <a:blipFill rotWithShape="1">
                        <a:blip r:embed="rId5"/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defTabSz="914400">
                          <a:defRPr sz="2600"/>
                        </a:pPr>
                        <a:endParaRPr/>
                      </a:p>
                    </a:txBody>
                    <a:tcPr marL="50800" marR="50800" marT="50800" marB="50800" anchor="ctr" horzOverflow="overflow">
                      <a:lnR w="12700">
                        <a:miter lim="400000"/>
                      </a:lnR>
                      <a:lnB w="12700">
                        <a:miter lim="400000"/>
                      </a:lnB>
                      <a:blipFill rotWithShape="1">
                        <a:blip r:embed="rId6"/>
                        <a:srcRect/>
                        <a:stretch>
                          <a:fillRect/>
                        </a:stretch>
                      </a:blip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sp>
          <p:nvSpPr>
            <p:cNvPr id="215" name="Pfeil"/>
            <p:cNvSpPr/>
            <p:nvPr/>
          </p:nvSpPr>
          <p:spPr>
            <a:xfrm rot="5400000">
              <a:off x="2494279" y="3707610"/>
              <a:ext cx="1152822" cy="679366"/>
            </a:xfrm>
            <a:prstGeom prst="rightArrow">
              <a:avLst>
                <a:gd name="adj1" fmla="val 30169"/>
                <a:gd name="adj2" fmla="val 78149"/>
              </a:avLst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6" name="Pfeil"/>
            <p:cNvSpPr/>
            <p:nvPr/>
          </p:nvSpPr>
          <p:spPr>
            <a:xfrm rot="5400000">
              <a:off x="6942000" y="3707610"/>
              <a:ext cx="1152822" cy="679366"/>
            </a:xfrm>
            <a:prstGeom prst="rightArrow">
              <a:avLst>
                <a:gd name="adj1" fmla="val 30169"/>
                <a:gd name="adj2" fmla="val 78149"/>
              </a:avLst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7" name="Pfeil"/>
            <p:cNvSpPr/>
            <p:nvPr/>
          </p:nvSpPr>
          <p:spPr>
            <a:xfrm rot="5400000">
              <a:off x="4689596" y="3707610"/>
              <a:ext cx="1152822" cy="679366"/>
            </a:xfrm>
            <a:prstGeom prst="rightArrow">
              <a:avLst>
                <a:gd name="adj1" fmla="val 30169"/>
                <a:gd name="adj2" fmla="val 78149"/>
              </a:avLst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8" name="Pfeil"/>
            <p:cNvSpPr/>
            <p:nvPr/>
          </p:nvSpPr>
          <p:spPr>
            <a:xfrm rot="5400000">
              <a:off x="11244750" y="3707610"/>
              <a:ext cx="1152823" cy="679366"/>
            </a:xfrm>
            <a:prstGeom prst="rightArrow">
              <a:avLst>
                <a:gd name="adj1" fmla="val 30169"/>
                <a:gd name="adj2" fmla="val 78149"/>
              </a:avLst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9" name="Pfeil"/>
            <p:cNvSpPr/>
            <p:nvPr/>
          </p:nvSpPr>
          <p:spPr>
            <a:xfrm rot="5400000">
              <a:off x="9194405" y="3707610"/>
              <a:ext cx="1152822" cy="679366"/>
            </a:xfrm>
            <a:prstGeom prst="rightArrow">
              <a:avLst>
                <a:gd name="adj1" fmla="val 30169"/>
                <a:gd name="adj2" fmla="val 78149"/>
              </a:avLst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1" name="M2M Mappings"/>
            <p:cNvSpPr txBox="1"/>
            <p:nvPr/>
          </p:nvSpPr>
          <p:spPr>
            <a:xfrm>
              <a:off x="3969258" y="2677583"/>
              <a:ext cx="5066286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M2M Mappings</a:t>
              </a:r>
            </a:p>
          </p:txBody>
        </p:sp>
        <p:pic>
          <p:nvPicPr>
            <p:cNvPr id="13" name="Bild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2" y="19491"/>
              <a:ext cx="13004800" cy="2280509"/>
            </a:xfrm>
            <a:prstGeom prst="rect">
              <a:avLst/>
            </a:prstGeom>
          </p:spPr>
        </p:pic>
      </p:grpSp>
      <p:sp>
        <p:nvSpPr>
          <p:cNvPr id="14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3063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926525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375E-6 L -0.00208 0.7636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" y="381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ung 2"/>
          <p:cNvGrpSpPr/>
          <p:nvPr/>
        </p:nvGrpSpPr>
        <p:grpSpPr>
          <a:xfrm>
            <a:off x="0" y="1995791"/>
            <a:ext cx="13004800" cy="7770198"/>
            <a:chOff x="0" y="1995791"/>
            <a:chExt cx="13004800" cy="7770198"/>
          </a:xfrm>
        </p:grpSpPr>
        <p:pic>
          <p:nvPicPr>
            <p:cNvPr id="2" name="Bild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" y="1995791"/>
              <a:ext cx="12852400" cy="4495800"/>
            </a:xfrm>
            <a:prstGeom prst="rect">
              <a:avLst/>
            </a:prstGeom>
          </p:spPr>
        </p:pic>
        <p:sp>
          <p:nvSpPr>
            <p:cNvPr id="227" name="Pfeil"/>
            <p:cNvSpPr/>
            <p:nvPr/>
          </p:nvSpPr>
          <p:spPr>
            <a:xfrm rot="5400000">
              <a:off x="5925989" y="6501610"/>
              <a:ext cx="1152822" cy="679366"/>
            </a:xfrm>
            <a:prstGeom prst="rightArrow">
              <a:avLst>
                <a:gd name="adj1" fmla="val 30169"/>
                <a:gd name="adj2" fmla="val 78149"/>
              </a:avLst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485480"/>
              <a:ext cx="13004800" cy="2280509"/>
            </a:xfrm>
            <a:prstGeom prst="rect">
              <a:avLst/>
            </a:prstGeom>
          </p:spPr>
        </p:pic>
      </p:grpSp>
      <p:sp>
        <p:nvSpPr>
          <p:cNvPr id="224" name="Some Syntactic Sugar: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Some Syntactic Sugar: </a:t>
            </a:r>
          </a:p>
          <a:p>
            <a:r>
              <a:t>Core SCCharts</a:t>
            </a:r>
          </a:p>
        </p:txBody>
      </p:sp>
      <p:sp>
        <p:nvSpPr>
          <p:cNvPr id="8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8732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429729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58333E-6 L 0.0022 0.5724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" y="286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More Syntactic Sugar: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More Syntactic Sugar: </a:t>
            </a:r>
          </a:p>
          <a:p>
            <a:r>
              <a:t>Extended SCCharts</a:t>
            </a:r>
          </a:p>
        </p:txBody>
      </p:sp>
      <p:grpSp>
        <p:nvGrpSpPr>
          <p:cNvPr id="2" name="Gruppierung 1"/>
          <p:cNvGrpSpPr/>
          <p:nvPr/>
        </p:nvGrpSpPr>
        <p:grpSpPr>
          <a:xfrm>
            <a:off x="38712" y="2404957"/>
            <a:ext cx="12927376" cy="9569132"/>
            <a:chOff x="38712" y="2404957"/>
            <a:chExt cx="12927376" cy="9569132"/>
          </a:xfrm>
        </p:grpSpPr>
        <p:pic>
          <p:nvPicPr>
            <p:cNvPr id="231" name="SCCharts-Core.pdf" descr="SCCharts-Cor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6200" y="7484744"/>
              <a:ext cx="12852400" cy="448934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2" name="SCCharts-Extended.pdf" descr="SCCharts-Extended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8712" y="2404957"/>
              <a:ext cx="12927376" cy="448934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3" name="Pfeil"/>
            <p:cNvSpPr/>
            <p:nvPr/>
          </p:nvSpPr>
          <p:spPr>
            <a:xfrm rot="16200000" flipH="1">
              <a:off x="5925989" y="6603209"/>
              <a:ext cx="1152822" cy="679366"/>
            </a:xfrm>
            <a:prstGeom prst="rightArrow">
              <a:avLst>
                <a:gd name="adj1" fmla="val 34446"/>
                <a:gd name="adj2" fmla="val 78719"/>
              </a:avLst>
            </a:prstGeom>
            <a:solidFill>
              <a:schemeClr val="accent5"/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50800" tIns="50800" rIns="50800" bIns="50800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96217451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0" y="-44603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600" dirty="0"/>
              <a:t>Compilation: Expand Signals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954" y="924645"/>
            <a:ext cx="13706707" cy="9670542"/>
          </a:xfrm>
          <a:prstGeom prst="rect">
            <a:avLst/>
          </a:prstGeom>
        </p:spPr>
      </p:pic>
      <p:sp>
        <p:nvSpPr>
          <p:cNvPr id="7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718999" y="93063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703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0" y="-44603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600" dirty="0"/>
              <a:t>Compilation: Expand Signals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954" y="924645"/>
            <a:ext cx="13706706" cy="9670542"/>
          </a:xfrm>
          <a:prstGeom prst="rect">
            <a:avLst/>
          </a:prstGeom>
        </p:spPr>
      </p:pic>
      <p:sp>
        <p:nvSpPr>
          <p:cNvPr id="5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718999" y="93063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680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0" y="-44603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000" dirty="0"/>
              <a:t>Expand During Action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954" y="924645"/>
            <a:ext cx="13706706" cy="9670541"/>
          </a:xfrm>
          <a:prstGeom prst="rect">
            <a:avLst/>
          </a:prstGeom>
        </p:spPr>
      </p:pic>
      <p:sp>
        <p:nvSpPr>
          <p:cNvPr id="5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718999" y="93063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024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0" y="-44603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600" dirty="0"/>
              <a:t>Expand Abort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954" y="924645"/>
            <a:ext cx="13706705" cy="9670541"/>
          </a:xfrm>
          <a:prstGeom prst="rect">
            <a:avLst/>
          </a:prstGeom>
        </p:spPr>
      </p:pic>
      <p:sp>
        <p:nvSpPr>
          <p:cNvPr id="5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718999" y="93063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238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3258864"/>
            <a:ext cx="10160000" cy="5600700"/>
          </a:xfrm>
          <a:prstGeom prst="rect">
            <a:avLst/>
          </a:prstGeom>
        </p:spPr>
      </p:pic>
      <p:sp>
        <p:nvSpPr>
          <p:cNvPr id="153" name="input I"/>
          <p:cNvSpPr txBox="1">
            <a:spLocks noGrp="1"/>
          </p:cNvSpPr>
          <p:nvPr>
            <p:ph type="title"/>
          </p:nvPr>
        </p:nvSpPr>
        <p:spPr>
          <a:xfrm>
            <a:off x="2188633" y="4942818"/>
            <a:ext cx="2608187" cy="741898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</a:ln>
          <a:effectLst>
            <a:outerShdw blurRad="190500" dist="8455" dir="5400000" rotWithShape="0">
              <a:srgbClr val="000000"/>
            </a:outerShdw>
          </a:effectLst>
        </p:spPr>
        <p:txBody>
          <a:bodyPr/>
          <a:lstStyle/>
          <a:p>
            <a:pPr defTabSz="566674">
              <a:defRPr sz="3880">
                <a:latin typeface="+mn-lt"/>
                <a:ea typeface="+mn-ea"/>
                <a:cs typeface="+mn-cs"/>
                <a:sym typeface="Courier New"/>
              </a:defRPr>
            </a:pPr>
            <a:r>
              <a:rPr b="1" dirty="0">
                <a:latin typeface="Courier" charset="0"/>
                <a:ea typeface="Courier" charset="0"/>
                <a:cs typeface="Courier" charset="0"/>
              </a:rPr>
              <a:t>input</a:t>
            </a:r>
            <a:r>
              <a:rPr dirty="0">
                <a:latin typeface="Courier" charset="0"/>
                <a:ea typeface="Courier" charset="0"/>
                <a:cs typeface="Courier" charset="0"/>
              </a:rPr>
              <a:t> I</a:t>
            </a:r>
          </a:p>
        </p:txBody>
      </p:sp>
      <p:sp>
        <p:nvSpPr>
          <p:cNvPr id="155" name="output O"/>
          <p:cNvSpPr txBox="1"/>
          <p:nvPr/>
        </p:nvSpPr>
        <p:spPr>
          <a:xfrm>
            <a:off x="7899400" y="4942818"/>
            <a:ext cx="2608187" cy="741898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defTabSz="566674">
              <a:defRPr sz="3880">
                <a:latin typeface="+mn-lt"/>
                <a:ea typeface="+mn-ea"/>
                <a:cs typeface="+mn-cs"/>
                <a:sym typeface="Courier New"/>
              </a:defRPr>
            </a:pPr>
            <a:r>
              <a:rPr b="1" dirty="0">
                <a:latin typeface="Courier" charset="0"/>
                <a:ea typeface="Courier" charset="0"/>
                <a:cs typeface="Courier" charset="0"/>
              </a:rPr>
              <a:t>output</a:t>
            </a:r>
            <a:r>
              <a:rPr dirty="0">
                <a:latin typeface="Courier" charset="0"/>
                <a:ea typeface="Courier" charset="0"/>
                <a:cs typeface="Courier" charset="0"/>
              </a:rPr>
              <a:t> O</a:t>
            </a:r>
          </a:p>
        </p:txBody>
      </p:sp>
      <p:sp>
        <p:nvSpPr>
          <p:cNvPr id="156" name="pause"/>
          <p:cNvSpPr txBox="1"/>
          <p:nvPr/>
        </p:nvSpPr>
        <p:spPr>
          <a:xfrm>
            <a:off x="5103883" y="2705681"/>
            <a:ext cx="2608188" cy="741898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566674">
              <a:defRPr sz="3880" b="1">
                <a:latin typeface="+mn-lt"/>
                <a:ea typeface="+mn-ea"/>
                <a:cs typeface="+mn-cs"/>
                <a:sym typeface="Courier New"/>
              </a:defRPr>
            </a:lvl1pPr>
          </a:lstStyle>
          <a:p>
            <a:pPr>
              <a:defRPr b="0"/>
            </a:pPr>
            <a:r>
              <a:rPr b="1" dirty="0">
                <a:latin typeface="Courier" charset="0"/>
                <a:ea typeface="Courier" charset="0"/>
                <a:cs typeface="Courier" charset="0"/>
              </a:rPr>
              <a:t>pause</a:t>
            </a:r>
          </a:p>
        </p:txBody>
      </p:sp>
      <p:sp>
        <p:nvSpPr>
          <p:cNvPr id="157" name="Reactive Systems"/>
          <p:cNvSpPr txBox="1"/>
          <p:nvPr/>
        </p:nvSpPr>
        <p:spPr>
          <a:xfrm>
            <a:off x="2313751" y="384628"/>
            <a:ext cx="8188453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/>
            </a:lvl1pPr>
          </a:lstStyle>
          <a:p>
            <a:r>
              <a:t>Reactive Systems</a:t>
            </a:r>
          </a:p>
        </p:txBody>
      </p:sp>
      <p:sp>
        <p:nvSpPr>
          <p:cNvPr id="8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8732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814006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 advAuto="0"/>
      <p:bldP spid="155" grpId="0" animBg="1" advAuto="0"/>
      <p:bldP spid="156" grpId="0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0" y="-44603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600" dirty="0"/>
              <a:t>Core </a:t>
            </a:r>
            <a:r>
              <a:rPr lang="en-US" sz="6600" dirty="0" err="1"/>
              <a:t>SCChart</a:t>
            </a:r>
            <a:endParaRPr lang="en-US" sz="66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954" y="924645"/>
            <a:ext cx="13706705" cy="9670540"/>
          </a:xfrm>
          <a:prstGeom prst="rect">
            <a:avLst/>
          </a:prstGeom>
        </p:spPr>
      </p:pic>
      <p:sp>
        <p:nvSpPr>
          <p:cNvPr id="5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718999" y="93063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622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0" y="-44603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600" dirty="0"/>
              <a:t>Normalized Core </a:t>
            </a:r>
            <a:r>
              <a:rPr lang="en-US" sz="6600" dirty="0" err="1"/>
              <a:t>SCChart</a:t>
            </a:r>
            <a:endParaRPr lang="en-US" sz="66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953" y="924645"/>
            <a:ext cx="13706703" cy="9670540"/>
          </a:xfrm>
          <a:prstGeom prst="rect">
            <a:avLst/>
          </a:prstGeom>
        </p:spPr>
      </p:pic>
      <p:sp>
        <p:nvSpPr>
          <p:cNvPr id="5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718999" y="93063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502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0" y="-44603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600" dirty="0"/>
              <a:t>Normalized Core </a:t>
            </a:r>
            <a:r>
              <a:rPr lang="en-US" sz="6600" dirty="0" err="1"/>
              <a:t>SCChart</a:t>
            </a:r>
            <a:endParaRPr lang="en-US" sz="66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1" t="14147" r="18026" b="23954"/>
          <a:stretch/>
        </p:blipFill>
        <p:spPr>
          <a:xfrm>
            <a:off x="-1" y="1365689"/>
            <a:ext cx="12846205" cy="8212032"/>
          </a:xfrm>
          <a:prstGeom prst="rect">
            <a:avLst/>
          </a:prstGeom>
        </p:spPr>
      </p:pic>
      <p:sp>
        <p:nvSpPr>
          <p:cNvPr id="5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718999" y="93063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09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 t="9119" r="15625" b="5162"/>
          <a:stretch/>
        </p:blipFill>
        <p:spPr>
          <a:xfrm>
            <a:off x="-38100" y="596466"/>
            <a:ext cx="13137286" cy="9157134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0" y="-44603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600" dirty="0"/>
              <a:t>Corresponding SCG</a:t>
            </a:r>
          </a:p>
        </p:txBody>
      </p:sp>
      <p:sp>
        <p:nvSpPr>
          <p:cNvPr id="5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718999" y="93063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030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Taking Stock"/>
          <p:cNvSpPr txBox="1">
            <a:spLocks noGrp="1"/>
          </p:cNvSpPr>
          <p:nvPr>
            <p:ph type="title"/>
          </p:nvPr>
        </p:nvSpPr>
        <p:spPr>
          <a:xfrm>
            <a:off x="952500" y="63500"/>
            <a:ext cx="5191258" cy="2159000"/>
          </a:xfrm>
          <a:prstGeom prst="rect">
            <a:avLst/>
          </a:prstGeom>
        </p:spPr>
        <p:txBody>
          <a:bodyPr/>
          <a:lstStyle/>
          <a:p>
            <a:r>
              <a:t>Taking Stock</a:t>
            </a:r>
          </a:p>
        </p:txBody>
      </p:sp>
      <p:pic>
        <p:nvPicPr>
          <p:cNvPr id="535" name="NormalizedCore-SCL-SCG.pdf" descr="NormalizedCore-SCL-SCG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47880" y="5228409"/>
            <a:ext cx="5450296" cy="37880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0" name="Gruppieren"/>
          <p:cNvGrpSpPr/>
          <p:nvPr/>
        </p:nvGrpSpPr>
        <p:grpSpPr>
          <a:xfrm>
            <a:off x="7147880" y="737188"/>
            <a:ext cx="5450296" cy="4453306"/>
            <a:chOff x="0" y="0"/>
            <a:chExt cx="5450294" cy="4453304"/>
          </a:xfrm>
        </p:grpSpPr>
        <p:pic>
          <p:nvPicPr>
            <p:cNvPr id="536" name="SCCharts-Core.pdf" descr="SCCharts-Cor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805" y="2141683"/>
              <a:ext cx="5418685" cy="18927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7" name="SCCharts-Extended.pdf" descr="SCCharts-Extended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450295" cy="18927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8" name="Pfeil"/>
            <p:cNvSpPr/>
            <p:nvPr/>
          </p:nvSpPr>
          <p:spPr>
            <a:xfrm rot="16200000" flipH="1">
              <a:off x="2482127" y="1770020"/>
              <a:ext cx="486041" cy="286427"/>
            </a:xfrm>
            <a:prstGeom prst="rightArrow">
              <a:avLst>
                <a:gd name="adj1" fmla="val 34446"/>
                <a:gd name="adj2" fmla="val 78719"/>
              </a:avLst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9" name="Pfeil"/>
            <p:cNvSpPr/>
            <p:nvPr/>
          </p:nvSpPr>
          <p:spPr>
            <a:xfrm rot="16200000" flipH="1">
              <a:off x="2482127" y="4067071"/>
              <a:ext cx="486041" cy="286427"/>
            </a:xfrm>
            <a:prstGeom prst="rightArrow">
              <a:avLst>
                <a:gd name="adj1" fmla="val 34446"/>
                <a:gd name="adj2" fmla="val 78719"/>
              </a:avLst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541" name="SCCharts defined by M2M Transformations…"/>
          <p:cNvSpPr txBox="1">
            <a:spLocks noGrp="1"/>
          </p:cNvSpPr>
          <p:nvPr>
            <p:ph type="body" sz="half" idx="4294967295"/>
          </p:nvPr>
        </p:nvSpPr>
        <p:spPr>
          <a:xfrm>
            <a:off x="481625" y="1985716"/>
            <a:ext cx="6724341" cy="6575434"/>
          </a:xfrm>
          <a:prstGeom prst="rect">
            <a:avLst/>
          </a:prstGeom>
        </p:spPr>
        <p:txBody>
          <a:bodyPr/>
          <a:lstStyle/>
          <a:p>
            <a:pPr marL="0" indent="0" defTabSz="578358">
              <a:spcBef>
                <a:spcPts val="4100"/>
              </a:spcBef>
              <a:buSzTx/>
              <a:buNone/>
              <a:defRPr sz="3564">
                <a:solidFill>
                  <a:srgbClr val="53585F"/>
                </a:solidFill>
              </a:defRPr>
            </a:pPr>
            <a:r>
              <a:rPr dirty="0"/>
              <a:t>SCCharts defined by M2M Transformations</a:t>
            </a:r>
          </a:p>
          <a:p>
            <a:pPr marL="436462" indent="-436462" defTabSz="578358">
              <a:spcBef>
                <a:spcPts val="4100"/>
              </a:spcBef>
              <a:defRPr sz="3564">
                <a:solidFill>
                  <a:srgbClr val="53585F"/>
                </a:solidFill>
              </a:defRPr>
            </a:pPr>
            <a:r>
              <a:rPr dirty="0"/>
              <a:t>Extended SCCharts</a:t>
            </a:r>
          </a:p>
          <a:p>
            <a:pPr marL="436462" indent="-436462" defTabSz="578358">
              <a:spcBef>
                <a:spcPts val="4100"/>
              </a:spcBef>
              <a:defRPr sz="3564">
                <a:solidFill>
                  <a:srgbClr val="53585F"/>
                </a:solidFill>
              </a:defRPr>
            </a:pPr>
            <a:r>
              <a:rPr dirty="0"/>
              <a:t>Core SCCharts</a:t>
            </a:r>
          </a:p>
          <a:p>
            <a:pPr marL="436462" indent="-436462" defTabSz="578358">
              <a:spcBef>
                <a:spcPts val="4100"/>
              </a:spcBef>
              <a:defRPr sz="3564">
                <a:solidFill>
                  <a:srgbClr val="53585F"/>
                </a:solidFill>
              </a:defRPr>
            </a:pPr>
            <a:r>
              <a:rPr dirty="0"/>
              <a:t>Normalized Core SCCharts</a:t>
            </a:r>
          </a:p>
          <a:p>
            <a:pPr marL="436462" indent="-436462" defTabSz="578358">
              <a:spcBef>
                <a:spcPts val="4100"/>
              </a:spcBef>
              <a:defRPr sz="3564">
                <a:solidFill>
                  <a:srgbClr val="53585F"/>
                </a:solidFill>
              </a:defRPr>
            </a:pPr>
            <a:r>
              <a:rPr dirty="0"/>
              <a:t>SCL/SCG</a:t>
            </a:r>
          </a:p>
        </p:txBody>
      </p:sp>
      <p:sp>
        <p:nvSpPr>
          <p:cNvPr id="54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64913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0" name="Tabelle"/>
          <p:cNvGraphicFramePr/>
          <p:nvPr/>
        </p:nvGraphicFramePr>
        <p:xfrm>
          <a:off x="-15699" y="42641"/>
          <a:ext cx="13036196" cy="3992951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1381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95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2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8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725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414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6698">
                <a:tc>
                  <a:txBody>
                    <a:bodyPr/>
                    <a:lstStyle/>
                    <a:p>
                      <a:pPr defTabSz="914400">
                        <a:defRPr sz="2600"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Thread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Conditional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Assignment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Concurrency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Delay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lnT w="12700">
                      <a:miter lim="400000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173"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SCL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 i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if (</a:t>
                      </a:r>
                      <a:r>
                        <a:rPr i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</a:t>
                      </a:r>
                      <a:r>
                        <a:t>) </a:t>
                      </a:r>
                      <a:r>
                        <a:rPr i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</a:t>
                      </a:r>
                      <a:r>
                        <a:rPr i="1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  <a:r>
                        <a:t> else </a:t>
                      </a:r>
                      <a:r>
                        <a:rPr i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</a:t>
                      </a:r>
                      <a:r>
                        <a:rPr i="1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  <a:r>
                        <a:t> 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 i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x</a:t>
                      </a:r>
                      <a:r>
                        <a:rPr i="0"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 = </a:t>
                      </a:r>
                      <a:r>
                        <a:t>e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r>
                        <a:t>fork </a:t>
                      </a:r>
                      <a:r>
                        <a:rPr i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</a:t>
                      </a:r>
                      <a:r>
                        <a:rPr i="1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  <a:r>
                        <a:t> par </a:t>
                      </a:r>
                      <a:r>
                        <a:rPr i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</a:t>
                      </a:r>
                      <a:r>
                        <a:rPr i="1" baseline="-5999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  <a:r>
                        <a:t> join</a:t>
                      </a:r>
                    </a:p>
                  </a:txBody>
                  <a:tcPr marL="50800" marR="50800" marT="50800" marB="5080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600"/>
                        <a:t>pause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7080">
                <a:tc>
                  <a:txBody>
                    <a:bodyPr/>
                    <a:lstStyle/>
                    <a:p>
                      <a:pPr defTabSz="914400"/>
                      <a:r>
                        <a:rPr sz="26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SCG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  <a:blipFill rotWithShape="1">
                      <a:blip r:embed="rId2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  <a:blipFill rotWithShape="1">
                      <a:blip r:embed="rId3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  <a:blipFill rotWithShape="1">
                      <a:blip r:embed="rId4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  <a:blipFill rotWithShape="1">
                      <a:blip r:embed="rId5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6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lnB w="12700">
                      <a:miter lim="400000"/>
                    </a:lnB>
                    <a:blipFill rotWithShape="1">
                      <a:blip r:embed="rId6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51" name="Pfeil"/>
          <p:cNvSpPr/>
          <p:nvPr/>
        </p:nvSpPr>
        <p:spPr>
          <a:xfrm rot="5400000">
            <a:off x="1740746" y="4537117"/>
            <a:ext cx="1152823" cy="679366"/>
          </a:xfrm>
          <a:prstGeom prst="rightArrow">
            <a:avLst>
              <a:gd name="adj1" fmla="val 30169"/>
              <a:gd name="adj2" fmla="val 78149"/>
            </a:avLst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2" name="Pfeil"/>
          <p:cNvSpPr/>
          <p:nvPr/>
        </p:nvSpPr>
        <p:spPr>
          <a:xfrm rot="5400000">
            <a:off x="6594866" y="4537117"/>
            <a:ext cx="1152822" cy="679366"/>
          </a:xfrm>
          <a:prstGeom prst="rightArrow">
            <a:avLst>
              <a:gd name="adj1" fmla="val 30169"/>
              <a:gd name="adj2" fmla="val 78149"/>
            </a:avLst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3" name="Pfeil"/>
          <p:cNvSpPr/>
          <p:nvPr/>
        </p:nvSpPr>
        <p:spPr>
          <a:xfrm rot="5400000">
            <a:off x="4088462" y="4537117"/>
            <a:ext cx="1152822" cy="679366"/>
          </a:xfrm>
          <a:prstGeom prst="rightArrow">
            <a:avLst>
              <a:gd name="adj1" fmla="val 30169"/>
              <a:gd name="adj2" fmla="val 78149"/>
            </a:avLst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4" name="Pfeil"/>
          <p:cNvSpPr/>
          <p:nvPr/>
        </p:nvSpPr>
        <p:spPr>
          <a:xfrm rot="5400000">
            <a:off x="11448986" y="4537117"/>
            <a:ext cx="1152822" cy="679366"/>
          </a:xfrm>
          <a:prstGeom prst="rightArrow">
            <a:avLst>
              <a:gd name="adj1" fmla="val 30169"/>
              <a:gd name="adj2" fmla="val 78149"/>
            </a:avLst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55" name="Pfeil"/>
          <p:cNvSpPr/>
          <p:nvPr/>
        </p:nvSpPr>
        <p:spPr>
          <a:xfrm rot="5400000">
            <a:off x="9101270" y="4537117"/>
            <a:ext cx="1152823" cy="679366"/>
          </a:xfrm>
          <a:prstGeom prst="rightArrow">
            <a:avLst>
              <a:gd name="adj1" fmla="val 30169"/>
              <a:gd name="adj2" fmla="val 78149"/>
            </a:avLst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49" y="6134100"/>
            <a:ext cx="12966700" cy="3619500"/>
          </a:xfrm>
          <a:prstGeom prst="rect">
            <a:avLst/>
          </a:prstGeom>
        </p:spPr>
      </p:pic>
      <p:sp>
        <p:nvSpPr>
          <p:cNvPr id="9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718999" y="93063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4253324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Priority-Based Compil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622">
              <a:defRPr sz="7280"/>
            </a:lvl1pPr>
          </a:lstStyle>
          <a:p>
            <a:r>
              <a:t>Priority-Based Compilation</a:t>
            </a:r>
          </a:p>
        </p:txBody>
      </p:sp>
      <p:sp>
        <p:nvSpPr>
          <p:cNvPr id="560" name="More software-lik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More software-like</a:t>
            </a:r>
          </a:p>
          <a:p>
            <a:r>
              <a:t>Don't emulate control flow with guards/basic blocks, but with program counters/threads</a:t>
            </a:r>
          </a:p>
          <a:p>
            <a:r>
              <a:t>Priority-based thread dispatching</a:t>
            </a:r>
          </a:p>
          <a:p>
            <a:r>
              <a:t>SCL</a:t>
            </a:r>
            <a:r>
              <a:rPr baseline="-5999"/>
              <a:t>P</a:t>
            </a:r>
            <a:r>
              <a:t>: SCL + PrioIDs</a:t>
            </a:r>
          </a:p>
          <a:p>
            <a:r>
              <a:t>Implemented as C macros</a:t>
            </a:r>
          </a:p>
        </p:txBody>
      </p:sp>
      <p:sp>
        <p:nvSpPr>
          <p:cNvPr id="5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2398451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11" y="1371600"/>
            <a:ext cx="12655163" cy="6808952"/>
          </a:xfrm>
          <a:prstGeom prst="rect">
            <a:avLst/>
          </a:prstGeom>
        </p:spPr>
      </p:pic>
      <p:sp>
        <p:nvSpPr>
          <p:cNvPr id="5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2456708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6349"/>
            <a:ext cx="13004800" cy="6920902"/>
          </a:xfrm>
          <a:prstGeom prst="rect">
            <a:avLst/>
          </a:prstGeom>
        </p:spPr>
      </p:pic>
      <p:sp>
        <p:nvSpPr>
          <p:cNvPr id="5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90049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5229908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361950"/>
            <a:ext cx="12585700" cy="9029700"/>
          </a:xfrm>
          <a:prstGeom prst="rect">
            <a:avLst/>
          </a:prstGeom>
        </p:spPr>
      </p:pic>
      <p:sp>
        <p:nvSpPr>
          <p:cNvPr id="5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958078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6266" y="1268932"/>
            <a:ext cx="6553276" cy="6224115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1980s: Statechar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1980s: Statecharts</a:t>
            </a:r>
          </a:p>
        </p:txBody>
      </p:sp>
      <p:sp>
        <p:nvSpPr>
          <p:cNvPr id="163" name="Harel…"/>
          <p:cNvSpPr txBox="1"/>
          <p:nvPr/>
        </p:nvSpPr>
        <p:spPr>
          <a:xfrm>
            <a:off x="1343223" y="8269905"/>
            <a:ext cx="11326319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500">
                <a:solidFill>
                  <a:srgbClr val="434BC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dirty="0">
                <a:solidFill>
                  <a:schemeClr val="tx1"/>
                </a:solidFill>
              </a:rPr>
              <a:t>[David </a:t>
            </a:r>
            <a:r>
              <a:rPr dirty="0">
                <a:solidFill>
                  <a:schemeClr val="tx1"/>
                </a:solidFill>
              </a:rPr>
              <a:t>Harel</a:t>
            </a:r>
            <a:r>
              <a:rPr lang="de-DE" dirty="0">
                <a:solidFill>
                  <a:schemeClr val="tx1"/>
                </a:solidFill>
              </a:rPr>
              <a:t>,</a:t>
            </a:r>
          </a:p>
          <a:p>
            <a:pPr algn="l" defTabSz="457200">
              <a:defRPr sz="2500">
                <a:solidFill>
                  <a:srgbClr val="434BC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 dirty="0">
                <a:solidFill>
                  <a:schemeClr val="tx1"/>
                </a:solidFill>
              </a:rPr>
              <a:t>Statecharts: A Visual Formalism for Complex Systems</a:t>
            </a:r>
            <a:r>
              <a:rPr lang="de-DE" i="1" dirty="0">
                <a:solidFill>
                  <a:schemeClr val="tx1"/>
                </a:solidFill>
              </a:rPr>
              <a:t>,</a:t>
            </a:r>
            <a:endParaRPr i="1" dirty="0">
              <a:solidFill>
                <a:schemeClr val="tx1"/>
              </a:solidFill>
            </a:endParaRPr>
          </a:p>
          <a:p>
            <a:pPr algn="l" defTabSz="457200">
              <a:defRPr sz="2500">
                <a:solidFill>
                  <a:srgbClr val="8E91D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chemeClr val="tx1"/>
                </a:solidFill>
              </a:rPr>
              <a:t>Science of Computer Programming‚ 1987</a:t>
            </a:r>
            <a:r>
              <a:rPr lang="de-DE" dirty="0">
                <a:solidFill>
                  <a:schemeClr val="tx1"/>
                </a:solidFill>
              </a:rPr>
              <a:t>]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64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8630" y="2218264"/>
            <a:ext cx="4437134" cy="531707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6485359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558800"/>
            <a:ext cx="12623800" cy="8636000"/>
          </a:xfrm>
          <a:prstGeom prst="rect">
            <a:avLst/>
          </a:prstGeom>
        </p:spPr>
      </p:pic>
      <p:sp>
        <p:nvSpPr>
          <p:cNvPr id="5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585954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225800"/>
            <a:ext cx="13004800" cy="3302000"/>
          </a:xfrm>
        </p:spPr>
        <p:txBody>
          <a:bodyPr/>
          <a:lstStyle/>
          <a:p>
            <a:r>
              <a:rPr lang="de-DE" dirty="0" err="1"/>
              <a:t>SCCharts</a:t>
            </a:r>
            <a:r>
              <a:rPr lang="de-DE" dirty="0"/>
              <a:t> – </a:t>
            </a:r>
            <a:r>
              <a:rPr lang="de-DE" dirty="0" err="1"/>
              <a:t>Pragmatics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7962089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4080" y="154246"/>
            <a:ext cx="11216640" cy="1885245"/>
          </a:xfrm>
        </p:spPr>
        <p:txBody>
          <a:bodyPr/>
          <a:lstStyle/>
          <a:p>
            <a:r>
              <a:rPr lang="en-US" dirty="0"/>
              <a:t>Key to Pragmatics: MVC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94080" y="1967053"/>
            <a:ext cx="11787372" cy="6188570"/>
          </a:xfrm>
        </p:spPr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b="1" dirty="0"/>
              <a:t>model</a:t>
            </a:r>
            <a:r>
              <a:rPr lang="en-US" dirty="0"/>
              <a:t> represents knowledge</a:t>
            </a:r>
          </a:p>
          <a:p>
            <a:r>
              <a:rPr lang="en-US" dirty="0"/>
              <a:t>A </a:t>
            </a:r>
            <a:r>
              <a:rPr lang="en-US" b="1" dirty="0"/>
              <a:t>view</a:t>
            </a:r>
            <a:r>
              <a:rPr lang="en-US" dirty="0"/>
              <a:t> is a (visual) representation of its model.</a:t>
            </a:r>
            <a:br>
              <a:rPr lang="en-US" dirty="0"/>
            </a:br>
            <a:r>
              <a:rPr lang="en-US" dirty="0"/>
              <a:t>It would ordinarily highlight certain attributes of the model and suppress others. </a:t>
            </a:r>
            <a:br>
              <a:rPr lang="en-US" dirty="0"/>
            </a:br>
            <a:r>
              <a:rPr lang="en-US" dirty="0"/>
              <a:t>It is thus acting as a </a:t>
            </a:r>
            <a:r>
              <a:rPr lang="en-US" b="1" dirty="0">
                <a:solidFill>
                  <a:srgbClr val="FF0000"/>
                </a:solidFill>
              </a:rPr>
              <a:t>presentation filter</a:t>
            </a:r>
            <a:r>
              <a:rPr lang="en-US" dirty="0"/>
              <a:t>.</a:t>
            </a:r>
          </a:p>
          <a:p>
            <a:r>
              <a:rPr lang="en-US" dirty="0"/>
              <a:t>A </a:t>
            </a:r>
            <a:r>
              <a:rPr lang="en-US" b="1" dirty="0"/>
              <a:t>controller</a:t>
            </a:r>
            <a:r>
              <a:rPr lang="en-US" dirty="0"/>
              <a:t> is the link between a user and the system.</a:t>
            </a:r>
            <a:br>
              <a:rPr lang="en-US" dirty="0"/>
            </a:br>
            <a:r>
              <a:rPr lang="en-US" dirty="0"/>
              <a:t>It provides the user with input by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arranging for relevant views to present themselves in appropriate places on the screen</a:t>
            </a:r>
            <a:r>
              <a:rPr lang="en-US" dirty="0"/>
              <a:t>.</a:t>
            </a:r>
          </a:p>
        </p:txBody>
      </p:sp>
      <p:sp>
        <p:nvSpPr>
          <p:cNvPr id="7" name="Trygve Reenskaug Models - Views - Controllers  Xerox PARC technical note, 1979"/>
          <p:cNvSpPr txBox="1"/>
          <p:nvPr/>
        </p:nvSpPr>
        <p:spPr>
          <a:xfrm>
            <a:off x="1278290" y="7898858"/>
            <a:ext cx="11403163" cy="2026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249" tIns="72249" rIns="72249" bIns="72249" anchor="ctr">
            <a:normAutofit/>
          </a:bodyPr>
          <a:lstStyle/>
          <a:p>
            <a:pPr algn="l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sz="2844" dirty="0">
                <a:solidFill>
                  <a:schemeClr val="tx1"/>
                </a:solidFill>
              </a:rPr>
              <a:t>[</a:t>
            </a:r>
            <a:r>
              <a:rPr sz="2844" dirty="0">
                <a:solidFill>
                  <a:schemeClr val="tx1"/>
                </a:solidFill>
              </a:rPr>
              <a:t>Trygve Reenskaug</a:t>
            </a:r>
            <a:r>
              <a:rPr lang="de-DE" sz="2844" dirty="0">
                <a:solidFill>
                  <a:schemeClr val="tx1"/>
                </a:solidFill>
              </a:rPr>
              <a:t>,</a:t>
            </a:r>
            <a:br>
              <a:rPr sz="2844" dirty="0">
                <a:solidFill>
                  <a:schemeClr val="tx1"/>
                </a:solidFill>
              </a:rPr>
            </a:br>
            <a:r>
              <a:rPr sz="2844" i="1" dirty="0">
                <a:solidFill>
                  <a:schemeClr val="tx1"/>
                </a:solidFill>
              </a:rPr>
              <a:t>Models </a:t>
            </a:r>
            <a:r>
              <a:rPr lang="de-DE" sz="2844" i="1" dirty="0">
                <a:solidFill>
                  <a:schemeClr val="tx1"/>
                </a:solidFill>
              </a:rPr>
              <a:t>–</a:t>
            </a:r>
            <a:r>
              <a:rPr sz="2844" i="1" dirty="0">
                <a:solidFill>
                  <a:schemeClr val="tx1"/>
                </a:solidFill>
              </a:rPr>
              <a:t> Views </a:t>
            </a:r>
            <a:r>
              <a:rPr lang="mr-IN" sz="2844" i="1" dirty="0">
                <a:solidFill>
                  <a:schemeClr val="tx1"/>
                </a:solidFill>
              </a:rPr>
              <a:t>–</a:t>
            </a:r>
            <a:r>
              <a:rPr sz="2844" i="1" dirty="0">
                <a:solidFill>
                  <a:schemeClr val="tx1"/>
                </a:solidFill>
              </a:rPr>
              <a:t> Controllers</a:t>
            </a:r>
            <a:r>
              <a:rPr lang="de-DE" sz="2844" i="1" dirty="0">
                <a:solidFill>
                  <a:schemeClr val="tx1"/>
                </a:solidFill>
              </a:rPr>
              <a:t>,</a:t>
            </a:r>
            <a:br>
              <a:rPr sz="2844" dirty="0">
                <a:solidFill>
                  <a:schemeClr val="tx1"/>
                </a:solidFill>
              </a:rPr>
            </a:br>
            <a:r>
              <a:rPr sz="2844" dirty="0">
                <a:solidFill>
                  <a:schemeClr val="tx1"/>
                </a:solidFill>
              </a:rPr>
              <a:t>Xerox PARC technical note, 1979</a:t>
            </a:r>
            <a:r>
              <a:rPr lang="de-DE" sz="2844" dirty="0">
                <a:solidFill>
                  <a:schemeClr val="tx1"/>
                </a:solidFill>
              </a:rPr>
              <a:t>]</a:t>
            </a:r>
            <a:endParaRPr sz="2844" dirty="0">
              <a:solidFill>
                <a:schemeClr val="tx1"/>
              </a:solidFill>
            </a:endParaRPr>
          </a:p>
        </p:txBody>
      </p:sp>
      <p:sp>
        <p:nvSpPr>
          <p:cNvPr id="9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160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7203"/>
            <a:ext cx="8606759" cy="1885245"/>
          </a:xfrm>
        </p:spPr>
        <p:txBody>
          <a:bodyPr/>
          <a:lstStyle/>
          <a:p>
            <a:r>
              <a:rPr lang="en-US" dirty="0"/>
              <a:t>Textual Modeling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94080" y="1967053"/>
            <a:ext cx="7357822" cy="730122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4000" dirty="0" err="1"/>
              <a:t>SCChart</a:t>
            </a:r>
            <a:r>
              <a:rPr lang="en-US" sz="4000" dirty="0"/>
              <a:t> </a:t>
            </a:r>
            <a:r>
              <a:rPr lang="en-US" sz="4000" b="1" dirty="0"/>
              <a:t>model</a:t>
            </a:r>
            <a:r>
              <a:rPr lang="en-US" sz="4000" dirty="0"/>
              <a:t> specified in .</a:t>
            </a:r>
            <a:r>
              <a:rPr lang="en-US" sz="4000" dirty="0" err="1"/>
              <a:t>sctx</a:t>
            </a:r>
            <a:endParaRPr lang="en-US" sz="4000" dirty="0"/>
          </a:p>
          <a:p>
            <a:r>
              <a:rPr lang="en-US" sz="4000" dirty="0"/>
              <a:t>Efficient editing</a:t>
            </a:r>
          </a:p>
          <a:p>
            <a:r>
              <a:rPr lang="en-US" sz="4000" dirty="0"/>
              <a:t>Facilitates model comparison</a:t>
            </a:r>
          </a:p>
          <a:p>
            <a:r>
              <a:rPr lang="en-US" sz="4000" dirty="0"/>
              <a:t>Easy revision control</a:t>
            </a:r>
          </a:p>
          <a:p>
            <a:pPr marL="0" indent="0">
              <a:buNone/>
            </a:pPr>
            <a:r>
              <a:rPr lang="en-US" sz="4000" dirty="0"/>
              <a:t>Graphical </a:t>
            </a:r>
            <a:r>
              <a:rPr lang="en-US" sz="4000" b="1" dirty="0"/>
              <a:t>view</a:t>
            </a:r>
            <a:r>
              <a:rPr lang="en-US" sz="4000" dirty="0"/>
              <a:t> automatically synthesized with KIELER (</a:t>
            </a:r>
            <a:r>
              <a:rPr lang="en-US" sz="4000" b="1" dirty="0"/>
              <a:t>controller</a:t>
            </a:r>
            <a:r>
              <a:rPr lang="en-US" sz="4000" dirty="0"/>
              <a:t>)</a:t>
            </a:r>
          </a:p>
          <a:p>
            <a:r>
              <a:rPr lang="en-US" sz="4000" dirty="0"/>
              <a:t>Customizable view</a:t>
            </a:r>
          </a:p>
          <a:p>
            <a:r>
              <a:rPr lang="en-US" sz="4000" dirty="0"/>
              <a:t>Saves developer time</a:t>
            </a:r>
          </a:p>
        </p:txBody>
      </p:sp>
      <p:sp>
        <p:nvSpPr>
          <p:cNvPr id="9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53</a:t>
            </a:fld>
            <a:endParaRPr dirty="0"/>
          </a:p>
        </p:txBody>
      </p:sp>
      <p:sp>
        <p:nvSpPr>
          <p:cNvPr id="4" name="Rechteck 3"/>
          <p:cNvSpPr/>
          <p:nvPr/>
        </p:nvSpPr>
        <p:spPr>
          <a:xfrm>
            <a:off x="8606759" y="200538"/>
            <a:ext cx="5252720" cy="944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900" dirty="0" err="1">
                <a:solidFill>
                  <a:srgbClr val="931A68"/>
                </a:solidFill>
                <a:latin typeface="Monaco" charset="0"/>
              </a:rPr>
              <a:t>scchart</a:t>
            </a:r>
            <a:r>
              <a:rPr lang="de-DE" sz="1900" dirty="0">
                <a:latin typeface="Monaco" charset="0"/>
              </a:rPr>
              <a:t> ABRO {</a:t>
            </a:r>
          </a:p>
          <a:p>
            <a:pPr algn="l"/>
            <a:r>
              <a:rPr lang="de-DE" sz="1900" dirty="0">
                <a:latin typeface="Monaco" charset="0"/>
              </a:rPr>
              <a:t>  </a:t>
            </a:r>
            <a:r>
              <a:rPr lang="de-DE" sz="1900" dirty="0" err="1">
                <a:solidFill>
                  <a:srgbClr val="931A68"/>
                </a:solidFill>
                <a:latin typeface="Monaco" charset="0"/>
              </a:rPr>
              <a:t>input</a:t>
            </a:r>
            <a:r>
              <a:rPr lang="de-DE" sz="1900" dirty="0">
                <a:latin typeface="Monaco" charset="0"/>
              </a:rPr>
              <a:t> </a:t>
            </a:r>
            <a:r>
              <a:rPr lang="de-DE" sz="1900" dirty="0" err="1">
                <a:solidFill>
                  <a:srgbClr val="931A68"/>
                </a:solidFill>
                <a:latin typeface="Monaco" charset="0"/>
              </a:rPr>
              <a:t>signal</a:t>
            </a:r>
            <a:r>
              <a:rPr lang="de-DE" sz="1900" dirty="0">
                <a:latin typeface="Monaco" charset="0"/>
              </a:rPr>
              <a:t> A, B, R</a:t>
            </a:r>
          </a:p>
          <a:p>
            <a:pPr algn="l"/>
            <a:r>
              <a:rPr lang="de-DE" sz="1900" dirty="0">
                <a:latin typeface="Monaco" charset="0"/>
              </a:rPr>
              <a:t>  </a:t>
            </a:r>
            <a:r>
              <a:rPr lang="de-DE" sz="1900" dirty="0" err="1">
                <a:solidFill>
                  <a:srgbClr val="931A68"/>
                </a:solidFill>
                <a:latin typeface="Monaco" charset="0"/>
              </a:rPr>
              <a:t>output</a:t>
            </a:r>
            <a:r>
              <a:rPr lang="de-DE" sz="1900" dirty="0">
                <a:latin typeface="Monaco" charset="0"/>
              </a:rPr>
              <a:t> </a:t>
            </a:r>
            <a:r>
              <a:rPr lang="de-DE" sz="1900" dirty="0" err="1">
                <a:solidFill>
                  <a:srgbClr val="931A68"/>
                </a:solidFill>
                <a:latin typeface="Monaco" charset="0"/>
              </a:rPr>
              <a:t>signal</a:t>
            </a:r>
            <a:r>
              <a:rPr lang="de-DE" sz="1900" dirty="0">
                <a:latin typeface="Monaco" charset="0"/>
              </a:rPr>
              <a:t> O</a:t>
            </a:r>
            <a:endParaRPr lang="de-DE" sz="1900" dirty="0">
              <a:solidFill>
                <a:srgbClr val="931A68"/>
              </a:solidFill>
              <a:latin typeface="Monaco" charset="0"/>
            </a:endParaRPr>
          </a:p>
          <a:p>
            <a:pPr algn="l"/>
            <a:br>
              <a:rPr lang="de-DE" sz="1900" dirty="0">
                <a:latin typeface="Monaco" charset="0"/>
              </a:rPr>
            </a:br>
            <a:endParaRPr lang="de-DE" sz="1900" dirty="0">
              <a:latin typeface="Monaco" charset="0"/>
            </a:endParaRPr>
          </a:p>
          <a:p>
            <a:pPr algn="l"/>
            <a:r>
              <a:rPr lang="de-DE" sz="1900" dirty="0">
                <a:latin typeface="Monaco" charset="0"/>
              </a:rPr>
              <a:t>  </a:t>
            </a:r>
            <a:r>
              <a:rPr lang="de-DE" sz="1900" dirty="0">
                <a:solidFill>
                  <a:srgbClr val="931A68"/>
                </a:solidFill>
                <a:latin typeface="Monaco" charset="0"/>
              </a:rPr>
              <a:t>initial</a:t>
            </a:r>
            <a:r>
              <a:rPr lang="de-DE" sz="1900" dirty="0">
                <a:latin typeface="Monaco" charset="0"/>
              </a:rPr>
              <a:t> </a:t>
            </a:r>
            <a:r>
              <a:rPr lang="de-DE" sz="1900" dirty="0" err="1">
                <a:solidFill>
                  <a:srgbClr val="931A68"/>
                </a:solidFill>
                <a:latin typeface="Monaco" charset="0"/>
              </a:rPr>
              <a:t>state</a:t>
            </a:r>
            <a:r>
              <a:rPr lang="de-DE" sz="1900" dirty="0">
                <a:latin typeface="Monaco" charset="0"/>
              </a:rPr>
              <a:t> </a:t>
            </a:r>
            <a:r>
              <a:rPr lang="de-DE" sz="1900" dirty="0" err="1">
                <a:latin typeface="Monaco" charset="0"/>
              </a:rPr>
              <a:t>ABthenO</a:t>
            </a:r>
            <a:r>
              <a:rPr lang="de-DE" sz="1900" dirty="0">
                <a:latin typeface="Monaco" charset="0"/>
              </a:rPr>
              <a:t> {</a:t>
            </a:r>
          </a:p>
          <a:p>
            <a:pPr algn="l"/>
            <a:br>
              <a:rPr lang="de-DE" sz="1900" dirty="0">
                <a:latin typeface="Monaco" charset="0"/>
              </a:rPr>
            </a:br>
            <a:endParaRPr lang="de-DE" sz="1900" dirty="0">
              <a:latin typeface="Monaco" charset="0"/>
            </a:endParaRPr>
          </a:p>
          <a:p>
            <a:pPr algn="l"/>
            <a:r>
              <a:rPr lang="de-DE" sz="1900" dirty="0">
                <a:latin typeface="Monaco" charset="0"/>
              </a:rPr>
              <a:t>    </a:t>
            </a:r>
            <a:r>
              <a:rPr lang="de-DE" sz="1900" dirty="0">
                <a:solidFill>
                  <a:srgbClr val="931A68"/>
                </a:solidFill>
                <a:latin typeface="Monaco" charset="0"/>
              </a:rPr>
              <a:t>initial</a:t>
            </a:r>
            <a:r>
              <a:rPr lang="de-DE" sz="1900" dirty="0">
                <a:latin typeface="Monaco" charset="0"/>
              </a:rPr>
              <a:t> </a:t>
            </a:r>
            <a:r>
              <a:rPr lang="de-DE" sz="1900" dirty="0" err="1">
                <a:solidFill>
                  <a:srgbClr val="931A68"/>
                </a:solidFill>
                <a:latin typeface="Monaco" charset="0"/>
              </a:rPr>
              <a:t>state</a:t>
            </a:r>
            <a:r>
              <a:rPr lang="de-DE" sz="1900" dirty="0">
                <a:latin typeface="Monaco" charset="0"/>
              </a:rPr>
              <a:t> </a:t>
            </a:r>
            <a:r>
              <a:rPr lang="de-DE" sz="1900" dirty="0" err="1">
                <a:latin typeface="Monaco" charset="0"/>
              </a:rPr>
              <a:t>WaitAandB</a:t>
            </a:r>
            <a:r>
              <a:rPr lang="de-DE" sz="1900" dirty="0">
                <a:latin typeface="Monaco" charset="0"/>
              </a:rPr>
              <a:t> {</a:t>
            </a:r>
          </a:p>
          <a:p>
            <a:pPr algn="l"/>
            <a:r>
              <a:rPr lang="de-DE" sz="1900" dirty="0">
                <a:latin typeface="Monaco" charset="0"/>
              </a:rPr>
              <a:t>      </a:t>
            </a:r>
            <a:r>
              <a:rPr lang="de-DE" sz="1900" dirty="0" err="1">
                <a:solidFill>
                  <a:srgbClr val="931A68"/>
                </a:solidFill>
                <a:latin typeface="Monaco" charset="0"/>
              </a:rPr>
              <a:t>region</a:t>
            </a:r>
            <a:r>
              <a:rPr lang="de-DE" sz="1900" dirty="0">
                <a:latin typeface="Monaco" charset="0"/>
              </a:rPr>
              <a:t> </a:t>
            </a:r>
            <a:r>
              <a:rPr lang="de-DE" sz="1900" dirty="0">
                <a:solidFill>
                  <a:srgbClr val="3933FF"/>
                </a:solidFill>
                <a:latin typeface="Monaco" charset="0"/>
              </a:rPr>
              <a:t>"</a:t>
            </a:r>
            <a:r>
              <a:rPr lang="de-DE" sz="1900" dirty="0" err="1">
                <a:solidFill>
                  <a:srgbClr val="3933FF"/>
                </a:solidFill>
                <a:latin typeface="Monaco" charset="0"/>
              </a:rPr>
              <a:t>HandleA</a:t>
            </a:r>
            <a:r>
              <a:rPr lang="de-DE" sz="1900" dirty="0">
                <a:solidFill>
                  <a:srgbClr val="3933FF"/>
                </a:solidFill>
                <a:latin typeface="Monaco" charset="0"/>
              </a:rPr>
              <a:t>"</a:t>
            </a:r>
            <a:r>
              <a:rPr lang="de-DE" sz="1900" dirty="0">
                <a:latin typeface="Monaco" charset="0"/>
              </a:rPr>
              <a:t> {</a:t>
            </a:r>
          </a:p>
          <a:p>
            <a:pPr algn="l"/>
            <a:r>
              <a:rPr lang="de-DE" sz="1900" dirty="0">
                <a:latin typeface="Monaco" charset="0"/>
              </a:rPr>
              <a:t>        </a:t>
            </a:r>
            <a:r>
              <a:rPr lang="de-DE" sz="1900" dirty="0">
                <a:solidFill>
                  <a:srgbClr val="931A68"/>
                </a:solidFill>
                <a:latin typeface="Monaco" charset="0"/>
              </a:rPr>
              <a:t>initial</a:t>
            </a:r>
            <a:r>
              <a:rPr lang="de-DE" sz="1900" dirty="0">
                <a:latin typeface="Monaco" charset="0"/>
              </a:rPr>
              <a:t> </a:t>
            </a:r>
            <a:r>
              <a:rPr lang="de-DE" sz="1900" dirty="0" err="1">
                <a:solidFill>
                  <a:srgbClr val="931A68"/>
                </a:solidFill>
                <a:latin typeface="Monaco" charset="0"/>
              </a:rPr>
              <a:t>state</a:t>
            </a:r>
            <a:r>
              <a:rPr lang="de-DE" sz="1900" dirty="0">
                <a:latin typeface="Monaco" charset="0"/>
              </a:rPr>
              <a:t> </a:t>
            </a:r>
            <a:r>
              <a:rPr lang="de-DE" sz="1900" dirty="0" err="1">
                <a:latin typeface="Monaco" charset="0"/>
              </a:rPr>
              <a:t>wA</a:t>
            </a:r>
            <a:endParaRPr lang="de-DE" sz="1900" dirty="0">
              <a:latin typeface="Monaco" charset="0"/>
            </a:endParaRPr>
          </a:p>
          <a:p>
            <a:pPr algn="l"/>
            <a:r>
              <a:rPr lang="de-DE" sz="1900" dirty="0">
                <a:latin typeface="Monaco" charset="0"/>
              </a:rPr>
              <a:t>        </a:t>
            </a:r>
            <a:r>
              <a:rPr lang="de-DE" sz="1900" dirty="0" err="1">
                <a:solidFill>
                  <a:srgbClr val="931A68"/>
                </a:solidFill>
                <a:latin typeface="Monaco" charset="0"/>
              </a:rPr>
              <a:t>if</a:t>
            </a:r>
            <a:r>
              <a:rPr lang="de-DE" sz="1900" dirty="0">
                <a:latin typeface="Monaco" charset="0"/>
              </a:rPr>
              <a:t> A </a:t>
            </a:r>
            <a:r>
              <a:rPr lang="de-DE" sz="1900" dirty="0" err="1">
                <a:solidFill>
                  <a:srgbClr val="931A68"/>
                </a:solidFill>
                <a:latin typeface="Monaco" charset="0"/>
              </a:rPr>
              <a:t>go</a:t>
            </a:r>
            <a:r>
              <a:rPr lang="de-DE" sz="1900" dirty="0">
                <a:solidFill>
                  <a:srgbClr val="931A68"/>
                </a:solidFill>
                <a:latin typeface="Monaco" charset="0"/>
              </a:rPr>
              <a:t> </a:t>
            </a:r>
            <a:r>
              <a:rPr lang="de-DE" sz="1900" dirty="0" err="1">
                <a:solidFill>
                  <a:srgbClr val="931A68"/>
                </a:solidFill>
                <a:latin typeface="Monaco" charset="0"/>
              </a:rPr>
              <a:t>to</a:t>
            </a:r>
            <a:r>
              <a:rPr lang="de-DE" sz="1900" dirty="0">
                <a:latin typeface="Monaco" charset="0"/>
              </a:rPr>
              <a:t> </a:t>
            </a:r>
            <a:r>
              <a:rPr lang="de-DE" sz="1900" dirty="0" err="1">
                <a:latin typeface="Monaco" charset="0"/>
              </a:rPr>
              <a:t>dA</a:t>
            </a:r>
            <a:endParaRPr lang="de-DE" sz="1900" dirty="0">
              <a:latin typeface="Monaco" charset="0"/>
            </a:endParaRPr>
          </a:p>
          <a:p>
            <a:pPr algn="l"/>
            <a:br>
              <a:rPr lang="de-DE" sz="1900" dirty="0">
                <a:latin typeface="Monaco" charset="0"/>
              </a:rPr>
            </a:br>
            <a:endParaRPr lang="de-DE" sz="1900" dirty="0">
              <a:latin typeface="Monaco" charset="0"/>
            </a:endParaRPr>
          </a:p>
          <a:p>
            <a:pPr algn="l"/>
            <a:r>
              <a:rPr lang="de-DE" sz="1900" dirty="0">
                <a:latin typeface="Monaco" charset="0"/>
              </a:rPr>
              <a:t>        </a:t>
            </a:r>
            <a:r>
              <a:rPr lang="de-DE" sz="1900" dirty="0">
                <a:solidFill>
                  <a:srgbClr val="931A68"/>
                </a:solidFill>
                <a:latin typeface="Monaco" charset="0"/>
              </a:rPr>
              <a:t>final</a:t>
            </a:r>
            <a:r>
              <a:rPr lang="de-DE" sz="1900" dirty="0">
                <a:latin typeface="Monaco" charset="0"/>
              </a:rPr>
              <a:t> </a:t>
            </a:r>
            <a:r>
              <a:rPr lang="de-DE" sz="1900" dirty="0" err="1">
                <a:solidFill>
                  <a:srgbClr val="931A68"/>
                </a:solidFill>
                <a:latin typeface="Monaco" charset="0"/>
              </a:rPr>
              <a:t>state</a:t>
            </a:r>
            <a:r>
              <a:rPr lang="de-DE" sz="1900" dirty="0">
                <a:latin typeface="Monaco" charset="0"/>
              </a:rPr>
              <a:t> </a:t>
            </a:r>
            <a:r>
              <a:rPr lang="de-DE" sz="1900" dirty="0" err="1">
                <a:latin typeface="Monaco" charset="0"/>
              </a:rPr>
              <a:t>dA</a:t>
            </a:r>
            <a:endParaRPr lang="de-DE" sz="1900" dirty="0">
              <a:latin typeface="Monaco" charset="0"/>
            </a:endParaRPr>
          </a:p>
          <a:p>
            <a:pPr algn="l"/>
            <a:r>
              <a:rPr lang="de-DE" sz="1900" dirty="0">
                <a:latin typeface="Monaco" charset="0"/>
              </a:rPr>
              <a:t>      }</a:t>
            </a:r>
          </a:p>
          <a:p>
            <a:pPr algn="l"/>
            <a:r>
              <a:rPr lang="de-DE" sz="1900" dirty="0">
                <a:latin typeface="Monaco" charset="0"/>
              </a:rPr>
              <a:t>      </a:t>
            </a:r>
          </a:p>
          <a:p>
            <a:pPr algn="l"/>
            <a:r>
              <a:rPr lang="de-DE" sz="1900" dirty="0">
                <a:latin typeface="Monaco" charset="0"/>
              </a:rPr>
              <a:t>      </a:t>
            </a:r>
            <a:r>
              <a:rPr lang="de-DE" sz="1900" dirty="0" err="1">
                <a:solidFill>
                  <a:srgbClr val="931A68"/>
                </a:solidFill>
                <a:latin typeface="Monaco" charset="0"/>
              </a:rPr>
              <a:t>region</a:t>
            </a:r>
            <a:r>
              <a:rPr lang="de-DE" sz="1900" dirty="0">
                <a:latin typeface="Monaco" charset="0"/>
              </a:rPr>
              <a:t> </a:t>
            </a:r>
            <a:r>
              <a:rPr lang="de-DE" sz="1900" dirty="0">
                <a:solidFill>
                  <a:srgbClr val="3933FF"/>
                </a:solidFill>
                <a:latin typeface="Monaco" charset="0"/>
              </a:rPr>
              <a:t>"</a:t>
            </a:r>
            <a:r>
              <a:rPr lang="de-DE" sz="1900" dirty="0" err="1">
                <a:solidFill>
                  <a:srgbClr val="3933FF"/>
                </a:solidFill>
                <a:latin typeface="Monaco" charset="0"/>
              </a:rPr>
              <a:t>HandleB</a:t>
            </a:r>
            <a:r>
              <a:rPr lang="de-DE" sz="1900" dirty="0">
                <a:solidFill>
                  <a:srgbClr val="3933FF"/>
                </a:solidFill>
                <a:latin typeface="Monaco" charset="0"/>
              </a:rPr>
              <a:t>"</a:t>
            </a:r>
            <a:r>
              <a:rPr lang="de-DE" sz="1900" dirty="0">
                <a:latin typeface="Monaco" charset="0"/>
              </a:rPr>
              <a:t> {</a:t>
            </a:r>
          </a:p>
          <a:p>
            <a:pPr algn="l"/>
            <a:r>
              <a:rPr lang="de-DE" sz="1900" dirty="0">
                <a:latin typeface="Monaco" charset="0"/>
              </a:rPr>
              <a:t>        </a:t>
            </a:r>
            <a:r>
              <a:rPr lang="de-DE" sz="1900" dirty="0">
                <a:solidFill>
                  <a:srgbClr val="931A68"/>
                </a:solidFill>
                <a:latin typeface="Monaco" charset="0"/>
              </a:rPr>
              <a:t>initial</a:t>
            </a:r>
            <a:r>
              <a:rPr lang="de-DE" sz="1900" dirty="0">
                <a:latin typeface="Monaco" charset="0"/>
              </a:rPr>
              <a:t> </a:t>
            </a:r>
            <a:r>
              <a:rPr lang="de-DE" sz="1900" dirty="0" err="1">
                <a:solidFill>
                  <a:srgbClr val="931A68"/>
                </a:solidFill>
                <a:latin typeface="Monaco" charset="0"/>
              </a:rPr>
              <a:t>state</a:t>
            </a:r>
            <a:r>
              <a:rPr lang="de-DE" sz="1900" dirty="0">
                <a:latin typeface="Monaco" charset="0"/>
              </a:rPr>
              <a:t> </a:t>
            </a:r>
            <a:r>
              <a:rPr lang="de-DE" sz="1900" dirty="0" err="1">
                <a:latin typeface="Monaco" charset="0"/>
              </a:rPr>
              <a:t>wB</a:t>
            </a:r>
            <a:endParaRPr lang="de-DE" sz="1900" dirty="0">
              <a:latin typeface="Monaco" charset="0"/>
            </a:endParaRPr>
          </a:p>
          <a:p>
            <a:pPr algn="l"/>
            <a:r>
              <a:rPr lang="de-DE" sz="1900" dirty="0">
                <a:latin typeface="Monaco" charset="0"/>
              </a:rPr>
              <a:t>        </a:t>
            </a:r>
            <a:r>
              <a:rPr lang="de-DE" sz="1900" dirty="0" err="1">
                <a:solidFill>
                  <a:srgbClr val="931A68"/>
                </a:solidFill>
                <a:latin typeface="Monaco" charset="0"/>
              </a:rPr>
              <a:t>if</a:t>
            </a:r>
            <a:r>
              <a:rPr lang="de-DE" sz="1900" dirty="0">
                <a:latin typeface="Monaco" charset="0"/>
              </a:rPr>
              <a:t> B </a:t>
            </a:r>
            <a:r>
              <a:rPr lang="de-DE" sz="1900" dirty="0" err="1">
                <a:solidFill>
                  <a:srgbClr val="931A68"/>
                </a:solidFill>
                <a:latin typeface="Monaco" charset="0"/>
              </a:rPr>
              <a:t>go</a:t>
            </a:r>
            <a:r>
              <a:rPr lang="de-DE" sz="1900" dirty="0">
                <a:solidFill>
                  <a:srgbClr val="931A68"/>
                </a:solidFill>
                <a:latin typeface="Monaco" charset="0"/>
              </a:rPr>
              <a:t> </a:t>
            </a:r>
            <a:r>
              <a:rPr lang="de-DE" sz="1900" dirty="0" err="1">
                <a:solidFill>
                  <a:srgbClr val="931A68"/>
                </a:solidFill>
                <a:latin typeface="Monaco" charset="0"/>
              </a:rPr>
              <a:t>to</a:t>
            </a:r>
            <a:r>
              <a:rPr lang="de-DE" sz="1900" dirty="0">
                <a:latin typeface="Monaco" charset="0"/>
              </a:rPr>
              <a:t> dB</a:t>
            </a:r>
          </a:p>
          <a:p>
            <a:pPr algn="l"/>
            <a:br>
              <a:rPr lang="de-DE" sz="1900" dirty="0">
                <a:latin typeface="Monaco" charset="0"/>
              </a:rPr>
            </a:br>
            <a:endParaRPr lang="de-DE" sz="1900" dirty="0">
              <a:latin typeface="Monaco" charset="0"/>
            </a:endParaRPr>
          </a:p>
          <a:p>
            <a:pPr algn="l"/>
            <a:r>
              <a:rPr lang="de-DE" sz="1900" dirty="0">
                <a:latin typeface="Monaco" charset="0"/>
              </a:rPr>
              <a:t>        </a:t>
            </a:r>
            <a:r>
              <a:rPr lang="de-DE" sz="1900" dirty="0">
                <a:solidFill>
                  <a:srgbClr val="931A68"/>
                </a:solidFill>
                <a:latin typeface="Monaco" charset="0"/>
              </a:rPr>
              <a:t>final</a:t>
            </a:r>
            <a:r>
              <a:rPr lang="de-DE" sz="1900" dirty="0">
                <a:latin typeface="Monaco" charset="0"/>
              </a:rPr>
              <a:t> </a:t>
            </a:r>
            <a:r>
              <a:rPr lang="de-DE" sz="1900" dirty="0" err="1">
                <a:solidFill>
                  <a:srgbClr val="931A68"/>
                </a:solidFill>
                <a:latin typeface="Monaco" charset="0"/>
              </a:rPr>
              <a:t>state</a:t>
            </a:r>
            <a:r>
              <a:rPr lang="de-DE" sz="1900" dirty="0">
                <a:latin typeface="Monaco" charset="0"/>
              </a:rPr>
              <a:t> dB</a:t>
            </a:r>
          </a:p>
          <a:p>
            <a:pPr algn="l"/>
            <a:r>
              <a:rPr lang="de-DE" sz="1900" dirty="0">
                <a:latin typeface="Monaco" charset="0"/>
              </a:rPr>
              <a:t>      }</a:t>
            </a:r>
          </a:p>
          <a:p>
            <a:pPr algn="l"/>
            <a:r>
              <a:rPr lang="de-DE" sz="1900" dirty="0">
                <a:latin typeface="Monaco" charset="0"/>
              </a:rPr>
              <a:t>    }</a:t>
            </a:r>
          </a:p>
          <a:p>
            <a:pPr algn="l"/>
            <a:r>
              <a:rPr lang="de-DE" sz="1900" dirty="0">
                <a:latin typeface="Monaco" charset="0"/>
              </a:rPr>
              <a:t>    </a:t>
            </a:r>
            <a:r>
              <a:rPr lang="de-DE" sz="1900" dirty="0" err="1">
                <a:solidFill>
                  <a:srgbClr val="931A68"/>
                </a:solidFill>
                <a:latin typeface="Monaco" charset="0"/>
              </a:rPr>
              <a:t>join</a:t>
            </a:r>
            <a:r>
              <a:rPr lang="de-DE" sz="1900" dirty="0">
                <a:solidFill>
                  <a:srgbClr val="931A68"/>
                </a:solidFill>
                <a:latin typeface="Monaco" charset="0"/>
              </a:rPr>
              <a:t> </a:t>
            </a:r>
            <a:r>
              <a:rPr lang="de-DE" sz="1900" dirty="0" err="1">
                <a:solidFill>
                  <a:srgbClr val="931A68"/>
                </a:solidFill>
                <a:latin typeface="Monaco" charset="0"/>
              </a:rPr>
              <a:t>to</a:t>
            </a:r>
            <a:r>
              <a:rPr lang="de-DE" sz="1900" dirty="0">
                <a:latin typeface="Monaco" charset="0"/>
              </a:rPr>
              <a:t> </a:t>
            </a:r>
            <a:r>
              <a:rPr lang="de-DE" sz="1900" dirty="0" err="1">
                <a:latin typeface="Monaco" charset="0"/>
              </a:rPr>
              <a:t>done</a:t>
            </a:r>
            <a:r>
              <a:rPr lang="de-DE" sz="1900" dirty="0">
                <a:latin typeface="Monaco" charset="0"/>
              </a:rPr>
              <a:t> </a:t>
            </a:r>
            <a:r>
              <a:rPr lang="de-DE" sz="1900" dirty="0">
                <a:solidFill>
                  <a:srgbClr val="931A68"/>
                </a:solidFill>
                <a:latin typeface="Monaco" charset="0"/>
              </a:rPr>
              <a:t>do</a:t>
            </a:r>
            <a:r>
              <a:rPr lang="de-DE" sz="1900" dirty="0">
                <a:latin typeface="Monaco" charset="0"/>
              </a:rPr>
              <a:t> O</a:t>
            </a:r>
          </a:p>
          <a:p>
            <a:pPr algn="l"/>
            <a:br>
              <a:rPr lang="de-DE" sz="1900" dirty="0">
                <a:latin typeface="Monaco" charset="0"/>
              </a:rPr>
            </a:br>
            <a:endParaRPr lang="de-DE" sz="1900" dirty="0">
              <a:latin typeface="Monaco" charset="0"/>
            </a:endParaRPr>
          </a:p>
          <a:p>
            <a:pPr algn="l"/>
            <a:r>
              <a:rPr lang="de-DE" sz="1900" dirty="0">
                <a:latin typeface="Monaco" charset="0"/>
              </a:rPr>
              <a:t>    </a:t>
            </a:r>
            <a:r>
              <a:rPr lang="de-DE" sz="1900" dirty="0">
                <a:solidFill>
                  <a:srgbClr val="931A68"/>
                </a:solidFill>
                <a:latin typeface="Monaco" charset="0"/>
              </a:rPr>
              <a:t>final</a:t>
            </a:r>
            <a:r>
              <a:rPr lang="de-DE" sz="1900" dirty="0">
                <a:latin typeface="Monaco" charset="0"/>
              </a:rPr>
              <a:t> </a:t>
            </a:r>
            <a:r>
              <a:rPr lang="de-DE" sz="1900" dirty="0" err="1">
                <a:solidFill>
                  <a:srgbClr val="931A68"/>
                </a:solidFill>
                <a:latin typeface="Monaco" charset="0"/>
              </a:rPr>
              <a:t>state</a:t>
            </a:r>
            <a:r>
              <a:rPr lang="de-DE" sz="1900" dirty="0">
                <a:latin typeface="Monaco" charset="0"/>
              </a:rPr>
              <a:t> </a:t>
            </a:r>
            <a:r>
              <a:rPr lang="de-DE" sz="1900" dirty="0" err="1">
                <a:latin typeface="Monaco" charset="0"/>
              </a:rPr>
              <a:t>done</a:t>
            </a:r>
            <a:endParaRPr lang="de-DE" sz="1900" dirty="0">
              <a:latin typeface="Monaco" charset="0"/>
            </a:endParaRPr>
          </a:p>
          <a:p>
            <a:pPr algn="l"/>
            <a:r>
              <a:rPr lang="de-DE" sz="1900" dirty="0">
                <a:latin typeface="Monaco" charset="0"/>
              </a:rPr>
              <a:t>  }</a:t>
            </a:r>
          </a:p>
          <a:p>
            <a:pPr algn="l"/>
            <a:r>
              <a:rPr lang="de-DE" sz="1900" dirty="0">
                <a:latin typeface="Monaco" charset="0"/>
              </a:rPr>
              <a:t>  </a:t>
            </a:r>
            <a:r>
              <a:rPr lang="de-DE" sz="1900" dirty="0" err="1">
                <a:solidFill>
                  <a:srgbClr val="931A68"/>
                </a:solidFill>
                <a:latin typeface="Monaco" charset="0"/>
              </a:rPr>
              <a:t>if</a:t>
            </a:r>
            <a:r>
              <a:rPr lang="de-DE" sz="1900" dirty="0">
                <a:latin typeface="Monaco" charset="0"/>
              </a:rPr>
              <a:t> R </a:t>
            </a:r>
            <a:r>
              <a:rPr lang="de-DE" sz="1900" dirty="0" err="1">
                <a:solidFill>
                  <a:srgbClr val="931A68"/>
                </a:solidFill>
                <a:latin typeface="Monaco" charset="0"/>
              </a:rPr>
              <a:t>abort</a:t>
            </a:r>
            <a:r>
              <a:rPr lang="de-DE" sz="1900" dirty="0">
                <a:solidFill>
                  <a:srgbClr val="931A68"/>
                </a:solidFill>
                <a:latin typeface="Monaco" charset="0"/>
              </a:rPr>
              <a:t> </a:t>
            </a:r>
            <a:r>
              <a:rPr lang="de-DE" sz="1900" dirty="0" err="1">
                <a:solidFill>
                  <a:srgbClr val="931A68"/>
                </a:solidFill>
                <a:latin typeface="Monaco" charset="0"/>
              </a:rPr>
              <a:t>to</a:t>
            </a:r>
            <a:r>
              <a:rPr lang="de-DE" sz="1900" dirty="0">
                <a:latin typeface="Monaco" charset="0"/>
              </a:rPr>
              <a:t> </a:t>
            </a:r>
            <a:r>
              <a:rPr lang="de-DE" sz="1900" dirty="0" err="1">
                <a:latin typeface="Monaco" charset="0"/>
              </a:rPr>
              <a:t>ABthenO</a:t>
            </a:r>
            <a:endParaRPr lang="de-DE" sz="1900" dirty="0">
              <a:latin typeface="Monaco" charset="0"/>
            </a:endParaRPr>
          </a:p>
          <a:p>
            <a:pPr algn="l"/>
            <a:r>
              <a:rPr lang="de-DE" sz="1900" dirty="0">
                <a:latin typeface="Monaco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6569902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70036" y="5803774"/>
            <a:ext cx="7107935" cy="1411530"/>
          </a:xfrm>
        </p:spPr>
        <p:txBody>
          <a:bodyPr>
            <a:normAutofit/>
          </a:bodyPr>
          <a:lstStyle/>
          <a:p>
            <a:pPr algn="ctr"/>
            <a:r>
              <a:rPr lang="en-US" sz="5120" dirty="0"/>
              <a:t>Eclipse Layout Kernel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556" y="5791966"/>
            <a:ext cx="1999215" cy="1878050"/>
          </a:xfrm>
          <a:prstGeom prst="rect">
            <a:avLst/>
          </a:prstGeom>
        </p:spPr>
      </p:pic>
      <p:grpSp>
        <p:nvGrpSpPr>
          <p:cNvPr id="10" name="Gruppierung 9"/>
          <p:cNvGrpSpPr/>
          <p:nvPr/>
        </p:nvGrpSpPr>
        <p:grpSpPr>
          <a:xfrm>
            <a:off x="521256" y="530064"/>
            <a:ext cx="11085896" cy="1706981"/>
            <a:chOff x="811959" y="277125"/>
            <a:chExt cx="9490621" cy="1461344"/>
          </a:xfrm>
        </p:grpSpPr>
        <p:pic>
          <p:nvPicPr>
            <p:cNvPr id="14" name="Bild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1959" y="368275"/>
              <a:ext cx="4485523" cy="1248253"/>
            </a:xfrm>
            <a:prstGeom prst="rect">
              <a:avLst/>
            </a:prstGeom>
          </p:spPr>
        </p:pic>
        <p:sp>
          <p:nvSpPr>
            <p:cNvPr id="15" name="Titel 1"/>
            <p:cNvSpPr txBox="1">
              <a:spLocks/>
            </p:cNvSpPr>
            <p:nvPr/>
          </p:nvSpPr>
          <p:spPr>
            <a:xfrm>
              <a:off x="3908046" y="277125"/>
              <a:ext cx="5513377" cy="1094874"/>
            </a:xfrm>
            <a:prstGeom prst="rect">
              <a:avLst/>
            </a:prstGeom>
          </p:spPr>
          <p:txBody>
            <a:bodyPr vert="horz" lIns="130048" tIns="65024" rIns="130048" bIns="65024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258" dirty="0"/>
                <a:t>SCCharts</a:t>
              </a:r>
            </a:p>
          </p:txBody>
        </p:sp>
        <p:sp>
          <p:nvSpPr>
            <p:cNvPr id="3" name="Rechteck 2"/>
            <p:cNvSpPr/>
            <p:nvPr/>
          </p:nvSpPr>
          <p:spPr>
            <a:xfrm>
              <a:off x="5162934" y="1132449"/>
              <a:ext cx="5139646" cy="606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hlinkClick r:id="rId4"/>
                </a:rPr>
                <a:t>http://www.sccharts.com/</a:t>
              </a:r>
              <a:endParaRPr lang="en-US" sz="4000" dirty="0"/>
            </a:p>
          </p:txBody>
        </p:sp>
      </p:grpSp>
      <p:grpSp>
        <p:nvGrpSpPr>
          <p:cNvPr id="9" name="Gruppierung 8"/>
          <p:cNvGrpSpPr/>
          <p:nvPr/>
        </p:nvGrpSpPr>
        <p:grpSpPr>
          <a:xfrm>
            <a:off x="4046734" y="3008490"/>
            <a:ext cx="8684498" cy="2743662"/>
            <a:chOff x="1330527" y="2489326"/>
            <a:chExt cx="7740635" cy="2445471"/>
          </a:xfrm>
        </p:grpSpPr>
        <p:pic>
          <p:nvPicPr>
            <p:cNvPr id="13" name="Bild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30527" y="2489326"/>
              <a:ext cx="5902454" cy="1233588"/>
            </a:xfrm>
            <a:prstGeom prst="rect">
              <a:avLst/>
            </a:prstGeom>
          </p:spPr>
        </p:pic>
        <p:sp>
          <p:nvSpPr>
            <p:cNvPr id="6" name="Rechteck 5"/>
            <p:cNvSpPr/>
            <p:nvPr/>
          </p:nvSpPr>
          <p:spPr>
            <a:xfrm>
              <a:off x="2665473" y="3755194"/>
              <a:ext cx="6405689" cy="11796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dirty="0">
                  <a:hlinkClick r:id="rId6"/>
                </a:rPr>
                <a:t>http://www.rtsys.informatik.uni-kiel.de/en/research/kieler</a:t>
              </a:r>
              <a:endParaRPr lang="en-US" sz="4000" dirty="0"/>
            </a:p>
          </p:txBody>
        </p:sp>
      </p:grpSp>
      <p:sp>
        <p:nvSpPr>
          <p:cNvPr id="7" name="Rechteck 6"/>
          <p:cNvSpPr/>
          <p:nvPr/>
        </p:nvSpPr>
        <p:spPr>
          <a:xfrm>
            <a:off x="5399771" y="7003799"/>
            <a:ext cx="65165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hlinkClick r:id="rId7"/>
              </a:rPr>
              <a:t>https://www.eclipse.org/elk/</a:t>
            </a:r>
            <a:endParaRPr lang="en-US" sz="4000" dirty="0"/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711993" y="8195975"/>
            <a:ext cx="11565978" cy="1557154"/>
          </a:xfrm>
          <a:prstGeom prst="rect">
            <a:avLst/>
          </a:prstGeom>
        </p:spPr>
        <p:txBody>
          <a:bodyPr vert="horz" lIns="130048" tIns="65024" rIns="130048" bIns="65024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51" dirty="0"/>
              <a:t>All open source, under EPL license</a:t>
            </a:r>
          </a:p>
        </p:txBody>
      </p:sp>
      <p:sp>
        <p:nvSpPr>
          <p:cNvPr id="16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61166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1" y="1777703"/>
            <a:ext cx="12776378" cy="7975897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0" y="334537"/>
            <a:ext cx="13004800" cy="1548839"/>
          </a:xfrm>
          <a:prstGeom prst="rect">
            <a:avLst/>
          </a:prstGeom>
        </p:spPr>
        <p:txBody>
          <a:bodyPr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dirty="0"/>
              <a:t>View Synthesis</a:t>
            </a:r>
          </a:p>
        </p:txBody>
      </p:sp>
    </p:spTree>
    <p:extLst>
      <p:ext uri="{BB962C8B-B14F-4D97-AF65-F5344CB8AC3E}">
        <p14:creationId xmlns:p14="http://schemas.microsoft.com/office/powerpoint/2010/main" val="49267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0" y="1777703"/>
            <a:ext cx="12776378" cy="7975897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0" y="334537"/>
            <a:ext cx="13004800" cy="1548839"/>
          </a:xfrm>
          <a:prstGeom prst="rect">
            <a:avLst/>
          </a:prstGeom>
        </p:spPr>
        <p:txBody>
          <a:bodyPr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dirty="0"/>
              <a:t>Adding Region “</a:t>
            </a:r>
            <a:r>
              <a:rPr lang="en-US" dirty="0" err="1"/>
              <a:t>HandleC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433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1" y="1777703"/>
            <a:ext cx="12776378" cy="7975896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0" y="334537"/>
            <a:ext cx="13004800" cy="1548839"/>
          </a:xfrm>
          <a:prstGeom prst="rect">
            <a:avLst/>
          </a:prstGeom>
        </p:spPr>
        <p:txBody>
          <a:bodyPr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dirty="0"/>
              <a:t>Back to Original ABRO</a:t>
            </a:r>
          </a:p>
        </p:txBody>
      </p:sp>
    </p:spTree>
    <p:extLst>
      <p:ext uri="{BB962C8B-B14F-4D97-AF65-F5344CB8AC3E}">
        <p14:creationId xmlns:p14="http://schemas.microsoft.com/office/powerpoint/2010/main" val="3764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2" y="1777703"/>
            <a:ext cx="12776376" cy="7975896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0" y="-22301"/>
            <a:ext cx="13004800" cy="1548839"/>
          </a:xfrm>
          <a:prstGeom prst="rect">
            <a:avLst/>
          </a:prstGeom>
        </p:spPr>
        <p:txBody>
          <a:bodyPr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000" dirty="0"/>
              <a:t>Graphics-to-Text </a:t>
            </a:r>
            <a:r>
              <a:rPr lang="en-US" sz="6000"/>
              <a:t>Navigation:</a:t>
            </a:r>
          </a:p>
          <a:p>
            <a:pPr hangingPunct="1"/>
            <a:r>
              <a:rPr lang="en-US" sz="6000" dirty="0"/>
              <a:t>Select Region</a:t>
            </a:r>
          </a:p>
        </p:txBody>
      </p:sp>
    </p:spTree>
    <p:extLst>
      <p:ext uri="{BB962C8B-B14F-4D97-AF65-F5344CB8AC3E}">
        <p14:creationId xmlns:p14="http://schemas.microsoft.com/office/powerpoint/2010/main" val="73317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2" y="1777703"/>
            <a:ext cx="12776376" cy="797589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0" y="-22301"/>
            <a:ext cx="13004800" cy="1548839"/>
          </a:xfrm>
          <a:prstGeom prst="rect">
            <a:avLst/>
          </a:prstGeom>
        </p:spPr>
        <p:txBody>
          <a:bodyPr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000" dirty="0"/>
              <a:t>Graphics-to-Text Navigation:</a:t>
            </a:r>
          </a:p>
          <a:p>
            <a:pPr hangingPunct="1"/>
            <a:r>
              <a:rPr lang="en-US" sz="6000" dirty="0"/>
              <a:t>Select Transition</a:t>
            </a:r>
          </a:p>
        </p:txBody>
      </p:sp>
    </p:spTree>
    <p:extLst>
      <p:ext uri="{BB962C8B-B14F-4D97-AF65-F5344CB8AC3E}">
        <p14:creationId xmlns:p14="http://schemas.microsoft.com/office/powerpoint/2010/main" val="48116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1990s: Many Statechar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1990s: Many Statecharts</a:t>
            </a:r>
          </a:p>
        </p:txBody>
      </p:sp>
      <p:sp>
        <p:nvSpPr>
          <p:cNvPr id="169" name="Michael von der Beeck…"/>
          <p:cNvSpPr txBox="1"/>
          <p:nvPr/>
        </p:nvSpPr>
        <p:spPr>
          <a:xfrm>
            <a:off x="294853" y="8404677"/>
            <a:ext cx="11326319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500">
                <a:solidFill>
                  <a:srgbClr val="434BC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dirty="0">
                <a:solidFill>
                  <a:schemeClr val="tx1"/>
                </a:solidFill>
              </a:rPr>
              <a:t>[</a:t>
            </a:r>
            <a:r>
              <a:rPr dirty="0">
                <a:solidFill>
                  <a:schemeClr val="tx1"/>
                </a:solidFill>
              </a:rPr>
              <a:t>Michael von der Beeck</a:t>
            </a:r>
            <a:r>
              <a:rPr lang="de-DE" dirty="0">
                <a:solidFill>
                  <a:schemeClr val="tx1"/>
                </a:solidFill>
              </a:rPr>
              <a:t>,</a:t>
            </a:r>
            <a:endParaRPr dirty="0">
              <a:solidFill>
                <a:schemeClr val="tx1"/>
              </a:solidFill>
            </a:endParaRPr>
          </a:p>
          <a:p>
            <a:pPr algn="l" defTabSz="457200"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rPr i="1" dirty="0">
                <a:solidFill>
                  <a:schemeClr val="tx1"/>
                </a:solidFill>
              </a:rPr>
              <a:t>A Comparison of Statecharts Variants</a:t>
            </a:r>
            <a:r>
              <a:rPr lang="de-DE" i="1" dirty="0">
                <a:solidFill>
                  <a:schemeClr val="tx1"/>
                </a:solidFill>
              </a:rPr>
              <a:t>,</a:t>
            </a:r>
            <a:endParaRPr i="1" dirty="0">
              <a:solidFill>
                <a:schemeClr val="tx1"/>
              </a:solidFill>
            </a:endParaRPr>
          </a:p>
          <a:p>
            <a:pPr algn="l" defTabSz="457200">
              <a:defRPr sz="2500">
                <a:solidFill>
                  <a:srgbClr val="8E91D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chemeClr val="tx1"/>
                </a:solidFill>
              </a:rPr>
              <a:t>Formal Techniques in Real-Time and Fault-Tolerant Systems, LNCS 863, 1994</a:t>
            </a:r>
            <a:r>
              <a:rPr lang="de-DE" dirty="0">
                <a:solidFill>
                  <a:schemeClr val="tx1"/>
                </a:solidFill>
              </a:rPr>
              <a:t>]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70" name="Text"/>
          <p:cNvSpPr txBox="1"/>
          <p:nvPr/>
        </p:nvSpPr>
        <p:spPr>
          <a:xfrm>
            <a:off x="6412229" y="4650897"/>
            <a:ext cx="1973835" cy="45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55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66039" algn="l" defTabSz="457200">
              <a:lnSpc>
                <a:spcPts val="2200"/>
              </a:lnSpc>
              <a:defRPr sz="1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71" name="Text"/>
          <p:cNvSpPr txBox="1"/>
          <p:nvPr/>
        </p:nvSpPr>
        <p:spPr>
          <a:xfrm>
            <a:off x="6412229" y="4650897"/>
            <a:ext cx="180341" cy="45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66039" algn="l" defTabSz="457200">
              <a:lnSpc>
                <a:spcPts val="2200"/>
              </a:lnSpc>
              <a:defRPr sz="1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pic>
        <p:nvPicPr>
          <p:cNvPr id="172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1094"/>
            <a:ext cx="13004800" cy="5477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40523" y="1757166"/>
            <a:ext cx="4616486" cy="678583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961209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2" y="1777703"/>
            <a:ext cx="12776375" cy="7975895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0" y="200723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600" dirty="0"/>
              <a:t>View Filtering: Hide Declarations</a:t>
            </a:r>
          </a:p>
        </p:txBody>
      </p:sp>
    </p:spTree>
    <p:extLst>
      <p:ext uri="{BB962C8B-B14F-4D97-AF65-F5344CB8AC3E}">
        <p14:creationId xmlns:p14="http://schemas.microsoft.com/office/powerpoint/2010/main" val="196923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2" y="1777703"/>
            <a:ext cx="12776375" cy="7975894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0" y="200723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600" dirty="0"/>
              <a:t>View Filtering: Collapse Regions</a:t>
            </a:r>
          </a:p>
        </p:txBody>
      </p:sp>
    </p:spTree>
    <p:extLst>
      <p:ext uri="{BB962C8B-B14F-4D97-AF65-F5344CB8AC3E}">
        <p14:creationId xmlns:p14="http://schemas.microsoft.com/office/powerpoint/2010/main" val="142715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3" y="1777703"/>
            <a:ext cx="12776373" cy="7975894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0" y="200723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600" dirty="0"/>
              <a:t>Direction VH (Vertical-Horizontal)</a:t>
            </a:r>
          </a:p>
        </p:txBody>
      </p:sp>
    </p:spTree>
    <p:extLst>
      <p:ext uri="{BB962C8B-B14F-4D97-AF65-F5344CB8AC3E}">
        <p14:creationId xmlns:p14="http://schemas.microsoft.com/office/powerpoint/2010/main" val="100742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3" y="1777703"/>
            <a:ext cx="12776373" cy="7975894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0" y="200723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600" dirty="0"/>
              <a:t>Change Layout: Direction HV</a:t>
            </a:r>
          </a:p>
        </p:txBody>
      </p:sp>
    </p:spTree>
    <p:extLst>
      <p:ext uri="{BB962C8B-B14F-4D97-AF65-F5344CB8AC3E}">
        <p14:creationId xmlns:p14="http://schemas.microsoft.com/office/powerpoint/2010/main" val="89857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3" y="1777703"/>
            <a:ext cx="12776373" cy="7975893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0" y="200723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600" dirty="0"/>
              <a:t>Change Layout: Direction Down</a:t>
            </a:r>
          </a:p>
        </p:txBody>
      </p:sp>
    </p:spTree>
    <p:extLst>
      <p:ext uri="{BB962C8B-B14F-4D97-AF65-F5344CB8AC3E}">
        <p14:creationId xmlns:p14="http://schemas.microsoft.com/office/powerpoint/2010/main" val="214197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4" y="1777703"/>
            <a:ext cx="12776371" cy="7975893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0" y="200723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600" dirty="0"/>
              <a:t>Change Layout: Direction Right</a:t>
            </a:r>
          </a:p>
        </p:txBody>
      </p:sp>
    </p:spTree>
    <p:extLst>
      <p:ext uri="{BB962C8B-B14F-4D97-AF65-F5344CB8AC3E}">
        <p14:creationId xmlns:p14="http://schemas.microsoft.com/office/powerpoint/2010/main" val="2058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0" y="111515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600" dirty="0"/>
              <a:t>Simulation – Initialization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383" y="1229218"/>
            <a:ext cx="13427564" cy="911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2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0" y="111515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600" dirty="0"/>
              <a:t>Simulation – Tick 1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383" y="1229218"/>
            <a:ext cx="13427564" cy="911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0" y="111515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600" dirty="0"/>
              <a:t>Simulation – Tick 1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383" y="1229218"/>
            <a:ext cx="13427563" cy="911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3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0" y="111515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600" dirty="0"/>
              <a:t>Simulation – Tick 2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383" y="1229218"/>
            <a:ext cx="13427563" cy="911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29666" y="193157"/>
            <a:ext cx="8807947" cy="785807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1991:  Argos"/>
          <p:cNvSpPr txBox="1">
            <a:spLocks noGrp="1"/>
          </p:cNvSpPr>
          <p:nvPr>
            <p:ph type="title"/>
          </p:nvPr>
        </p:nvSpPr>
        <p:spPr>
          <a:xfrm>
            <a:off x="194604" y="1010869"/>
            <a:ext cx="3122048" cy="2159001"/>
          </a:xfrm>
          <a:prstGeom prst="rect">
            <a:avLst/>
          </a:prstGeom>
        </p:spPr>
        <p:txBody>
          <a:bodyPr/>
          <a:lstStyle/>
          <a:p>
            <a:pPr algn="l"/>
            <a:r>
              <a:t>1991: </a:t>
            </a:r>
            <a:br/>
            <a:r>
              <a:t>Argos</a:t>
            </a:r>
          </a:p>
        </p:txBody>
      </p:sp>
      <p:sp>
        <p:nvSpPr>
          <p:cNvPr id="179" name="Florence Maraninchi…"/>
          <p:cNvSpPr txBox="1"/>
          <p:nvPr/>
        </p:nvSpPr>
        <p:spPr>
          <a:xfrm>
            <a:off x="194604" y="8330900"/>
            <a:ext cx="12543009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2500">
                <a:solidFill>
                  <a:srgbClr val="434BC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dirty="0">
                <a:solidFill>
                  <a:schemeClr val="tx1"/>
                </a:solidFill>
              </a:rPr>
              <a:t>[</a:t>
            </a:r>
            <a:r>
              <a:rPr dirty="0">
                <a:solidFill>
                  <a:schemeClr val="tx1"/>
                </a:solidFill>
              </a:rPr>
              <a:t>Florence Maraninchi</a:t>
            </a:r>
            <a:r>
              <a:rPr lang="de-DE" dirty="0">
                <a:solidFill>
                  <a:schemeClr val="tx1"/>
                </a:solidFill>
              </a:rPr>
              <a:t>,</a:t>
            </a:r>
            <a:endParaRPr dirty="0">
              <a:solidFill>
                <a:schemeClr val="tx1"/>
              </a:solidFill>
            </a:endParaRPr>
          </a:p>
          <a:p>
            <a:pPr algn="l" defTabSz="457200"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rPr i="1" dirty="0">
                <a:solidFill>
                  <a:schemeClr val="tx1"/>
                </a:solidFill>
              </a:rPr>
              <a:t>The Argos language: Graphical Representation of Automata and Description of Reactive Systems</a:t>
            </a:r>
            <a:r>
              <a:rPr lang="de-DE" i="1" dirty="0">
                <a:solidFill>
                  <a:schemeClr val="tx1"/>
                </a:solidFill>
              </a:rPr>
              <a:t>, </a:t>
            </a:r>
            <a:r>
              <a:rPr dirty="0">
                <a:solidFill>
                  <a:schemeClr val="tx1"/>
                </a:solidFill>
              </a:rPr>
              <a:t>IEEE Workshop on Visual Languages, Kobe, Japan, 1991</a:t>
            </a:r>
            <a:r>
              <a:rPr lang="de-DE" dirty="0">
                <a:solidFill>
                  <a:schemeClr val="tx1"/>
                </a:solidFill>
              </a:rPr>
              <a:t>]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80" name="Text"/>
          <p:cNvSpPr txBox="1"/>
          <p:nvPr/>
        </p:nvSpPr>
        <p:spPr>
          <a:xfrm>
            <a:off x="6412229" y="4650897"/>
            <a:ext cx="1973835" cy="45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55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66039" algn="l" defTabSz="457200">
              <a:lnSpc>
                <a:spcPts val="2200"/>
              </a:lnSpc>
              <a:defRPr sz="1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81" name="Text"/>
          <p:cNvSpPr txBox="1"/>
          <p:nvPr/>
        </p:nvSpPr>
        <p:spPr>
          <a:xfrm>
            <a:off x="6412229" y="4650897"/>
            <a:ext cx="180341" cy="45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66039" algn="l" defTabSz="457200">
              <a:lnSpc>
                <a:spcPts val="2200"/>
              </a:lnSpc>
              <a:defRPr sz="1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9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3298111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0" y="111515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600" dirty="0"/>
              <a:t>Simulation – Tick 3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383" y="1229218"/>
            <a:ext cx="13427562" cy="911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0" y="111515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600" dirty="0"/>
              <a:t>Simulation – Tick 3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383" y="1229218"/>
            <a:ext cx="13427562" cy="91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4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0" y="111515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600" dirty="0"/>
              <a:t>Simulation – Tick 4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382" y="1229218"/>
            <a:ext cx="13427560" cy="91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2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0" y="111515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600" dirty="0"/>
              <a:t>Simulation – Tick 5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382" y="1229218"/>
            <a:ext cx="13427560" cy="911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8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0" y="111515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600" dirty="0"/>
              <a:t>Simulation – Tick 5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382" y="1229218"/>
            <a:ext cx="13427559" cy="911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6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0" y="111515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600" dirty="0"/>
              <a:t>Simulation – Tick 6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382" y="1229218"/>
            <a:ext cx="13427559" cy="911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9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Editing Efficiency: An Experiment"/>
          <p:cNvSpPr txBox="1">
            <a:spLocks noGrp="1"/>
          </p:cNvSpPr>
          <p:nvPr>
            <p:ph type="title"/>
          </p:nvPr>
        </p:nvSpPr>
        <p:spPr>
          <a:xfrm>
            <a:off x="342234" y="444500"/>
            <a:ext cx="12662568" cy="1027142"/>
          </a:xfrm>
          <a:prstGeom prst="rect">
            <a:avLst/>
          </a:prstGeom>
        </p:spPr>
        <p:txBody>
          <a:bodyPr>
            <a:normAutofit/>
          </a:bodyPr>
          <a:lstStyle>
            <a:lvl1pPr defTabSz="566674">
              <a:defRPr sz="5820"/>
            </a:lvl1pPr>
          </a:lstStyle>
          <a:p>
            <a:r>
              <a:t>Editing Efficiency: An Experiment</a:t>
            </a:r>
          </a:p>
        </p:txBody>
      </p:sp>
      <p:sp>
        <p:nvSpPr>
          <p:cNvPr id="330" name="Task: Create diagram from textual specification"/>
          <p:cNvSpPr txBox="1">
            <a:spLocks noGrp="1"/>
          </p:cNvSpPr>
          <p:nvPr>
            <p:ph type="body" sz="quarter" idx="1"/>
          </p:nvPr>
        </p:nvSpPr>
        <p:spPr>
          <a:xfrm>
            <a:off x="952501" y="1709442"/>
            <a:ext cx="11099800" cy="102714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Task: </a:t>
            </a:r>
            <a:r>
              <a:t>Create diagram from textual specification</a:t>
            </a:r>
          </a:p>
        </p:txBody>
      </p:sp>
      <p:pic>
        <p:nvPicPr>
          <p:cNvPr id="331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064" y="2625653"/>
            <a:ext cx="11976674" cy="5508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2400" y="8568085"/>
            <a:ext cx="609601" cy="812801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Fuhrmann, v. Hanxleden Taming Graphical Modeling  MODELS’10"/>
          <p:cNvSpPr txBox="1"/>
          <p:nvPr/>
        </p:nvSpPr>
        <p:spPr>
          <a:xfrm>
            <a:off x="1508398" y="8270804"/>
            <a:ext cx="8119717" cy="1416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algn="l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sz="2844" dirty="0">
                <a:solidFill>
                  <a:schemeClr val="tx1"/>
                </a:solidFill>
              </a:rPr>
              <a:t>Fuhrmann, v. Hanxleden</a:t>
            </a:r>
            <a:br>
              <a:rPr sz="2844" dirty="0">
                <a:solidFill>
                  <a:schemeClr val="tx1"/>
                </a:solidFill>
              </a:rPr>
            </a:br>
            <a:r>
              <a:rPr sz="2844" i="1" dirty="0">
                <a:solidFill>
                  <a:schemeClr val="tx1"/>
                </a:solidFill>
              </a:rPr>
              <a:t>Taming Graphical Modeling </a:t>
            </a:r>
            <a:br>
              <a:rPr sz="2844" i="1" dirty="0">
                <a:solidFill>
                  <a:schemeClr val="tx1"/>
                </a:solidFill>
              </a:rPr>
            </a:br>
            <a:r>
              <a:rPr sz="2844" dirty="0">
                <a:solidFill>
                  <a:schemeClr val="tx1"/>
                </a:solidFill>
              </a:rPr>
              <a:t>MODELS’10</a:t>
            </a:r>
          </a:p>
        </p:txBody>
      </p:sp>
      <p:sp>
        <p:nvSpPr>
          <p:cNvPr id="8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76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1895558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SCCharts – Classroom-Tested</a:t>
            </a:r>
          </a:p>
        </p:txBody>
      </p:sp>
      <p:pic>
        <p:nvPicPr>
          <p:cNvPr id="200" name="20140507_172954.jpg"/>
          <p:cNvPicPr>
            <a:picLocks noChangeAspect="1"/>
          </p:cNvPicPr>
          <p:nvPr/>
        </p:nvPicPr>
        <p:blipFill>
          <a:blip r:embed="rId2">
            <a:extLst/>
          </a:blip>
          <a:srcRect l="19367"/>
          <a:stretch>
            <a:fillRect/>
          </a:stretch>
        </p:blipFill>
        <p:spPr>
          <a:xfrm>
            <a:off x="1068682" y="1765300"/>
            <a:ext cx="10486034" cy="731520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5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77</a:t>
            </a:fld>
            <a:endParaRPr dirty="0"/>
          </a:p>
        </p:txBody>
      </p:sp>
    </p:spTree>
  </p:cSld>
  <p:clrMapOvr>
    <a:masterClrMapping/>
  </p:clrMapOvr>
  <p:transition spd="slow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SCCharts – Classroom-Tested</a:t>
            </a:r>
          </a:p>
        </p:txBody>
      </p:sp>
      <p:pic>
        <p:nvPicPr>
          <p:cNvPr id="204" name="20140507_172954.jpg"/>
          <p:cNvPicPr>
            <a:picLocks noChangeAspect="1"/>
          </p:cNvPicPr>
          <p:nvPr/>
        </p:nvPicPr>
        <p:blipFill>
          <a:blip r:embed="rId2">
            <a:extLst/>
          </a:blip>
          <a:srcRect l="19367"/>
          <a:stretch>
            <a:fillRect/>
          </a:stretch>
        </p:blipFill>
        <p:spPr>
          <a:xfrm>
            <a:off x="1068682" y="1765300"/>
            <a:ext cx="10486034" cy="731520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205" name="Shape 205"/>
          <p:cNvSpPr>
            <a:spLocks noGrp="1"/>
          </p:cNvSpPr>
          <p:nvPr>
            <p:ph type="body" idx="4294967295"/>
          </p:nvPr>
        </p:nvSpPr>
        <p:spPr>
          <a:xfrm>
            <a:off x="1008865" y="1765601"/>
            <a:ext cx="10511632" cy="7340601"/>
          </a:xfrm>
          <a:prstGeom prst="rect">
            <a:avLst/>
          </a:prstGeom>
          <a:gradFill>
            <a:gsLst>
              <a:gs pos="0">
                <a:srgbClr val="FBFBFB">
                  <a:alpha val="63073"/>
                </a:srgbClr>
              </a:gs>
              <a:gs pos="100000">
                <a:srgbClr val="BEBEBE">
                  <a:alpha val="63073"/>
                </a:srgbClr>
              </a:gs>
            </a:gsLst>
            <a:lin ang="5400000"/>
          </a:gradFill>
          <a:effectLst>
            <a:outerShdw blurRad="38100" dist="25400" dir="5400000" rotWithShape="0">
              <a:srgbClr val="000000">
                <a:alpha val="7350"/>
              </a:srgbClr>
            </a:outerShdw>
          </a:effectLst>
        </p:spPr>
        <p:txBody>
          <a:bodyPr/>
          <a:lstStyle/>
          <a:p>
            <a:pPr marL="673099" indent="-444499">
              <a:buClr>
                <a:srgbClr val="000000"/>
              </a:buClr>
              <a:defRPr sz="4600"/>
            </a:pPr>
            <a:r>
              <a:t>10.000 / 135.000  SCChart nodes </a:t>
            </a:r>
            <a:br/>
            <a:r>
              <a:t>before/after normalization</a:t>
            </a:r>
          </a:p>
          <a:p>
            <a:pPr marL="673099" indent="-444499">
              <a:buClr>
                <a:srgbClr val="000000"/>
              </a:buClr>
              <a:defRPr sz="4600"/>
            </a:pPr>
            <a:r>
              <a:t>650.000 lines of C-code</a:t>
            </a:r>
          </a:p>
          <a:p>
            <a:pPr marL="673099" indent="-444499">
              <a:buClr>
                <a:srgbClr val="000000"/>
              </a:buClr>
              <a:defRPr sz="4600"/>
            </a:pPr>
            <a:r>
              <a:t>Compiles in about 2 min’s</a:t>
            </a:r>
          </a:p>
          <a:p>
            <a:pPr marL="673099" indent="-444499">
              <a:buClr>
                <a:srgbClr val="000000"/>
              </a:buClr>
              <a:defRPr sz="4600"/>
            </a:pPr>
            <a:r>
              <a:t>2 ms reaction time</a:t>
            </a:r>
          </a:p>
        </p:txBody>
      </p:sp>
      <p:sp>
        <p:nvSpPr>
          <p:cNvPr id="6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78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225800"/>
            <a:ext cx="13004800" cy="3302000"/>
          </a:xfrm>
        </p:spPr>
        <p:txBody>
          <a:bodyPr>
            <a:normAutofit/>
          </a:bodyPr>
          <a:lstStyle/>
          <a:p>
            <a:r>
              <a:rPr lang="de-DE" sz="7200" dirty="0" err="1"/>
              <a:t>SCCharts</a:t>
            </a:r>
            <a:r>
              <a:rPr lang="de-DE" sz="7200" dirty="0"/>
              <a:t> – Modeling </a:t>
            </a:r>
            <a:r>
              <a:rPr lang="de-DE" sz="7200" dirty="0" err="1"/>
              <a:t>Dataflow</a:t>
            </a:r>
            <a:endParaRPr lang="de-DE" sz="7200" dirty="0"/>
          </a:p>
        </p:txBody>
      </p:sp>
    </p:spTree>
    <p:extLst>
      <p:ext uri="{BB962C8B-B14F-4D97-AF65-F5344CB8AC3E}">
        <p14:creationId xmlns:p14="http://schemas.microsoft.com/office/powerpoint/2010/main" val="100696667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1995: SyncCharts, a.k.a. Safe State Machin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1995: SyncCharts,</a:t>
            </a:r>
            <a:br/>
            <a:r>
              <a:t>a.k.a. Safe State Machines</a:t>
            </a:r>
          </a:p>
        </p:txBody>
      </p:sp>
      <p:sp>
        <p:nvSpPr>
          <p:cNvPr id="186" name="Charles André…"/>
          <p:cNvSpPr txBox="1"/>
          <p:nvPr/>
        </p:nvSpPr>
        <p:spPr>
          <a:xfrm>
            <a:off x="1501725" y="8350903"/>
            <a:ext cx="11326319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500">
                <a:solidFill>
                  <a:srgbClr val="434BC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dirty="0">
                <a:solidFill>
                  <a:schemeClr val="tx1"/>
                </a:solidFill>
              </a:rPr>
              <a:t>[</a:t>
            </a:r>
            <a:r>
              <a:rPr dirty="0">
                <a:solidFill>
                  <a:schemeClr val="tx1"/>
                </a:solidFill>
              </a:rPr>
              <a:t>Charles André</a:t>
            </a:r>
            <a:r>
              <a:rPr lang="de-DE" dirty="0">
                <a:solidFill>
                  <a:schemeClr val="tx1"/>
                </a:solidFill>
              </a:rPr>
              <a:t>,</a:t>
            </a:r>
            <a:endParaRPr dirty="0">
              <a:solidFill>
                <a:schemeClr val="tx1"/>
              </a:solidFill>
            </a:endParaRPr>
          </a:p>
          <a:p>
            <a:pPr algn="l" defTabSz="457200">
              <a:defRPr sz="2500">
                <a:latin typeface="Helvetica"/>
                <a:ea typeface="Helvetica"/>
                <a:cs typeface="Helvetica"/>
                <a:sym typeface="Helvetica"/>
              </a:defRPr>
            </a:pPr>
            <a:r>
              <a:rPr i="1" dirty="0">
                <a:solidFill>
                  <a:schemeClr val="tx1"/>
                </a:solidFill>
              </a:rPr>
              <a:t>SyncCharts: A Visual Representation of Reactive Behaviors</a:t>
            </a:r>
            <a:r>
              <a:rPr lang="de-DE" i="1" dirty="0">
                <a:solidFill>
                  <a:schemeClr val="tx1"/>
                </a:solidFill>
              </a:rPr>
              <a:t>,</a:t>
            </a:r>
            <a:endParaRPr i="1" dirty="0">
              <a:solidFill>
                <a:schemeClr val="tx1"/>
              </a:solidFill>
            </a:endParaRPr>
          </a:p>
          <a:p>
            <a:pPr algn="l" defTabSz="457200">
              <a:defRPr sz="2500">
                <a:solidFill>
                  <a:srgbClr val="8E91D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chemeClr val="tx1"/>
                </a:solidFill>
              </a:rPr>
              <a:t>Research Report 95-52, I3S, Sophia Antipolis, 1995</a:t>
            </a:r>
            <a:r>
              <a:rPr lang="de-DE" dirty="0">
                <a:solidFill>
                  <a:schemeClr val="tx1"/>
                </a:solidFill>
              </a:rPr>
              <a:t>]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87" name="Text"/>
          <p:cNvSpPr txBox="1"/>
          <p:nvPr/>
        </p:nvSpPr>
        <p:spPr>
          <a:xfrm>
            <a:off x="6412229" y="4650897"/>
            <a:ext cx="1973835" cy="45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55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66039" algn="l" defTabSz="457200">
              <a:lnSpc>
                <a:spcPts val="2200"/>
              </a:lnSpc>
              <a:defRPr sz="1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88" name="Text"/>
          <p:cNvSpPr txBox="1"/>
          <p:nvPr/>
        </p:nvSpPr>
        <p:spPr>
          <a:xfrm>
            <a:off x="6412229" y="4650897"/>
            <a:ext cx="180341" cy="45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55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66039" algn="l" defTabSz="457200">
              <a:lnSpc>
                <a:spcPts val="2200"/>
              </a:lnSpc>
              <a:defRPr sz="10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pic>
        <p:nvPicPr>
          <p:cNvPr id="189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301" y="2267462"/>
            <a:ext cx="12202346" cy="572875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755333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0" y="111515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600" dirty="0"/>
              <a:t>Dataflow View in ABRO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403" y="1373390"/>
            <a:ext cx="13603606" cy="897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0" y="111515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600"/>
              <a:t>Dataflow View </a:t>
            </a:r>
            <a:r>
              <a:rPr lang="en-US" sz="6600" dirty="0"/>
              <a:t>in ABRO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402" y="1373390"/>
            <a:ext cx="13603604" cy="897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1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0" y="111515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600"/>
              <a:t>Dataflow View </a:t>
            </a:r>
            <a:r>
              <a:rPr lang="en-US" sz="6600" dirty="0"/>
              <a:t>in ABRO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402" y="1373390"/>
            <a:ext cx="13603604" cy="897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7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0" y="111515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000" dirty="0"/>
              <a:t>Dataflow View, with Communication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1" y="1190020"/>
            <a:ext cx="13663025" cy="7915880"/>
          </a:xfrm>
          <a:prstGeom prst="rect">
            <a:avLst/>
          </a:prstGeom>
        </p:spPr>
      </p:pic>
      <p:sp>
        <p:nvSpPr>
          <p:cNvPr id="5" name="Fuhrmann, v. Hanxleden Taming Graphical Modeling  MODELS’10"/>
          <p:cNvSpPr txBox="1"/>
          <p:nvPr/>
        </p:nvSpPr>
        <p:spPr>
          <a:xfrm>
            <a:off x="546314" y="8436509"/>
            <a:ext cx="11839585" cy="1416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algn="l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sz="2276" dirty="0">
                <a:solidFill>
                  <a:schemeClr val="tx1"/>
                </a:solidFill>
              </a:rPr>
              <a:t>[Wechselberg, Schulz-Rosengarten, Smyth, von Hanxleden</a:t>
            </a:r>
            <a:br>
              <a:rPr sz="2276" dirty="0">
                <a:solidFill>
                  <a:schemeClr val="tx1"/>
                </a:solidFill>
              </a:rPr>
            </a:br>
            <a:r>
              <a:rPr lang="de-DE" sz="2276" i="1" dirty="0" err="1">
                <a:solidFill>
                  <a:schemeClr val="tx1"/>
                </a:solidFill>
              </a:rPr>
              <a:t>Augmenting</a:t>
            </a:r>
            <a:r>
              <a:rPr lang="de-DE" sz="2276" i="1" dirty="0">
                <a:solidFill>
                  <a:schemeClr val="tx1"/>
                </a:solidFill>
              </a:rPr>
              <a:t> State Models </a:t>
            </a:r>
            <a:r>
              <a:rPr lang="de-DE" sz="2276" i="1" dirty="0" err="1">
                <a:solidFill>
                  <a:schemeClr val="tx1"/>
                </a:solidFill>
              </a:rPr>
              <a:t>with</a:t>
            </a:r>
            <a:r>
              <a:rPr lang="de-DE" sz="2276" i="1" dirty="0">
                <a:solidFill>
                  <a:schemeClr val="tx1"/>
                </a:solidFill>
              </a:rPr>
              <a:t> Data Flow</a:t>
            </a:r>
            <a:br>
              <a:rPr sz="2276" i="1" dirty="0">
                <a:solidFill>
                  <a:schemeClr val="tx1"/>
                </a:solidFill>
              </a:rPr>
            </a:br>
            <a:r>
              <a:rPr lang="de-DE" sz="2276" dirty="0" err="1">
                <a:solidFill>
                  <a:schemeClr val="tx1"/>
                </a:solidFill>
              </a:rPr>
              <a:t>Principles</a:t>
            </a:r>
            <a:r>
              <a:rPr lang="de-DE" sz="2276" dirty="0">
                <a:solidFill>
                  <a:schemeClr val="tx1"/>
                </a:solidFill>
              </a:rPr>
              <a:t> </a:t>
            </a:r>
            <a:r>
              <a:rPr lang="de-DE" sz="2276" dirty="0" err="1">
                <a:solidFill>
                  <a:schemeClr val="tx1"/>
                </a:solidFill>
              </a:rPr>
              <a:t>of</a:t>
            </a:r>
            <a:r>
              <a:rPr lang="de-DE" sz="2276" dirty="0">
                <a:solidFill>
                  <a:schemeClr val="tx1"/>
                </a:solidFill>
              </a:rPr>
              <a:t> Modeling – LNCS Festschrift on Edward </a:t>
            </a:r>
            <a:r>
              <a:rPr lang="de-DE" sz="2276" dirty="0" err="1">
                <a:solidFill>
                  <a:schemeClr val="tx1"/>
                </a:solidFill>
              </a:rPr>
              <a:t>Lee's</a:t>
            </a:r>
            <a:r>
              <a:rPr lang="de-DE" sz="2276" dirty="0">
                <a:solidFill>
                  <a:schemeClr val="tx1"/>
                </a:solidFill>
              </a:rPr>
              <a:t> 60th </a:t>
            </a:r>
            <a:r>
              <a:rPr lang="de-DE" sz="2276" dirty="0" err="1">
                <a:solidFill>
                  <a:schemeClr val="tx1"/>
                </a:solidFill>
              </a:rPr>
              <a:t>Birthday</a:t>
            </a:r>
            <a:r>
              <a:rPr lang="de-DE" sz="2276" dirty="0">
                <a:solidFill>
                  <a:schemeClr val="tx1"/>
                </a:solidFill>
              </a:rPr>
              <a:t> (</a:t>
            </a:r>
            <a:r>
              <a:rPr lang="de-DE" sz="2276" dirty="0" err="1">
                <a:solidFill>
                  <a:schemeClr val="tx1"/>
                </a:solidFill>
              </a:rPr>
              <a:t>to</a:t>
            </a:r>
            <a:r>
              <a:rPr lang="de-DE" sz="2276" dirty="0">
                <a:solidFill>
                  <a:schemeClr val="tx1"/>
                </a:solidFill>
              </a:rPr>
              <a:t> </a:t>
            </a:r>
            <a:r>
              <a:rPr lang="de-DE" sz="2276" dirty="0" err="1">
                <a:solidFill>
                  <a:schemeClr val="tx1"/>
                </a:solidFill>
              </a:rPr>
              <a:t>appear</a:t>
            </a:r>
            <a:r>
              <a:rPr lang="de-DE" sz="2276" dirty="0">
                <a:solidFill>
                  <a:schemeClr val="tx1"/>
                </a:solidFill>
              </a:rPr>
              <a:t>)]</a:t>
            </a:r>
            <a:endParaRPr sz="227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5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0" y="111515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000" dirty="0"/>
              <a:t>Dataflow View, with Communication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1" y="1190020"/>
            <a:ext cx="13663025" cy="7915879"/>
          </a:xfrm>
          <a:prstGeom prst="rect">
            <a:avLst/>
          </a:prstGeom>
        </p:spPr>
      </p:pic>
      <p:sp>
        <p:nvSpPr>
          <p:cNvPr id="5" name="Fuhrmann, v. Hanxleden Taming Graphical Modeling  MODELS’10"/>
          <p:cNvSpPr txBox="1"/>
          <p:nvPr/>
        </p:nvSpPr>
        <p:spPr>
          <a:xfrm>
            <a:off x="546314" y="8436509"/>
            <a:ext cx="11839585" cy="1416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algn="l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sz="2276" dirty="0">
                <a:solidFill>
                  <a:schemeClr val="tx1"/>
                </a:solidFill>
              </a:rPr>
              <a:t>[Wechselberg, Schulz-Rosengarten, Smyth, von Hanxleden</a:t>
            </a:r>
            <a:br>
              <a:rPr sz="2276" dirty="0">
                <a:solidFill>
                  <a:schemeClr val="tx1"/>
                </a:solidFill>
              </a:rPr>
            </a:br>
            <a:r>
              <a:rPr lang="de-DE" sz="2276" i="1" dirty="0" err="1">
                <a:solidFill>
                  <a:schemeClr val="tx1"/>
                </a:solidFill>
              </a:rPr>
              <a:t>Augmenting</a:t>
            </a:r>
            <a:r>
              <a:rPr lang="de-DE" sz="2276" i="1" dirty="0">
                <a:solidFill>
                  <a:schemeClr val="tx1"/>
                </a:solidFill>
              </a:rPr>
              <a:t> State Models </a:t>
            </a:r>
            <a:r>
              <a:rPr lang="de-DE" sz="2276" i="1" dirty="0" err="1">
                <a:solidFill>
                  <a:schemeClr val="tx1"/>
                </a:solidFill>
              </a:rPr>
              <a:t>with</a:t>
            </a:r>
            <a:r>
              <a:rPr lang="de-DE" sz="2276" i="1" dirty="0">
                <a:solidFill>
                  <a:schemeClr val="tx1"/>
                </a:solidFill>
              </a:rPr>
              <a:t> Data Flow</a:t>
            </a:r>
            <a:br>
              <a:rPr sz="2276" i="1" dirty="0">
                <a:solidFill>
                  <a:schemeClr val="tx1"/>
                </a:solidFill>
              </a:rPr>
            </a:br>
            <a:r>
              <a:rPr lang="de-DE" sz="2276" dirty="0" err="1">
                <a:solidFill>
                  <a:schemeClr val="tx1"/>
                </a:solidFill>
              </a:rPr>
              <a:t>Principles</a:t>
            </a:r>
            <a:r>
              <a:rPr lang="de-DE" sz="2276" dirty="0">
                <a:solidFill>
                  <a:schemeClr val="tx1"/>
                </a:solidFill>
              </a:rPr>
              <a:t> </a:t>
            </a:r>
            <a:r>
              <a:rPr lang="de-DE" sz="2276" dirty="0" err="1">
                <a:solidFill>
                  <a:schemeClr val="tx1"/>
                </a:solidFill>
              </a:rPr>
              <a:t>of</a:t>
            </a:r>
            <a:r>
              <a:rPr lang="de-DE" sz="2276" dirty="0">
                <a:solidFill>
                  <a:schemeClr val="tx1"/>
                </a:solidFill>
              </a:rPr>
              <a:t> Modeling – LNCS Festschrift on Edward </a:t>
            </a:r>
            <a:r>
              <a:rPr lang="de-DE" sz="2276" dirty="0" err="1">
                <a:solidFill>
                  <a:schemeClr val="tx1"/>
                </a:solidFill>
              </a:rPr>
              <a:t>Lee's</a:t>
            </a:r>
            <a:r>
              <a:rPr lang="de-DE" sz="2276" dirty="0">
                <a:solidFill>
                  <a:schemeClr val="tx1"/>
                </a:solidFill>
              </a:rPr>
              <a:t> 60th </a:t>
            </a:r>
            <a:r>
              <a:rPr lang="de-DE" sz="2276" dirty="0" err="1">
                <a:solidFill>
                  <a:schemeClr val="tx1"/>
                </a:solidFill>
              </a:rPr>
              <a:t>Birthday</a:t>
            </a:r>
            <a:r>
              <a:rPr lang="de-DE" sz="2276" dirty="0">
                <a:solidFill>
                  <a:schemeClr val="tx1"/>
                </a:solidFill>
              </a:rPr>
              <a:t> (</a:t>
            </a:r>
            <a:r>
              <a:rPr lang="de-DE" sz="2276" dirty="0" err="1">
                <a:solidFill>
                  <a:schemeClr val="tx1"/>
                </a:solidFill>
              </a:rPr>
              <a:t>to</a:t>
            </a:r>
            <a:r>
              <a:rPr lang="de-DE" sz="2276" dirty="0">
                <a:solidFill>
                  <a:schemeClr val="tx1"/>
                </a:solidFill>
              </a:rPr>
              <a:t> </a:t>
            </a:r>
            <a:r>
              <a:rPr lang="de-DE" sz="2276" dirty="0" err="1">
                <a:solidFill>
                  <a:schemeClr val="tx1"/>
                </a:solidFill>
              </a:rPr>
              <a:t>appear</a:t>
            </a:r>
            <a:r>
              <a:rPr lang="de-DE" sz="2276" dirty="0">
                <a:solidFill>
                  <a:schemeClr val="tx1"/>
                </a:solidFill>
              </a:rPr>
              <a:t>)]</a:t>
            </a:r>
            <a:endParaRPr sz="227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16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0" y="111515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000" dirty="0"/>
              <a:t>Dataflow View, with Communication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1" y="1190020"/>
            <a:ext cx="13663024" cy="7915879"/>
          </a:xfrm>
          <a:prstGeom prst="rect">
            <a:avLst/>
          </a:prstGeom>
        </p:spPr>
      </p:pic>
      <p:sp>
        <p:nvSpPr>
          <p:cNvPr id="5" name="Fuhrmann, v. Hanxleden Taming Graphical Modeling  MODELS’10"/>
          <p:cNvSpPr txBox="1"/>
          <p:nvPr/>
        </p:nvSpPr>
        <p:spPr>
          <a:xfrm>
            <a:off x="546314" y="8436509"/>
            <a:ext cx="11839585" cy="1416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algn="l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sz="2276" dirty="0">
                <a:solidFill>
                  <a:schemeClr val="tx1"/>
                </a:solidFill>
              </a:rPr>
              <a:t>[Wechselberg, Schulz-Rosengarten, Smyth, von Hanxleden</a:t>
            </a:r>
            <a:br>
              <a:rPr sz="2276" dirty="0">
                <a:solidFill>
                  <a:schemeClr val="tx1"/>
                </a:solidFill>
              </a:rPr>
            </a:br>
            <a:r>
              <a:rPr lang="de-DE" sz="2276" i="1" dirty="0" err="1">
                <a:solidFill>
                  <a:schemeClr val="tx1"/>
                </a:solidFill>
              </a:rPr>
              <a:t>Augmenting</a:t>
            </a:r>
            <a:r>
              <a:rPr lang="de-DE" sz="2276" i="1" dirty="0">
                <a:solidFill>
                  <a:schemeClr val="tx1"/>
                </a:solidFill>
              </a:rPr>
              <a:t> State Models </a:t>
            </a:r>
            <a:r>
              <a:rPr lang="de-DE" sz="2276" i="1" dirty="0" err="1">
                <a:solidFill>
                  <a:schemeClr val="tx1"/>
                </a:solidFill>
              </a:rPr>
              <a:t>with</a:t>
            </a:r>
            <a:r>
              <a:rPr lang="de-DE" sz="2276" i="1" dirty="0">
                <a:solidFill>
                  <a:schemeClr val="tx1"/>
                </a:solidFill>
              </a:rPr>
              <a:t> Data Flow</a:t>
            </a:r>
            <a:br>
              <a:rPr sz="2276" i="1" dirty="0">
                <a:solidFill>
                  <a:schemeClr val="tx1"/>
                </a:solidFill>
              </a:rPr>
            </a:br>
            <a:r>
              <a:rPr lang="de-DE" sz="2276" dirty="0" err="1">
                <a:solidFill>
                  <a:schemeClr val="tx1"/>
                </a:solidFill>
              </a:rPr>
              <a:t>Principles</a:t>
            </a:r>
            <a:r>
              <a:rPr lang="de-DE" sz="2276" dirty="0">
                <a:solidFill>
                  <a:schemeClr val="tx1"/>
                </a:solidFill>
              </a:rPr>
              <a:t> </a:t>
            </a:r>
            <a:r>
              <a:rPr lang="de-DE" sz="2276" dirty="0" err="1">
                <a:solidFill>
                  <a:schemeClr val="tx1"/>
                </a:solidFill>
              </a:rPr>
              <a:t>of</a:t>
            </a:r>
            <a:r>
              <a:rPr lang="de-DE" sz="2276" dirty="0">
                <a:solidFill>
                  <a:schemeClr val="tx1"/>
                </a:solidFill>
              </a:rPr>
              <a:t> Modeling – LNCS Festschrift on Edward </a:t>
            </a:r>
            <a:r>
              <a:rPr lang="de-DE" sz="2276" dirty="0" err="1">
                <a:solidFill>
                  <a:schemeClr val="tx1"/>
                </a:solidFill>
              </a:rPr>
              <a:t>Lee's</a:t>
            </a:r>
            <a:r>
              <a:rPr lang="de-DE" sz="2276" dirty="0">
                <a:solidFill>
                  <a:schemeClr val="tx1"/>
                </a:solidFill>
              </a:rPr>
              <a:t> 60th </a:t>
            </a:r>
            <a:r>
              <a:rPr lang="de-DE" sz="2276" dirty="0" err="1">
                <a:solidFill>
                  <a:schemeClr val="tx1"/>
                </a:solidFill>
              </a:rPr>
              <a:t>Birthday</a:t>
            </a:r>
            <a:r>
              <a:rPr lang="de-DE" sz="2276" dirty="0">
                <a:solidFill>
                  <a:schemeClr val="tx1"/>
                </a:solidFill>
              </a:rPr>
              <a:t> (</a:t>
            </a:r>
            <a:r>
              <a:rPr lang="de-DE" sz="2276" dirty="0" err="1">
                <a:solidFill>
                  <a:schemeClr val="tx1"/>
                </a:solidFill>
              </a:rPr>
              <a:t>to</a:t>
            </a:r>
            <a:r>
              <a:rPr lang="de-DE" sz="2276" dirty="0">
                <a:solidFill>
                  <a:schemeClr val="tx1"/>
                </a:solidFill>
              </a:rPr>
              <a:t> </a:t>
            </a:r>
            <a:r>
              <a:rPr lang="de-DE" sz="2276" dirty="0" err="1">
                <a:solidFill>
                  <a:schemeClr val="tx1"/>
                </a:solidFill>
              </a:rPr>
              <a:t>appear</a:t>
            </a:r>
            <a:r>
              <a:rPr lang="de-DE" sz="2276" dirty="0">
                <a:solidFill>
                  <a:schemeClr val="tx1"/>
                </a:solidFill>
              </a:rPr>
              <a:t>)]</a:t>
            </a:r>
            <a:endParaRPr sz="227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1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0" y="111515"/>
            <a:ext cx="13004800" cy="1548839"/>
          </a:xfrm>
          <a:prstGeom prst="rect">
            <a:avLst/>
          </a:prstGeom>
        </p:spPr>
        <p:txBody>
          <a:bodyPr anchor="ctr" anchorCtr="0"/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000" dirty="0"/>
              <a:t>Dataflow View, with Communication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1" y="1190020"/>
            <a:ext cx="13663024" cy="7915878"/>
          </a:xfrm>
          <a:prstGeom prst="rect">
            <a:avLst/>
          </a:prstGeom>
        </p:spPr>
      </p:pic>
      <p:sp>
        <p:nvSpPr>
          <p:cNvPr id="5" name="Fuhrmann, v. Hanxleden Taming Graphical Modeling  MODELS’10"/>
          <p:cNvSpPr txBox="1"/>
          <p:nvPr/>
        </p:nvSpPr>
        <p:spPr>
          <a:xfrm>
            <a:off x="546314" y="8436509"/>
            <a:ext cx="11839585" cy="1416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algn="l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sz="2276" dirty="0">
                <a:solidFill>
                  <a:schemeClr val="tx1"/>
                </a:solidFill>
              </a:rPr>
              <a:t>[Wechselberg, Schulz-Rosengarten, Smyth, von Hanxleden</a:t>
            </a:r>
            <a:br>
              <a:rPr sz="2276" dirty="0">
                <a:solidFill>
                  <a:schemeClr val="tx1"/>
                </a:solidFill>
              </a:rPr>
            </a:br>
            <a:r>
              <a:rPr lang="de-DE" sz="2276" i="1" dirty="0" err="1">
                <a:solidFill>
                  <a:schemeClr val="tx1"/>
                </a:solidFill>
              </a:rPr>
              <a:t>Augmenting</a:t>
            </a:r>
            <a:r>
              <a:rPr lang="de-DE" sz="2276" i="1" dirty="0">
                <a:solidFill>
                  <a:schemeClr val="tx1"/>
                </a:solidFill>
              </a:rPr>
              <a:t> State Models </a:t>
            </a:r>
            <a:r>
              <a:rPr lang="de-DE" sz="2276" i="1" dirty="0" err="1">
                <a:solidFill>
                  <a:schemeClr val="tx1"/>
                </a:solidFill>
              </a:rPr>
              <a:t>with</a:t>
            </a:r>
            <a:r>
              <a:rPr lang="de-DE" sz="2276" i="1" dirty="0">
                <a:solidFill>
                  <a:schemeClr val="tx1"/>
                </a:solidFill>
              </a:rPr>
              <a:t> Data Flow</a:t>
            </a:r>
            <a:br>
              <a:rPr sz="2276" i="1" dirty="0">
                <a:solidFill>
                  <a:schemeClr val="tx1"/>
                </a:solidFill>
              </a:rPr>
            </a:br>
            <a:r>
              <a:rPr lang="de-DE" sz="2276" dirty="0" err="1">
                <a:solidFill>
                  <a:schemeClr val="tx1"/>
                </a:solidFill>
              </a:rPr>
              <a:t>Principles</a:t>
            </a:r>
            <a:r>
              <a:rPr lang="de-DE" sz="2276" dirty="0">
                <a:solidFill>
                  <a:schemeClr val="tx1"/>
                </a:solidFill>
              </a:rPr>
              <a:t> </a:t>
            </a:r>
            <a:r>
              <a:rPr lang="de-DE" sz="2276" dirty="0" err="1">
                <a:solidFill>
                  <a:schemeClr val="tx1"/>
                </a:solidFill>
              </a:rPr>
              <a:t>of</a:t>
            </a:r>
            <a:r>
              <a:rPr lang="de-DE" sz="2276" dirty="0">
                <a:solidFill>
                  <a:schemeClr val="tx1"/>
                </a:solidFill>
              </a:rPr>
              <a:t> Modeling – LNCS Festschrift on Edward </a:t>
            </a:r>
            <a:r>
              <a:rPr lang="de-DE" sz="2276" dirty="0" err="1">
                <a:solidFill>
                  <a:schemeClr val="tx1"/>
                </a:solidFill>
              </a:rPr>
              <a:t>Lee's</a:t>
            </a:r>
            <a:r>
              <a:rPr lang="de-DE" sz="2276" dirty="0">
                <a:solidFill>
                  <a:schemeClr val="tx1"/>
                </a:solidFill>
              </a:rPr>
              <a:t> 60th </a:t>
            </a:r>
            <a:r>
              <a:rPr lang="de-DE" sz="2276" dirty="0" err="1">
                <a:solidFill>
                  <a:schemeClr val="tx1"/>
                </a:solidFill>
              </a:rPr>
              <a:t>Birthday</a:t>
            </a:r>
            <a:r>
              <a:rPr lang="de-DE" sz="2276" dirty="0">
                <a:solidFill>
                  <a:schemeClr val="tx1"/>
                </a:solidFill>
              </a:rPr>
              <a:t> (</a:t>
            </a:r>
            <a:r>
              <a:rPr lang="de-DE" sz="2276" dirty="0" err="1">
                <a:solidFill>
                  <a:schemeClr val="tx1"/>
                </a:solidFill>
              </a:rPr>
              <a:t>to</a:t>
            </a:r>
            <a:r>
              <a:rPr lang="de-DE" sz="2276" dirty="0">
                <a:solidFill>
                  <a:schemeClr val="tx1"/>
                </a:solidFill>
              </a:rPr>
              <a:t> </a:t>
            </a:r>
            <a:r>
              <a:rPr lang="de-DE" sz="2276" dirty="0" err="1">
                <a:solidFill>
                  <a:schemeClr val="tx1"/>
                </a:solidFill>
              </a:rPr>
              <a:t>appear</a:t>
            </a:r>
            <a:r>
              <a:rPr lang="de-DE" sz="2276" dirty="0">
                <a:solidFill>
                  <a:schemeClr val="tx1"/>
                </a:solidFill>
              </a:rPr>
              <a:t>)]</a:t>
            </a:r>
            <a:endParaRPr sz="227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25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hrmann, v. Hanxleden Taming Graphical Modeling  MODELS’10"/>
          <p:cNvSpPr txBox="1"/>
          <p:nvPr/>
        </p:nvSpPr>
        <p:spPr>
          <a:xfrm>
            <a:off x="330966" y="8233265"/>
            <a:ext cx="11839585" cy="1416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algn="l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sz="2844" dirty="0">
                <a:solidFill>
                  <a:schemeClr val="tx1"/>
                </a:solidFill>
              </a:rPr>
              <a:t>[</a:t>
            </a:r>
            <a:r>
              <a:rPr lang="de-DE" sz="2844" dirty="0" err="1">
                <a:solidFill>
                  <a:schemeClr val="tx1"/>
                </a:solidFill>
              </a:rPr>
              <a:t>Colaço</a:t>
            </a:r>
            <a:r>
              <a:rPr lang="de-DE" sz="2844" dirty="0">
                <a:solidFill>
                  <a:schemeClr val="tx1"/>
                </a:solidFill>
              </a:rPr>
              <a:t>, </a:t>
            </a:r>
            <a:r>
              <a:rPr lang="de-DE" sz="2844" dirty="0" err="1">
                <a:solidFill>
                  <a:schemeClr val="tx1"/>
                </a:solidFill>
              </a:rPr>
              <a:t>Pagano</a:t>
            </a:r>
            <a:r>
              <a:rPr lang="de-DE" sz="2844" dirty="0">
                <a:solidFill>
                  <a:schemeClr val="tx1"/>
                </a:solidFill>
              </a:rPr>
              <a:t>, </a:t>
            </a:r>
            <a:r>
              <a:rPr lang="de-DE" sz="2844" dirty="0" err="1">
                <a:solidFill>
                  <a:schemeClr val="tx1"/>
                </a:solidFill>
              </a:rPr>
              <a:t>Pouzet</a:t>
            </a:r>
            <a:r>
              <a:rPr lang="de-DE" sz="2844" dirty="0">
                <a:solidFill>
                  <a:schemeClr val="tx1"/>
                </a:solidFill>
              </a:rPr>
              <a:t>,</a:t>
            </a:r>
            <a:br>
              <a:rPr sz="2844" dirty="0">
                <a:solidFill>
                  <a:schemeClr val="tx1"/>
                </a:solidFill>
              </a:rPr>
            </a:br>
            <a:r>
              <a:rPr lang="de-DE" sz="2844" i="1" dirty="0">
                <a:solidFill>
                  <a:schemeClr val="tx1"/>
                </a:solidFill>
              </a:rPr>
              <a:t>A </a:t>
            </a:r>
            <a:r>
              <a:rPr lang="de-DE" sz="2844" i="1" dirty="0" err="1">
                <a:solidFill>
                  <a:schemeClr val="tx1"/>
                </a:solidFill>
              </a:rPr>
              <a:t>Conservative</a:t>
            </a:r>
            <a:r>
              <a:rPr lang="de-DE" sz="2844" i="1" dirty="0">
                <a:solidFill>
                  <a:schemeClr val="tx1"/>
                </a:solidFill>
              </a:rPr>
              <a:t> Extension </a:t>
            </a:r>
            <a:r>
              <a:rPr lang="de-DE" sz="2844" i="1" dirty="0" err="1">
                <a:solidFill>
                  <a:schemeClr val="tx1"/>
                </a:solidFill>
              </a:rPr>
              <a:t>of</a:t>
            </a:r>
            <a:r>
              <a:rPr lang="de-DE" sz="2844" i="1" dirty="0">
                <a:solidFill>
                  <a:schemeClr val="tx1"/>
                </a:solidFill>
              </a:rPr>
              <a:t> </a:t>
            </a:r>
            <a:r>
              <a:rPr lang="de-DE" sz="2844" i="1" dirty="0" err="1">
                <a:solidFill>
                  <a:schemeClr val="tx1"/>
                </a:solidFill>
              </a:rPr>
              <a:t>Synchronous</a:t>
            </a:r>
            <a:r>
              <a:rPr lang="de-DE" sz="2844" i="1" dirty="0">
                <a:solidFill>
                  <a:schemeClr val="tx1"/>
                </a:solidFill>
              </a:rPr>
              <a:t> </a:t>
            </a:r>
            <a:r>
              <a:rPr lang="de-DE" sz="2844" i="1" dirty="0" err="1">
                <a:solidFill>
                  <a:schemeClr val="tx1"/>
                </a:solidFill>
              </a:rPr>
              <a:t>Dataflow</a:t>
            </a:r>
            <a:r>
              <a:rPr lang="de-DE" sz="2844" i="1" dirty="0">
                <a:solidFill>
                  <a:schemeClr val="tx1"/>
                </a:solidFill>
              </a:rPr>
              <a:t> </a:t>
            </a:r>
            <a:r>
              <a:rPr lang="de-DE" sz="2844" i="1" dirty="0" err="1">
                <a:solidFill>
                  <a:schemeClr val="tx1"/>
                </a:solidFill>
              </a:rPr>
              <a:t>with</a:t>
            </a:r>
            <a:r>
              <a:rPr lang="de-DE" sz="2844" i="1" dirty="0">
                <a:solidFill>
                  <a:schemeClr val="tx1"/>
                </a:solidFill>
              </a:rPr>
              <a:t> State Machines,</a:t>
            </a:r>
            <a:br>
              <a:rPr sz="2844" i="1" dirty="0">
                <a:solidFill>
                  <a:schemeClr val="tx1"/>
                </a:solidFill>
              </a:rPr>
            </a:br>
            <a:r>
              <a:rPr lang="de-DE" sz="2844" dirty="0">
                <a:solidFill>
                  <a:schemeClr val="tx1"/>
                </a:solidFill>
              </a:rPr>
              <a:t>EMSOFT'05]</a:t>
            </a:r>
            <a:endParaRPr sz="2844" dirty="0">
              <a:solidFill>
                <a:schemeClr val="tx1"/>
              </a:solidFill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0040"/>
            <a:ext cx="13004800" cy="7396095"/>
          </a:xfrm>
          <a:prstGeom prst="rect">
            <a:avLst/>
          </a:prstGeom>
        </p:spPr>
      </p:pic>
      <p:sp>
        <p:nvSpPr>
          <p:cNvPr id="8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87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2641280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1" y="-223893"/>
            <a:ext cx="14803881" cy="9670434"/>
          </a:xfrm>
          <a:prstGeom prst="rect">
            <a:avLst/>
          </a:prstGeom>
        </p:spPr>
      </p:pic>
      <p:sp>
        <p:nvSpPr>
          <p:cNvPr id="4" name="Fuhrmann, v. Hanxleden Taming Graphical Modeling  MODELS’10"/>
          <p:cNvSpPr txBox="1"/>
          <p:nvPr/>
        </p:nvSpPr>
        <p:spPr>
          <a:xfrm>
            <a:off x="1508398" y="8814364"/>
            <a:ext cx="10602322" cy="872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algn="l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sz="2844" dirty="0"/>
              <a:t>[Clement </a:t>
            </a:r>
            <a:r>
              <a:rPr lang="de-DE" sz="2844" dirty="0" err="1"/>
              <a:t>Pascutto</a:t>
            </a:r>
            <a:r>
              <a:rPr lang="de-DE" sz="2844" dirty="0"/>
              <a:t> (ENS), </a:t>
            </a:r>
            <a:r>
              <a:rPr lang="de-DE" sz="2844" dirty="0" err="1"/>
              <a:t>Internship</a:t>
            </a:r>
            <a:r>
              <a:rPr lang="de-DE" sz="2844" dirty="0"/>
              <a:t> </a:t>
            </a:r>
            <a:r>
              <a:rPr lang="de-DE" sz="2844" dirty="0" err="1"/>
              <a:t>project</a:t>
            </a:r>
            <a:r>
              <a:rPr lang="de-DE" sz="2844" dirty="0"/>
              <a:t> at Kiel]</a:t>
            </a:r>
            <a:endParaRPr sz="2844" dirty="0"/>
          </a:p>
        </p:txBody>
      </p:sp>
    </p:spTree>
    <p:extLst>
      <p:ext uri="{BB962C8B-B14F-4D97-AF65-F5344CB8AC3E}">
        <p14:creationId xmlns:p14="http://schemas.microsoft.com/office/powerpoint/2010/main" val="388502662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1" y="-223893"/>
            <a:ext cx="14803881" cy="9670436"/>
          </a:xfrm>
          <a:prstGeom prst="rect">
            <a:avLst/>
          </a:prstGeom>
        </p:spPr>
      </p:pic>
      <p:sp>
        <p:nvSpPr>
          <p:cNvPr id="5" name="Fuhrmann, v. Hanxleden Taming Graphical Modeling  MODELS’10"/>
          <p:cNvSpPr txBox="1"/>
          <p:nvPr/>
        </p:nvSpPr>
        <p:spPr>
          <a:xfrm>
            <a:off x="1508398" y="8814364"/>
            <a:ext cx="10602322" cy="872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/>
          <a:p>
            <a:pPr algn="l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de-DE" sz="2844" dirty="0"/>
              <a:t>[Clement </a:t>
            </a:r>
            <a:r>
              <a:rPr lang="de-DE" sz="2844" dirty="0" err="1"/>
              <a:t>Pascutto</a:t>
            </a:r>
            <a:r>
              <a:rPr lang="de-DE" sz="2844" dirty="0"/>
              <a:t> (ENS), </a:t>
            </a:r>
            <a:r>
              <a:rPr lang="de-DE" sz="2844" dirty="0" err="1"/>
              <a:t>Internship</a:t>
            </a:r>
            <a:r>
              <a:rPr lang="de-DE" sz="2844" dirty="0"/>
              <a:t> </a:t>
            </a:r>
            <a:r>
              <a:rPr lang="de-DE" sz="2844" dirty="0" err="1"/>
              <a:t>project</a:t>
            </a:r>
            <a:r>
              <a:rPr lang="de-DE" sz="2844" dirty="0"/>
              <a:t> at Kiel]</a:t>
            </a:r>
            <a:endParaRPr sz="2844" dirty="0"/>
          </a:p>
        </p:txBody>
      </p:sp>
    </p:spTree>
    <p:extLst>
      <p:ext uri="{BB962C8B-B14F-4D97-AF65-F5344CB8AC3E}">
        <p14:creationId xmlns:p14="http://schemas.microsoft.com/office/powerpoint/2010/main" val="121395335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225800"/>
            <a:ext cx="13004800" cy="3302000"/>
          </a:xfrm>
        </p:spPr>
        <p:txBody>
          <a:bodyPr/>
          <a:lstStyle/>
          <a:p>
            <a:r>
              <a:rPr lang="de-DE" dirty="0" err="1"/>
              <a:t>SCCharts</a:t>
            </a:r>
            <a:r>
              <a:rPr lang="de-DE" dirty="0"/>
              <a:t> – Motivation</a:t>
            </a:r>
          </a:p>
        </p:txBody>
      </p:sp>
    </p:spTree>
    <p:extLst>
      <p:ext uri="{BB962C8B-B14F-4D97-AF65-F5344CB8AC3E}">
        <p14:creationId xmlns:p14="http://schemas.microsoft.com/office/powerpoint/2010/main" val="769586055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1" y="-223893"/>
            <a:ext cx="14803881" cy="967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74178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225800"/>
            <a:ext cx="13004800" cy="3302000"/>
          </a:xfrm>
        </p:spPr>
        <p:txBody>
          <a:bodyPr>
            <a:normAutofit/>
          </a:bodyPr>
          <a:lstStyle/>
          <a:p>
            <a:r>
              <a:rPr lang="de-DE" sz="7200" dirty="0" err="1"/>
              <a:t>From</a:t>
            </a:r>
            <a:r>
              <a:rPr lang="de-DE" sz="7200" dirty="0"/>
              <a:t> C </a:t>
            </a:r>
            <a:r>
              <a:rPr lang="de-DE" sz="7200" dirty="0" err="1"/>
              <a:t>to</a:t>
            </a:r>
            <a:r>
              <a:rPr lang="de-DE" sz="7200" dirty="0"/>
              <a:t> </a:t>
            </a:r>
            <a:r>
              <a:rPr lang="de-DE" sz="7200" dirty="0" err="1"/>
              <a:t>SCCharts</a:t>
            </a:r>
            <a:endParaRPr lang="de-DE" sz="7200" dirty="0"/>
          </a:p>
        </p:txBody>
      </p:sp>
    </p:spTree>
    <p:extLst>
      <p:ext uri="{BB962C8B-B14F-4D97-AF65-F5344CB8AC3E}">
        <p14:creationId xmlns:p14="http://schemas.microsoft.com/office/powerpoint/2010/main" val="1774251682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78" y="-113126"/>
            <a:ext cx="12965022" cy="1885245"/>
          </a:xfrm>
        </p:spPr>
        <p:txBody>
          <a:bodyPr>
            <a:normAutofit/>
          </a:bodyPr>
          <a:lstStyle/>
          <a:p>
            <a:r>
              <a:rPr lang="en-US" sz="6000" dirty="0"/>
              <a:t>Extracting Visual Models from C</a:t>
            </a: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593424" y="8639508"/>
            <a:ext cx="11103276" cy="1257539"/>
          </a:xfrm>
          <a:prstGeom prst="rect">
            <a:avLst/>
          </a:prstGeom>
        </p:spPr>
        <p:txBody>
          <a:bodyPr vert="horz" lIns="130048" tIns="65024" rIns="130048" bIns="65024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3413" dirty="0"/>
              <a:t>[Smyth, </a:t>
            </a:r>
            <a:r>
              <a:rPr lang="de-DE" sz="3413" dirty="0" err="1"/>
              <a:t>Lenga</a:t>
            </a:r>
            <a:r>
              <a:rPr lang="de-DE" sz="3413" dirty="0"/>
              <a:t>, von </a:t>
            </a:r>
            <a:r>
              <a:rPr lang="de-DE" sz="3413" dirty="0" err="1"/>
              <a:t>Hanxleden</a:t>
            </a:r>
            <a:r>
              <a:rPr lang="de-DE" sz="3413" dirty="0"/>
              <a:t>,</a:t>
            </a:r>
          </a:p>
          <a:p>
            <a:pPr marL="0" indent="0">
              <a:buNone/>
            </a:pPr>
            <a:r>
              <a:rPr lang="de-DE" sz="3413" i="1" dirty="0"/>
              <a:t>Model </a:t>
            </a:r>
            <a:r>
              <a:rPr lang="de-DE" sz="3413" i="1" dirty="0" err="1"/>
              <a:t>Extraction</a:t>
            </a:r>
            <a:r>
              <a:rPr lang="de-DE" sz="3413" i="1" dirty="0"/>
              <a:t> </a:t>
            </a:r>
            <a:r>
              <a:rPr lang="de-DE" sz="3413" i="1" dirty="0" err="1"/>
              <a:t>of</a:t>
            </a:r>
            <a:r>
              <a:rPr lang="de-DE" sz="3413" i="1" dirty="0"/>
              <a:t> Legacy C Code in </a:t>
            </a:r>
            <a:r>
              <a:rPr lang="de-DE" sz="3413" i="1" dirty="0" err="1"/>
              <a:t>SCCharts</a:t>
            </a:r>
            <a:r>
              <a:rPr lang="de-DE" sz="3413" i="1" dirty="0"/>
              <a:t>, </a:t>
            </a:r>
            <a:r>
              <a:rPr lang="de-DE" sz="3413" dirty="0" err="1"/>
              <a:t>ISoLA</a:t>
            </a:r>
            <a:r>
              <a:rPr lang="de-DE" sz="3413" dirty="0"/>
              <a:t> DS 2016]</a:t>
            </a:r>
            <a:endParaRPr lang="en-US" sz="3698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8" y="1214454"/>
            <a:ext cx="13004800" cy="3293205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8" y="4513114"/>
            <a:ext cx="13004800" cy="3878625"/>
          </a:xfrm>
          <a:prstGeom prst="rect">
            <a:avLst/>
          </a:prstGeom>
        </p:spPr>
      </p:pic>
      <p:sp>
        <p:nvSpPr>
          <p:cNvPr id="9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92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682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41" y="2450684"/>
            <a:ext cx="4045938" cy="4732302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097" y="359541"/>
            <a:ext cx="8420285" cy="8680603"/>
          </a:xfrm>
          <a:prstGeom prst="rect">
            <a:avLst/>
          </a:prstGeom>
        </p:spPr>
      </p:pic>
      <p:sp>
        <p:nvSpPr>
          <p:cNvPr id="6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93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449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AC3D-CB5B-044B-B8EA-E687B5ECD907}" type="slidenum">
              <a:rPr lang="en-US" smtClean="0"/>
              <a:pPr/>
              <a:t>94</a:t>
            </a:fld>
            <a:endParaRPr lang="en-US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54579" cy="3530542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136" y="2555594"/>
            <a:ext cx="10694546" cy="719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8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78" y="877070"/>
            <a:ext cx="12039819" cy="8589218"/>
          </a:xfrm>
          <a:prstGeom prst="rect">
            <a:avLst/>
          </a:prstGeom>
        </p:spPr>
      </p:pic>
      <p:sp>
        <p:nvSpPr>
          <p:cNvPr id="5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95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857724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1381"/>
            <a:ext cx="13004800" cy="5304235"/>
          </a:xfrm>
          <a:prstGeom prst="rect">
            <a:avLst/>
          </a:prstGeom>
        </p:spPr>
      </p:pic>
      <p:sp>
        <p:nvSpPr>
          <p:cNvPr id="5" name="Shape 159"/>
          <p:cNvSpPr>
            <a:spLocks noGrp="1"/>
          </p:cNvSpPr>
          <p:nvPr>
            <p:ph type="sldNum" sz="quarter" idx="4294967295"/>
          </p:nvPr>
        </p:nvSpPr>
        <p:spPr>
          <a:xfrm>
            <a:off x="12395149" y="9268278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96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299838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6AC3D-CB5B-044B-B8EA-E687B5ECD907}" type="slidenum">
              <a:rPr lang="en-US" smtClean="0"/>
              <a:pPr/>
              <a:t>97</a:t>
            </a:fld>
            <a:endParaRPr lang="en-US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066" y="61122"/>
            <a:ext cx="10802654" cy="4406052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739" y="4300254"/>
            <a:ext cx="9694062" cy="545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0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CCharts Wrap-Up"/>
          <p:cNvSpPr txBox="1">
            <a:spLocks noGrp="1"/>
          </p:cNvSpPr>
          <p:nvPr>
            <p:ph type="title"/>
          </p:nvPr>
        </p:nvSpPr>
        <p:spPr>
          <a:xfrm>
            <a:off x="2561615" y="-402167"/>
            <a:ext cx="7881570" cy="2159001"/>
          </a:xfrm>
          <a:prstGeom prst="rect">
            <a:avLst/>
          </a:prstGeom>
        </p:spPr>
        <p:txBody>
          <a:bodyPr/>
          <a:lstStyle/>
          <a:p>
            <a:r>
              <a:t>SCCharts Wrap-Up</a:t>
            </a:r>
          </a:p>
        </p:txBody>
      </p:sp>
      <p:sp>
        <p:nvSpPr>
          <p:cNvPr id="586" name="Language…"/>
          <p:cNvSpPr txBox="1">
            <a:spLocks noGrp="1"/>
          </p:cNvSpPr>
          <p:nvPr>
            <p:ph type="body" idx="1"/>
          </p:nvPr>
        </p:nvSpPr>
        <p:spPr>
          <a:xfrm>
            <a:off x="201139" y="1097785"/>
            <a:ext cx="12602523" cy="850629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defTabSz="449833">
              <a:buSzTx/>
              <a:buNone/>
              <a:defRPr sz="2772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Language</a:t>
            </a:r>
          </a:p>
          <a:p>
            <a:pPr marL="339470" indent="-339470" defTabSz="449833">
              <a:defRPr sz="2772"/>
            </a:pPr>
            <a:r>
              <a:rPr dirty="0"/>
              <a:t>5 core constructs</a:t>
            </a:r>
          </a:p>
          <a:p>
            <a:pPr marL="339470" indent="-339470" defTabSz="449833">
              <a:defRPr sz="2772"/>
            </a:pPr>
            <a:r>
              <a:rPr dirty="0"/>
              <a:t>Smörgåsboard of extensions</a:t>
            </a:r>
          </a:p>
          <a:p>
            <a:pPr marL="0" indent="0" defTabSz="449833">
              <a:buSzTx/>
              <a:buNone/>
              <a:defRPr sz="2772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Model of Computation</a:t>
            </a:r>
          </a:p>
          <a:p>
            <a:pPr marL="342264" indent="-342264" defTabSz="449833">
              <a:defRPr sz="2772"/>
            </a:pPr>
            <a:r>
              <a:rPr dirty="0"/>
              <a:t>Relaxed synchrony</a:t>
            </a:r>
            <a:endParaRPr lang="de-DE" dirty="0"/>
          </a:p>
          <a:p>
            <a:pPr marL="342264" indent="-342264" defTabSz="449833">
              <a:defRPr sz="2772"/>
            </a:pPr>
            <a:r>
              <a:rPr lang="de-DE" dirty="0"/>
              <a:t>Still </a:t>
            </a:r>
            <a:r>
              <a:rPr lang="de-DE" dirty="0" err="1"/>
              <a:t>determinate</a:t>
            </a:r>
            <a:endParaRPr lang="de-DE" dirty="0"/>
          </a:p>
          <a:p>
            <a:pPr marL="342264" indent="-342264" defTabSz="449833">
              <a:defRPr sz="2772"/>
            </a:pPr>
            <a:r>
              <a:rPr lang="de-DE" dirty="0"/>
              <a:t>Can </a:t>
            </a:r>
            <a:r>
              <a:rPr lang="de-DE" dirty="0" err="1"/>
              <a:t>model</a:t>
            </a:r>
            <a:r>
              <a:rPr lang="de-DE" dirty="0"/>
              <a:t> C </a:t>
            </a:r>
            <a:r>
              <a:rPr lang="de-DE" dirty="0" err="1"/>
              <a:t>programs</a:t>
            </a:r>
            <a:endParaRPr dirty="0"/>
          </a:p>
          <a:p>
            <a:pPr marL="0" indent="0" defTabSz="449833">
              <a:buSzTx/>
              <a:buNone/>
              <a:defRPr sz="2772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Compilation</a:t>
            </a:r>
          </a:p>
          <a:p>
            <a:pPr marL="342264" indent="-342264" defTabSz="449833">
              <a:defRPr sz="2772"/>
            </a:pPr>
            <a:r>
              <a:rPr dirty="0"/>
              <a:t>M2M transformations</a:t>
            </a:r>
          </a:p>
          <a:p>
            <a:pPr marL="342264" indent="-342264" defTabSz="449833">
              <a:defRPr sz="2772"/>
            </a:pPr>
            <a:r>
              <a:rPr dirty="0"/>
              <a:t>Stress-tested in KIELER</a:t>
            </a:r>
          </a:p>
          <a:p>
            <a:pPr marL="0" indent="0" defTabSz="449833">
              <a:buSzTx/>
              <a:buNone/>
              <a:defRPr sz="2772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Still plenty of things to do: </a:t>
            </a:r>
            <a:r>
              <a:rPr b="0" dirty="0">
                <a:latin typeface="+mj-lt"/>
                <a:ea typeface="+mj-ea"/>
                <a:cs typeface="+mj-cs"/>
                <a:sym typeface="Helvetica Light"/>
              </a:rPr>
              <a:t>Variants on SC MoC, optimize code generation, </a:t>
            </a:r>
            <a:r>
              <a:rPr lang="de-DE" b="0" dirty="0" err="1">
                <a:latin typeface="+mj-lt"/>
                <a:ea typeface="+mj-ea"/>
                <a:cs typeface="+mj-cs"/>
                <a:sym typeface="Helvetica Light"/>
              </a:rPr>
              <a:t>pragmatics</a:t>
            </a:r>
            <a:r>
              <a:rPr lang="de-DE" b="0" dirty="0">
                <a:latin typeface="+mj-lt"/>
                <a:ea typeface="+mj-ea"/>
                <a:cs typeface="+mj-cs"/>
                <a:sym typeface="Helvetica Light"/>
              </a:rPr>
              <a:t> </a:t>
            </a:r>
            <a:r>
              <a:rPr lang="de-DE" b="0" dirty="0" err="1">
                <a:latin typeface="+mj-lt"/>
                <a:ea typeface="+mj-ea"/>
                <a:cs typeface="+mj-cs"/>
                <a:sym typeface="Helvetica Light"/>
              </a:rPr>
              <a:t>improvements</a:t>
            </a:r>
            <a:r>
              <a:rPr lang="de-DE" b="0" dirty="0">
                <a:latin typeface="+mj-lt"/>
                <a:ea typeface="+mj-ea"/>
                <a:cs typeface="+mj-cs"/>
                <a:sym typeface="Helvetica Light"/>
              </a:rPr>
              <a:t> </a:t>
            </a:r>
            <a:r>
              <a:rPr lang="de-DE" b="0" dirty="0" err="1">
                <a:latin typeface="+mj-lt"/>
                <a:ea typeface="+mj-ea"/>
                <a:cs typeface="+mj-cs"/>
                <a:sym typeface="Helvetica Light"/>
              </a:rPr>
              <a:t>for</a:t>
            </a:r>
            <a:r>
              <a:rPr lang="de-DE" b="0" dirty="0">
                <a:latin typeface="+mj-lt"/>
                <a:ea typeface="+mj-ea"/>
                <a:cs typeface="+mj-cs"/>
                <a:sym typeface="Helvetica Light"/>
              </a:rPr>
              <a:t> </a:t>
            </a:r>
            <a:r>
              <a:rPr lang="de-DE" b="0" dirty="0" err="1">
                <a:latin typeface="+mj-lt"/>
                <a:ea typeface="+mj-ea"/>
                <a:cs typeface="+mj-cs"/>
                <a:sym typeface="Helvetica Light"/>
              </a:rPr>
              <a:t>schedulability</a:t>
            </a:r>
            <a:r>
              <a:rPr lang="de-DE" b="0" dirty="0">
                <a:latin typeface="+mj-lt"/>
                <a:ea typeface="+mj-ea"/>
                <a:cs typeface="+mj-cs"/>
                <a:sym typeface="Helvetica Light"/>
              </a:rPr>
              <a:t> </a:t>
            </a:r>
            <a:r>
              <a:rPr lang="de-DE" b="0" dirty="0" err="1">
                <a:latin typeface="+mj-lt"/>
                <a:ea typeface="+mj-ea"/>
                <a:cs typeface="+mj-cs"/>
                <a:sym typeface="Helvetica Light"/>
              </a:rPr>
              <a:t>analysis</a:t>
            </a:r>
            <a:r>
              <a:rPr lang="de-DE" b="0" dirty="0">
                <a:latin typeface="+mj-lt"/>
                <a:ea typeface="+mj-ea"/>
                <a:cs typeface="+mj-cs"/>
                <a:sym typeface="Helvetica Light"/>
              </a:rPr>
              <a:t>, </a:t>
            </a:r>
            <a:r>
              <a:rPr b="0" dirty="0">
                <a:latin typeface="+mj-lt"/>
                <a:ea typeface="+mj-ea"/>
                <a:cs typeface="+mj-cs"/>
                <a:sym typeface="Helvetica Light"/>
              </a:rPr>
              <a:t>…</a:t>
            </a:r>
          </a:p>
        </p:txBody>
      </p:sp>
      <p:pic>
        <p:nvPicPr>
          <p:cNvPr id="587" name="SCCharts-Building-Blocks.pdf" descr="SCCharts-Building-Block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2314" y="1739597"/>
            <a:ext cx="7214770" cy="1680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40051" y="4207956"/>
            <a:ext cx="3903134" cy="2081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051" y="7057974"/>
            <a:ext cx="5239183" cy="109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56423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" grpId="0" build="p" bldLvl="5" animBg="1" advAuto="0"/>
      <p:bldP spid="588" grpId="0" animBg="1" advAuto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225800"/>
            <a:ext cx="13004800" cy="3302000"/>
          </a:xfrm>
        </p:spPr>
        <p:txBody>
          <a:bodyPr>
            <a:normAutofit/>
          </a:bodyPr>
          <a:lstStyle/>
          <a:p>
            <a:r>
              <a:rPr lang="de-DE" sz="7200" dirty="0"/>
              <a:t>Code Generation</a:t>
            </a:r>
          </a:p>
        </p:txBody>
      </p:sp>
    </p:spTree>
    <p:extLst>
      <p:ext uri="{BB962C8B-B14F-4D97-AF65-F5344CB8AC3E}">
        <p14:creationId xmlns:p14="http://schemas.microsoft.com/office/powerpoint/2010/main" val="354332239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1944</Words>
  <Application>Microsoft Macintosh PowerPoint</Application>
  <PresentationFormat>Benutzerdefiniert</PresentationFormat>
  <Paragraphs>973</Paragraphs>
  <Slides>119</Slides>
  <Notes>0</Notes>
  <HiddenSlides>17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119</vt:i4>
      </vt:variant>
    </vt:vector>
  </HeadingPairs>
  <TitlesOfParts>
    <vt:vector size="129" baseType="lpstr">
      <vt:lpstr>Arial</vt:lpstr>
      <vt:lpstr>Avenir Roman</vt:lpstr>
      <vt:lpstr>Calibri</vt:lpstr>
      <vt:lpstr>Courier</vt:lpstr>
      <vt:lpstr>Courier New</vt:lpstr>
      <vt:lpstr>Helvetica</vt:lpstr>
      <vt:lpstr>Helvetica Light</vt:lpstr>
      <vt:lpstr>Monaco</vt:lpstr>
      <vt:lpstr>Times New Roman</vt:lpstr>
      <vt:lpstr>White</vt:lpstr>
      <vt:lpstr>Sequential Constructiveness, SCL and SCCharts  Incorporating synchrony in conventional languages  Reinhard von Hanxleden (U Kiel)   14 March 2018, Collège de France</vt:lpstr>
      <vt:lpstr>PowerPoint-Präsentation</vt:lpstr>
      <vt:lpstr>Speaker Bio</vt:lpstr>
      <vt:lpstr>input I</vt:lpstr>
      <vt:lpstr>1980s: Statecharts</vt:lpstr>
      <vt:lpstr>1990s: Many Statecharts</vt:lpstr>
      <vt:lpstr>1991:  Argos</vt:lpstr>
      <vt:lpstr>1995: SyncCharts, a.k.a. Safe State Machines</vt:lpstr>
      <vt:lpstr>SCCharts – Motivation</vt:lpstr>
      <vt:lpstr>Limitations of Strict Synchrony</vt:lpstr>
      <vt:lpstr>Limitations of Strict Synchrony</vt:lpstr>
      <vt:lpstr>Limitations of Strict Synchrony</vt:lpstr>
      <vt:lpstr>SCCharts – Motivation</vt:lpstr>
      <vt:lpstr>Model of Computation</vt:lpstr>
      <vt:lpstr>Sequential Constructiveness</vt:lpstr>
      <vt:lpstr>SCCharts – MoC</vt:lpstr>
      <vt:lpstr>SCCharts – MoC</vt:lpstr>
      <vt:lpstr>PowerPoint-Präsentation</vt:lpstr>
      <vt:lpstr>PowerPoint-Präsentation</vt:lpstr>
      <vt:lpstr>SCCharts – The Language(s)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SC MoC Building Blocks</vt:lpstr>
      <vt:lpstr>SCChart Building Blocks</vt:lpstr>
      <vt:lpstr>PowerPoint-Präsentation</vt:lpstr>
      <vt:lpstr>Some Syntactic Sugar:  Core SCCharts</vt:lpstr>
      <vt:lpstr>More Syntactic Sugar:  Extended SCCharts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Taking Stock</vt:lpstr>
      <vt:lpstr>PowerPoint-Präsentation</vt:lpstr>
      <vt:lpstr>Priority-Based Compilation</vt:lpstr>
      <vt:lpstr>PowerPoint-Präsentation</vt:lpstr>
      <vt:lpstr>PowerPoint-Präsentation</vt:lpstr>
      <vt:lpstr>PowerPoint-Präsentation</vt:lpstr>
      <vt:lpstr>PowerPoint-Präsentation</vt:lpstr>
      <vt:lpstr>SCCharts – Pragmatics</vt:lpstr>
      <vt:lpstr>Key to Pragmatics: MVC</vt:lpstr>
      <vt:lpstr>Textual Modeling</vt:lpstr>
      <vt:lpstr>Eclipse Layout Kernel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Editing Efficiency: An Experiment</vt:lpstr>
      <vt:lpstr>SCCharts – Classroom-Tested</vt:lpstr>
      <vt:lpstr>SCCharts – Classroom-Tested</vt:lpstr>
      <vt:lpstr>SCCharts – Modeling Dataflow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From C to SCCharts</vt:lpstr>
      <vt:lpstr>Extracting Visual Models from C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SCCharts Wrap-Up</vt:lpstr>
      <vt:lpstr>Code Generation</vt:lpstr>
      <vt:lpstr>Downstream Compilation</vt:lpstr>
      <vt:lpstr>PowerPoint-Präsentation</vt:lpstr>
      <vt:lpstr>PowerPoint-Präsentation</vt:lpstr>
      <vt:lpstr>PowerPoint-Präsentation</vt:lpstr>
      <vt:lpstr>PowerPoint-Präsentation</vt:lpstr>
      <vt:lpstr>Priority-Based C Code</vt:lpstr>
      <vt:lpstr>SCCharts and Time</vt:lpstr>
      <vt:lpstr>Synchronous Execution</vt:lpstr>
      <vt:lpstr>Multiform Notion of Time</vt:lpstr>
      <vt:lpstr>Packaging Physical Time as Events</vt:lpstr>
      <vt:lpstr>A Problem With That ...</vt:lpstr>
      <vt:lpstr>Dynamic Ticks</vt:lpstr>
      <vt:lpstr>Eclipse Layout Kernel</vt:lpstr>
      <vt:lpstr>PowerPoint-Präsentation</vt:lpstr>
      <vt:lpstr>SCCharts Textual Representation</vt:lpstr>
      <vt:lpstr>Now use KIELER to synthesize graphical SCChart with ELK and simulate ...</vt:lpstr>
      <vt:lpstr>PowerPoint-Präsentation</vt:lpstr>
      <vt:lpstr>PowerPoint-Präsentation</vt:lpstr>
      <vt:lpstr>Modeling Pragmatics</vt:lpstr>
      <vt:lpstr>Pragmatics Wrap-Up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Real-Time and Embedded Systems Group @ Kiel (RTSYS)</dc:title>
  <cp:lastModifiedBy>Reinhard von Hanxleden</cp:lastModifiedBy>
  <cp:revision>64</cp:revision>
  <dcterms:modified xsi:type="dcterms:W3CDTF">2018-03-16T09:21:24Z</dcterms:modified>
</cp:coreProperties>
</file>